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0"/>
  </p:notesMasterIdLst>
  <p:handoutMasterIdLst>
    <p:handoutMasterId r:id="rId41"/>
  </p:handoutMasterIdLst>
  <p:sldIdLst>
    <p:sldId id="258" r:id="rId2"/>
    <p:sldId id="2485" r:id="rId3"/>
    <p:sldId id="2486" r:id="rId4"/>
    <p:sldId id="2488" r:id="rId5"/>
    <p:sldId id="2487" r:id="rId6"/>
    <p:sldId id="2484" r:id="rId7"/>
    <p:sldId id="2483" r:id="rId8"/>
    <p:sldId id="2482" r:id="rId9"/>
    <p:sldId id="256" r:id="rId10"/>
    <p:sldId id="278" r:id="rId11"/>
    <p:sldId id="257" r:id="rId12"/>
    <p:sldId id="2447" r:id="rId13"/>
    <p:sldId id="2448" r:id="rId14"/>
    <p:sldId id="2455" r:id="rId15"/>
    <p:sldId id="2464" r:id="rId16"/>
    <p:sldId id="2463" r:id="rId17"/>
    <p:sldId id="2465" r:id="rId18"/>
    <p:sldId id="2449" r:id="rId19"/>
    <p:sldId id="2456" r:id="rId20"/>
    <p:sldId id="2466" r:id="rId21"/>
    <p:sldId id="2450" r:id="rId22"/>
    <p:sldId id="2457" r:id="rId23"/>
    <p:sldId id="2467" r:id="rId24"/>
    <p:sldId id="2469" r:id="rId25"/>
    <p:sldId id="2451" r:id="rId26"/>
    <p:sldId id="2470" r:id="rId27"/>
    <p:sldId id="2471" r:id="rId28"/>
    <p:sldId id="2472" r:id="rId29"/>
    <p:sldId id="2452" r:id="rId30"/>
    <p:sldId id="2459" r:id="rId31"/>
    <p:sldId id="2468" r:id="rId32"/>
    <p:sldId id="2479" r:id="rId33"/>
    <p:sldId id="2453" r:id="rId34"/>
    <p:sldId id="2460" r:id="rId35"/>
    <p:sldId id="2480" r:id="rId36"/>
    <p:sldId id="2461" r:id="rId37"/>
    <p:sldId id="2454" r:id="rId38"/>
    <p:sldId id="2481"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本編" id="{9B551ADD-590E-490D-9F5C-DB7E5C0091CE}">
          <p14:sldIdLst>
            <p14:sldId id="258"/>
            <p14:sldId id="2485"/>
            <p14:sldId id="2486"/>
            <p14:sldId id="2488"/>
            <p14:sldId id="2487"/>
            <p14:sldId id="2484"/>
            <p14:sldId id="2483"/>
            <p14:sldId id="2482"/>
            <p14:sldId id="256"/>
            <p14:sldId id="278"/>
            <p14:sldId id="257"/>
            <p14:sldId id="2447"/>
            <p14:sldId id="2448"/>
            <p14:sldId id="2455"/>
            <p14:sldId id="2464"/>
            <p14:sldId id="2463"/>
            <p14:sldId id="2465"/>
            <p14:sldId id="2449"/>
            <p14:sldId id="2456"/>
            <p14:sldId id="2466"/>
            <p14:sldId id="2450"/>
            <p14:sldId id="2457"/>
            <p14:sldId id="2467"/>
            <p14:sldId id="2469"/>
            <p14:sldId id="2451"/>
            <p14:sldId id="2470"/>
            <p14:sldId id="2471"/>
            <p14:sldId id="2472"/>
            <p14:sldId id="2452"/>
            <p14:sldId id="2459"/>
            <p14:sldId id="2468"/>
            <p14:sldId id="2479"/>
            <p14:sldId id="2453"/>
            <p14:sldId id="2460"/>
            <p14:sldId id="2480"/>
            <p14:sldId id="2461"/>
            <p14:sldId id="2454"/>
            <p14:sldId id="24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8585E0"/>
    <a:srgbClr val="262699"/>
    <a:srgbClr val="DEEBF7"/>
    <a:srgbClr val="D6D6F5"/>
    <a:srgbClr val="FFFFFF"/>
    <a:srgbClr val="607FB7"/>
    <a:srgbClr val="BFBFB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80"/>
  </p:normalViewPr>
  <p:slideViewPr>
    <p:cSldViewPr snapToGrid="0" snapToObjects="1">
      <p:cViewPr varScale="1">
        <p:scale>
          <a:sx n="118" d="100"/>
          <a:sy n="118" d="100"/>
        </p:scale>
        <p:origin x="234"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2" d="100"/>
          <a:sy n="52" d="100"/>
        </p:scale>
        <p:origin x="260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22806;&#37096;&#27963;&#21205;\Recruit\RING\&#22770;&#19978;&#20104;&#28204;.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Lbl>
              <c:idx val="73"/>
              <c:layout>
                <c:manualLayout>
                  <c:x val="-7.3867547222940927E-4"/>
                  <c:y val="-4.02263883163197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4D0-48E3-81B1-C5F8F18B768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Sheet1!$A$3:$BV$3</c:f>
              <c:strCache>
                <c:ptCount val="74"/>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pt idx="69">
                  <c:v>2019</c:v>
                </c:pt>
                <c:pt idx="70">
                  <c:v>2020</c:v>
                </c:pt>
                <c:pt idx="71">
                  <c:v>2021</c:v>
                </c:pt>
                <c:pt idx="72">
                  <c:v>2022</c:v>
                </c:pt>
                <c:pt idx="73">
                  <c:v>2023</c:v>
                </c:pt>
              </c:strCache>
            </c:strRef>
          </c:cat>
          <c:val>
            <c:numRef>
              <c:f>Sheet1!$A$4:$BV$4</c:f>
              <c:numCache>
                <c:formatCode>#,##0.0</c:formatCode>
                <c:ptCount val="74"/>
                <c:pt idx="0">
                  <c:v>0.3</c:v>
                </c:pt>
                <c:pt idx="1">
                  <c:v>0.5</c:v>
                </c:pt>
                <c:pt idx="2">
                  <c:v>0.5</c:v>
                </c:pt>
                <c:pt idx="3">
                  <c:v>0.5</c:v>
                </c:pt>
                <c:pt idx="4">
                  <c:v>0.6</c:v>
                </c:pt>
                <c:pt idx="5">
                  <c:v>0.7</c:v>
                </c:pt>
                <c:pt idx="6">
                  <c:v>0.9</c:v>
                </c:pt>
                <c:pt idx="7">
                  <c:v>1</c:v>
                </c:pt>
                <c:pt idx="8">
                  <c:v>1</c:v>
                </c:pt>
                <c:pt idx="9">
                  <c:v>1.2</c:v>
                </c:pt>
                <c:pt idx="10">
                  <c:v>1.5</c:v>
                </c:pt>
                <c:pt idx="11">
                  <c:v>1.5</c:v>
                </c:pt>
                <c:pt idx="12">
                  <c:v>1.8</c:v>
                </c:pt>
                <c:pt idx="13">
                  <c:v>2</c:v>
                </c:pt>
                <c:pt idx="14">
                  <c:v>2.4</c:v>
                </c:pt>
                <c:pt idx="15">
                  <c:v>3</c:v>
                </c:pt>
                <c:pt idx="16">
                  <c:v>3.5</c:v>
                </c:pt>
                <c:pt idx="17">
                  <c:v>3.8</c:v>
                </c:pt>
                <c:pt idx="18">
                  <c:v>4.7</c:v>
                </c:pt>
                <c:pt idx="19">
                  <c:v>5.8</c:v>
                </c:pt>
                <c:pt idx="20">
                  <c:v>7</c:v>
                </c:pt>
                <c:pt idx="21">
                  <c:v>8.4</c:v>
                </c:pt>
                <c:pt idx="22">
                  <c:v>8.8000000000000007</c:v>
                </c:pt>
                <c:pt idx="23">
                  <c:v>10</c:v>
                </c:pt>
                <c:pt idx="24">
                  <c:v>16.2</c:v>
                </c:pt>
                <c:pt idx="25">
                  <c:v>16.5</c:v>
                </c:pt>
                <c:pt idx="26">
                  <c:v>19.899999999999999</c:v>
                </c:pt>
                <c:pt idx="27">
                  <c:v>21.6</c:v>
                </c:pt>
                <c:pt idx="28">
                  <c:v>20.6</c:v>
                </c:pt>
                <c:pt idx="29">
                  <c:v>22.5</c:v>
                </c:pt>
                <c:pt idx="30">
                  <c:v>29.4</c:v>
                </c:pt>
                <c:pt idx="31">
                  <c:v>33.5</c:v>
                </c:pt>
                <c:pt idx="32">
                  <c:v>34.4</c:v>
                </c:pt>
                <c:pt idx="33">
                  <c:v>34.9</c:v>
                </c:pt>
                <c:pt idx="34">
                  <c:v>40.299999999999997</c:v>
                </c:pt>
                <c:pt idx="35">
                  <c:v>42</c:v>
                </c:pt>
                <c:pt idx="36">
                  <c:v>35.299999999999997</c:v>
                </c:pt>
                <c:pt idx="37">
                  <c:v>33.299999999999997</c:v>
                </c:pt>
                <c:pt idx="38">
                  <c:v>33.9</c:v>
                </c:pt>
                <c:pt idx="39">
                  <c:v>37.799999999999997</c:v>
                </c:pt>
                <c:pt idx="40">
                  <c:v>41.5</c:v>
                </c:pt>
                <c:pt idx="41">
                  <c:v>42.4</c:v>
                </c:pt>
                <c:pt idx="42">
                  <c:v>43</c:v>
                </c:pt>
                <c:pt idx="43">
                  <c:v>40.200000000000003</c:v>
                </c:pt>
                <c:pt idx="44">
                  <c:v>40.5</c:v>
                </c:pt>
                <c:pt idx="45">
                  <c:v>41.5</c:v>
                </c:pt>
                <c:pt idx="46">
                  <c:v>44.7</c:v>
                </c:pt>
                <c:pt idx="47">
                  <c:v>50.9</c:v>
                </c:pt>
                <c:pt idx="48">
                  <c:v>50.6</c:v>
                </c:pt>
                <c:pt idx="49">
                  <c:v>47.5</c:v>
                </c:pt>
                <c:pt idx="50">
                  <c:v>51.7</c:v>
                </c:pt>
                <c:pt idx="51">
                  <c:v>49</c:v>
                </c:pt>
                <c:pt idx="52">
                  <c:v>52.1</c:v>
                </c:pt>
                <c:pt idx="53">
                  <c:v>54.5</c:v>
                </c:pt>
                <c:pt idx="54">
                  <c:v>61.2</c:v>
                </c:pt>
                <c:pt idx="55">
                  <c:v>65.7</c:v>
                </c:pt>
                <c:pt idx="56">
                  <c:v>75.2</c:v>
                </c:pt>
                <c:pt idx="57">
                  <c:v>83.9</c:v>
                </c:pt>
                <c:pt idx="58">
                  <c:v>81</c:v>
                </c:pt>
                <c:pt idx="59">
                  <c:v>54.2</c:v>
                </c:pt>
                <c:pt idx="60">
                  <c:v>67.400000000000006</c:v>
                </c:pt>
                <c:pt idx="61">
                  <c:v>65.5</c:v>
                </c:pt>
                <c:pt idx="62">
                  <c:v>63.7</c:v>
                </c:pt>
                <c:pt idx="63">
                  <c:v>69.8</c:v>
                </c:pt>
                <c:pt idx="64">
                  <c:v>73.099999999999994</c:v>
                </c:pt>
                <c:pt idx="65">
                  <c:v>75.599999999999994</c:v>
                </c:pt>
                <c:pt idx="66">
                  <c:v>70</c:v>
                </c:pt>
                <c:pt idx="67">
                  <c:v>78.3</c:v>
                </c:pt>
                <c:pt idx="68">
                  <c:v>81.5</c:v>
                </c:pt>
                <c:pt idx="69">
                  <c:v>76.900000000000006</c:v>
                </c:pt>
                <c:pt idx="70">
                  <c:v>68.400000000000006</c:v>
                </c:pt>
                <c:pt idx="71">
                  <c:v>83.1</c:v>
                </c:pt>
                <c:pt idx="72">
                  <c:v>98.2</c:v>
                </c:pt>
                <c:pt idx="73">
                  <c:v>100.9</c:v>
                </c:pt>
              </c:numCache>
            </c:numRef>
          </c:val>
          <c:smooth val="0"/>
          <c:extLst>
            <c:ext xmlns:c16="http://schemas.microsoft.com/office/drawing/2014/chart" uri="{C3380CC4-5D6E-409C-BE32-E72D297353CC}">
              <c16:uniqueId val="{00000001-84D0-48E3-81B1-C5F8F18B768D}"/>
            </c:ext>
          </c:extLst>
        </c:ser>
        <c:dLbls>
          <c:showLegendKey val="0"/>
          <c:showVal val="0"/>
          <c:showCatName val="0"/>
          <c:showSerName val="0"/>
          <c:showPercent val="0"/>
          <c:showBubbleSize val="0"/>
        </c:dLbls>
        <c:smooth val="0"/>
        <c:axId val="1470466288"/>
        <c:axId val="1470462928"/>
      </c:lineChart>
      <c:catAx>
        <c:axId val="147046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0462928"/>
        <c:crosses val="autoZero"/>
        <c:auto val="1"/>
        <c:lblAlgn val="ctr"/>
        <c:lblOffset val="100"/>
        <c:noMultiLvlLbl val="0"/>
      </c:catAx>
      <c:valAx>
        <c:axId val="147046292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470466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Sheet3!$A$1</c:f>
              <c:strCache>
                <c:ptCount val="1"/>
                <c:pt idx="0">
                  <c:v>項目</c:v>
                </c:pt>
              </c:strCache>
            </c:strRef>
          </c:tx>
          <c:spPr>
            <a:solidFill>
              <a:schemeClr val="accent1"/>
            </a:solidFill>
            <a:ln>
              <a:noFill/>
            </a:ln>
            <a:effectLst/>
          </c:spPr>
          <c:invertIfNegative val="0"/>
          <c:val>
            <c:numRef>
              <c:f>Sheet3!$B$1:$K$1</c:f>
              <c:numCache>
                <c:formatCode>General</c:formatCode>
                <c:ptCount val="10"/>
                <c:pt idx="0">
                  <c:v>1</c:v>
                </c:pt>
                <c:pt idx="1">
                  <c:v>2</c:v>
                </c:pt>
                <c:pt idx="2">
                  <c:v>3</c:v>
                </c:pt>
                <c:pt idx="3">
                  <c:v>4</c:v>
                </c:pt>
                <c:pt idx="4">
                  <c:v>5</c:v>
                </c:pt>
                <c:pt idx="5">
                  <c:v>6</c:v>
                </c:pt>
                <c:pt idx="6">
                  <c:v>7</c:v>
                </c:pt>
                <c:pt idx="7">
                  <c:v>8</c:v>
                </c:pt>
                <c:pt idx="8">
                  <c:v>9</c:v>
                </c:pt>
                <c:pt idx="9">
                  <c:v>10</c:v>
                </c:pt>
              </c:numCache>
            </c:numRef>
          </c:val>
          <c:extLst>
            <c:ext xmlns:c16="http://schemas.microsoft.com/office/drawing/2014/chart" uri="{C3380CC4-5D6E-409C-BE32-E72D297353CC}">
              <c16:uniqueId val="{00000000-24F3-4010-A376-89CB403FA2C4}"/>
            </c:ext>
          </c:extLst>
        </c:ser>
        <c:ser>
          <c:idx val="1"/>
          <c:order val="1"/>
          <c:tx>
            <c:strRef>
              <c:f>Sheet3!$A$2</c:f>
              <c:strCache>
                <c:ptCount val="1"/>
                <c:pt idx="0">
                  <c:v>メニュー1</c:v>
                </c:pt>
              </c:strCache>
            </c:strRef>
          </c:tx>
          <c:spPr>
            <a:solidFill>
              <a:schemeClr val="accent1">
                <a:lumMod val="60000"/>
                <a:lumOff val="40000"/>
              </a:schemeClr>
            </a:solidFill>
            <a:ln>
              <a:noFill/>
            </a:ln>
            <a:effectLst/>
          </c:spPr>
          <c:invertIfNegative val="0"/>
          <c:val>
            <c:numRef>
              <c:f>Sheet3!$B$2:$K$2</c:f>
              <c:numCache>
                <c:formatCode>General</c:formatCode>
                <c:ptCount val="10"/>
                <c:pt idx="0">
                  <c:v>310</c:v>
                </c:pt>
                <c:pt idx="1">
                  <c:v>540</c:v>
                </c:pt>
                <c:pt idx="2">
                  <c:v>920</c:v>
                </c:pt>
                <c:pt idx="3" formatCode="#,##0">
                  <c:v>1600</c:v>
                </c:pt>
                <c:pt idx="4" formatCode="#,##0">
                  <c:v>2600</c:v>
                </c:pt>
                <c:pt idx="5" formatCode="#,##0">
                  <c:v>4200</c:v>
                </c:pt>
                <c:pt idx="6" formatCode="#,##0">
                  <c:v>8000</c:v>
                </c:pt>
                <c:pt idx="7" formatCode="#,##0">
                  <c:v>16000</c:v>
                </c:pt>
                <c:pt idx="8" formatCode="#,##0">
                  <c:v>42000</c:v>
                </c:pt>
                <c:pt idx="9" formatCode="#,##0">
                  <c:v>60000</c:v>
                </c:pt>
              </c:numCache>
            </c:numRef>
          </c:val>
          <c:extLst>
            <c:ext xmlns:c16="http://schemas.microsoft.com/office/drawing/2014/chart" uri="{C3380CC4-5D6E-409C-BE32-E72D297353CC}">
              <c16:uniqueId val="{00000001-24F3-4010-A376-89CB403FA2C4}"/>
            </c:ext>
          </c:extLst>
        </c:ser>
        <c:ser>
          <c:idx val="2"/>
          <c:order val="2"/>
          <c:tx>
            <c:strRef>
              <c:f>Sheet3!$A$3</c:f>
              <c:strCache>
                <c:ptCount val="1"/>
                <c:pt idx="0">
                  <c:v>メニュー2</c:v>
                </c:pt>
              </c:strCache>
            </c:strRef>
          </c:tx>
          <c:spPr>
            <a:solidFill>
              <a:schemeClr val="accent1">
                <a:lumMod val="40000"/>
                <a:lumOff val="60000"/>
              </a:schemeClr>
            </a:solidFill>
            <a:ln>
              <a:noFill/>
            </a:ln>
            <a:effectLst/>
          </c:spPr>
          <c:invertIfNegative val="0"/>
          <c:val>
            <c:numRef>
              <c:f>Sheet3!$B$3:$K$3</c:f>
              <c:numCache>
                <c:formatCode>General</c:formatCode>
                <c:ptCount val="10"/>
                <c:pt idx="0">
                  <c:v>0</c:v>
                </c:pt>
                <c:pt idx="1">
                  <c:v>50</c:v>
                </c:pt>
                <c:pt idx="2">
                  <c:v>140</c:v>
                </c:pt>
                <c:pt idx="3">
                  <c:v>320</c:v>
                </c:pt>
                <c:pt idx="4">
                  <c:v>770</c:v>
                </c:pt>
                <c:pt idx="5" formatCode="#,##0">
                  <c:v>1550</c:v>
                </c:pt>
                <c:pt idx="6" formatCode="#,##0">
                  <c:v>3500</c:v>
                </c:pt>
                <c:pt idx="7" formatCode="#,##0">
                  <c:v>8000</c:v>
                </c:pt>
                <c:pt idx="8" formatCode="#,##0">
                  <c:v>24500</c:v>
                </c:pt>
                <c:pt idx="9" formatCode="#,##0">
                  <c:v>35000</c:v>
                </c:pt>
              </c:numCache>
            </c:numRef>
          </c:val>
          <c:extLst>
            <c:ext xmlns:c16="http://schemas.microsoft.com/office/drawing/2014/chart" uri="{C3380CC4-5D6E-409C-BE32-E72D297353CC}">
              <c16:uniqueId val="{00000002-24F3-4010-A376-89CB403FA2C4}"/>
            </c:ext>
          </c:extLst>
        </c:ser>
        <c:ser>
          <c:idx val="3"/>
          <c:order val="3"/>
          <c:tx>
            <c:strRef>
              <c:f>Sheet3!$A$4</c:f>
              <c:strCache>
                <c:ptCount val="1"/>
                <c:pt idx="0">
                  <c:v>メニュー3</c:v>
                </c:pt>
              </c:strCache>
            </c:strRef>
          </c:tx>
          <c:spPr>
            <a:solidFill>
              <a:schemeClr val="accent1">
                <a:lumMod val="20000"/>
                <a:lumOff val="80000"/>
              </a:schemeClr>
            </a:solidFill>
            <a:ln>
              <a:noFill/>
            </a:ln>
            <a:effectLst/>
          </c:spPr>
          <c:invertIfNegative val="0"/>
          <c:val>
            <c:numRef>
              <c:f>Sheet3!$B$4:$K$4</c:f>
              <c:numCache>
                <c:formatCode>General</c:formatCode>
                <c:ptCount val="10"/>
                <c:pt idx="0">
                  <c:v>0</c:v>
                </c:pt>
                <c:pt idx="1">
                  <c:v>10</c:v>
                </c:pt>
                <c:pt idx="2">
                  <c:v>40</c:v>
                </c:pt>
                <c:pt idx="3">
                  <c:v>80</c:v>
                </c:pt>
                <c:pt idx="4">
                  <c:v>130</c:v>
                </c:pt>
                <c:pt idx="5">
                  <c:v>250</c:v>
                </c:pt>
                <c:pt idx="6">
                  <c:v>500</c:v>
                </c:pt>
                <c:pt idx="7" formatCode="#,##0">
                  <c:v>1000</c:v>
                </c:pt>
                <c:pt idx="8" formatCode="#,##0">
                  <c:v>3500</c:v>
                </c:pt>
                <c:pt idx="9" formatCode="#,##0">
                  <c:v>5000</c:v>
                </c:pt>
              </c:numCache>
            </c:numRef>
          </c:val>
          <c:extLst>
            <c:ext xmlns:c16="http://schemas.microsoft.com/office/drawing/2014/chart" uri="{C3380CC4-5D6E-409C-BE32-E72D297353CC}">
              <c16:uniqueId val="{00000003-24F3-4010-A376-89CB403FA2C4}"/>
            </c:ext>
          </c:extLst>
        </c:ser>
        <c:dLbls>
          <c:showLegendKey val="0"/>
          <c:showVal val="0"/>
          <c:showCatName val="0"/>
          <c:showSerName val="0"/>
          <c:showPercent val="0"/>
          <c:showBubbleSize val="0"/>
        </c:dLbls>
        <c:gapWidth val="150"/>
        <c:overlap val="100"/>
        <c:axId val="2019670703"/>
        <c:axId val="2019673103"/>
      </c:barChart>
      <c:lineChart>
        <c:grouping val="standard"/>
        <c:varyColors val="0"/>
        <c:ser>
          <c:idx val="4"/>
          <c:order val="4"/>
          <c:tx>
            <c:strRef>
              <c:f>Sheet3!$A$5</c:f>
              <c:strCache>
                <c:ptCount val="1"/>
                <c:pt idx="0">
                  <c:v>営業利益</c:v>
                </c:pt>
              </c:strCache>
            </c:strRef>
          </c:tx>
          <c:spPr>
            <a:ln w="12700" cap="rnd">
              <a:solidFill>
                <a:schemeClr val="accent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4-24F3-4010-A376-89CB403FA2C4}"/>
                </c:ext>
              </c:extLst>
            </c:dLbl>
            <c:dLbl>
              <c:idx val="1"/>
              <c:delete val="1"/>
              <c:extLst>
                <c:ext xmlns:c15="http://schemas.microsoft.com/office/drawing/2012/chart" uri="{CE6537A1-D6FC-4f65-9D91-7224C49458BB}"/>
                <c:ext xmlns:c16="http://schemas.microsoft.com/office/drawing/2014/chart" uri="{C3380CC4-5D6E-409C-BE32-E72D297353CC}">
                  <c16:uniqueId val="{00000005-24F3-4010-A376-89CB403FA2C4}"/>
                </c:ext>
              </c:extLst>
            </c:dLbl>
            <c:dLbl>
              <c:idx val="2"/>
              <c:delete val="1"/>
              <c:extLst>
                <c:ext xmlns:c15="http://schemas.microsoft.com/office/drawing/2012/chart" uri="{CE6537A1-D6FC-4f65-9D91-7224C49458BB}"/>
                <c:ext xmlns:c16="http://schemas.microsoft.com/office/drawing/2014/chart" uri="{C3380CC4-5D6E-409C-BE32-E72D297353CC}">
                  <c16:uniqueId val="{00000006-24F3-4010-A376-89CB403FA2C4}"/>
                </c:ext>
              </c:extLst>
            </c:dLbl>
            <c:dLbl>
              <c:idx val="3"/>
              <c:delete val="1"/>
              <c:extLst>
                <c:ext xmlns:c15="http://schemas.microsoft.com/office/drawing/2012/chart" uri="{CE6537A1-D6FC-4f65-9D91-7224C49458BB}"/>
                <c:ext xmlns:c16="http://schemas.microsoft.com/office/drawing/2014/chart" uri="{C3380CC4-5D6E-409C-BE32-E72D297353CC}">
                  <c16:uniqueId val="{00000007-24F3-4010-A376-89CB403FA2C4}"/>
                </c:ext>
              </c:extLst>
            </c:dLbl>
            <c:dLbl>
              <c:idx val="4"/>
              <c:delete val="1"/>
              <c:extLst>
                <c:ext xmlns:c15="http://schemas.microsoft.com/office/drawing/2012/chart" uri="{CE6537A1-D6FC-4f65-9D91-7224C49458BB}"/>
                <c:ext xmlns:c16="http://schemas.microsoft.com/office/drawing/2014/chart" uri="{C3380CC4-5D6E-409C-BE32-E72D297353CC}">
                  <c16:uniqueId val="{00000008-24F3-4010-A376-89CB403FA2C4}"/>
                </c:ext>
              </c:extLst>
            </c:dLbl>
            <c:dLbl>
              <c:idx val="6"/>
              <c:layout>
                <c:manualLayout>
                  <c:x val="-5.2026425218707484E-2"/>
                  <c:y val="-2.0202020202020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4F3-4010-A376-89CB403FA2C4}"/>
                </c:ext>
              </c:extLst>
            </c:dLbl>
            <c:dLbl>
              <c:idx val="7"/>
              <c:layout>
                <c:manualLayout>
                  <c:x val="-5.2026425218707581E-2"/>
                  <c:y val="-4.040404040404040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4F3-4010-A376-89CB403FA2C4}"/>
                </c:ext>
              </c:extLst>
            </c:dLbl>
            <c:dLbl>
              <c:idx val="8"/>
              <c:layout>
                <c:manualLayout>
                  <c:x val="-5.8355363456042662E-2"/>
                  <c:y val="-3.03030303030303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4F3-4010-A376-89CB403FA2C4}"/>
                </c:ext>
              </c:extLst>
            </c:dLbl>
            <c:dLbl>
              <c:idx val="9"/>
              <c:layout>
                <c:manualLayout>
                  <c:x val="-5.8355363456042565E-2"/>
                  <c:y val="-2.02020202020202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24F3-4010-A376-89CB403FA2C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Sheet3!$B$5:$K$5</c:f>
              <c:numCache>
                <c:formatCode>General</c:formatCode>
                <c:ptCount val="10"/>
                <c:pt idx="0">
                  <c:v>-35</c:v>
                </c:pt>
                <c:pt idx="1">
                  <c:v>-30</c:v>
                </c:pt>
                <c:pt idx="2">
                  <c:v>30</c:v>
                </c:pt>
                <c:pt idx="3">
                  <c:v>100</c:v>
                </c:pt>
                <c:pt idx="4">
                  <c:v>200</c:v>
                </c:pt>
                <c:pt idx="5">
                  <c:v>400</c:v>
                </c:pt>
                <c:pt idx="6" formatCode="#,##0">
                  <c:v>1500</c:v>
                </c:pt>
                <c:pt idx="7" formatCode="#,##0">
                  <c:v>4500</c:v>
                </c:pt>
                <c:pt idx="8" formatCode="#,##0">
                  <c:v>16000</c:v>
                </c:pt>
                <c:pt idx="9" formatCode="#,##0">
                  <c:v>26000</c:v>
                </c:pt>
              </c:numCache>
            </c:numRef>
          </c:val>
          <c:smooth val="0"/>
          <c:extLst>
            <c:ext xmlns:c16="http://schemas.microsoft.com/office/drawing/2014/chart" uri="{C3380CC4-5D6E-409C-BE32-E72D297353CC}">
              <c16:uniqueId val="{0000000D-24F3-4010-A376-89CB403FA2C4}"/>
            </c:ext>
          </c:extLst>
        </c:ser>
        <c:dLbls>
          <c:showLegendKey val="0"/>
          <c:showVal val="0"/>
          <c:showCatName val="0"/>
          <c:showSerName val="0"/>
          <c:showPercent val="0"/>
          <c:showBubbleSize val="0"/>
        </c:dLbls>
        <c:marker val="1"/>
        <c:smooth val="0"/>
        <c:axId val="2019670703"/>
        <c:axId val="2019673103"/>
      </c:lineChart>
      <c:lineChart>
        <c:grouping val="standard"/>
        <c:varyColors val="0"/>
        <c:ser>
          <c:idx val="5"/>
          <c:order val="5"/>
          <c:tx>
            <c:strRef>
              <c:f>Sheet3!$A$6</c:f>
              <c:strCache>
                <c:ptCount val="1"/>
                <c:pt idx="0">
                  <c:v>営業利益率</c:v>
                </c:pt>
              </c:strCache>
            </c:strRef>
          </c:tx>
          <c:spPr>
            <a:ln w="12700" cap="rnd">
              <a:solidFill>
                <a:schemeClr val="accent3"/>
              </a:solidFill>
              <a:round/>
            </a:ln>
            <a:effectLst/>
          </c:spPr>
          <c:marker>
            <c:symbol val="none"/>
          </c:marker>
          <c:dLbls>
            <c:dLbl>
              <c:idx val="0"/>
              <c:layout>
                <c:manualLayout>
                  <c:x val="-4.9398249440901945E-2"/>
                  <c:y val="-2.48917698009128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4F3-4010-A376-89CB403FA2C4}"/>
                </c:ext>
              </c:extLst>
            </c:dLbl>
            <c:dLbl>
              <c:idx val="1"/>
              <c:layout>
                <c:manualLayout>
                  <c:x val="-4.3018880561321034E-2"/>
                  <c:y val="-2.9870123761095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4F3-4010-A376-89CB403FA2C4}"/>
                </c:ext>
              </c:extLst>
            </c:dLbl>
            <c:dLbl>
              <c:idx val="2"/>
              <c:layout>
                <c:manualLayout>
                  <c:x val="-4.1962702414867395E-2"/>
                  <c:y val="-1.99134158407303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24F3-4010-A376-89CB403FA2C4}"/>
                </c:ext>
              </c:extLst>
            </c:dLbl>
            <c:dLbl>
              <c:idx val="3"/>
              <c:layout>
                <c:manualLayout>
                  <c:x val="-3.91647336080337E-2"/>
                  <c:y val="-1.99134158407303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4F3-4010-A376-89CB403FA2C4}"/>
                </c:ext>
              </c:extLst>
            </c:dLbl>
            <c:dLbl>
              <c:idx val="4"/>
              <c:layout>
                <c:manualLayout>
                  <c:x val="-3.8859270590534394E-2"/>
                  <c:y val="-2.03323620761423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24F3-4010-A376-89CB403FA2C4}"/>
                </c:ext>
              </c:extLst>
            </c:dLbl>
            <c:dLbl>
              <c:idx val="5"/>
              <c:layout>
                <c:manualLayout>
                  <c:x val="-3.8859270590534394E-2"/>
                  <c:y val="-2.03323620761422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24F3-4010-A376-89CB403FA2C4}"/>
                </c:ext>
              </c:extLst>
            </c:dLbl>
            <c:dLbl>
              <c:idx val="6"/>
              <c:layout>
                <c:manualLayout>
                  <c:x val="-4.518888396080431E-2"/>
                  <c:y val="-2.54154525951778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24F3-4010-A376-89CB403FA2C4}"/>
                </c:ext>
              </c:extLst>
            </c:dLbl>
            <c:dLbl>
              <c:idx val="7"/>
              <c:layout>
                <c:manualLayout>
                  <c:x val="-4.518888396080431E-2"/>
                  <c:y val="-2.54154525951778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24F3-4010-A376-89CB403FA2C4}"/>
                </c:ext>
              </c:extLst>
            </c:dLbl>
            <c:dLbl>
              <c:idx val="8"/>
              <c:layout>
                <c:manualLayout>
                  <c:x val="-4.518888396080431E-2"/>
                  <c:y val="-1.5249271557106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24F3-4010-A376-89CB403FA2C4}"/>
                </c:ext>
              </c:extLst>
            </c:dLbl>
            <c:dLbl>
              <c:idx val="9"/>
              <c:layout>
                <c:manualLayout>
                  <c:x val="-1.4345869041400465E-2"/>
                  <c:y val="-5.2927350527862318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24F3-4010-A376-89CB403FA2C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Sheet3!$B$6:$K$6</c:f>
              <c:numCache>
                <c:formatCode>0%</c:formatCode>
                <c:ptCount val="10"/>
                <c:pt idx="0">
                  <c:v>-0.11290322580645161</c:v>
                </c:pt>
                <c:pt idx="1">
                  <c:v>-0.05</c:v>
                </c:pt>
                <c:pt idx="2">
                  <c:v>2.7272727272727271E-2</c:v>
                </c:pt>
                <c:pt idx="3">
                  <c:v>0.05</c:v>
                </c:pt>
                <c:pt idx="4">
                  <c:v>5.7142857142857141E-2</c:v>
                </c:pt>
                <c:pt idx="5">
                  <c:v>6.6666666666666666E-2</c:v>
                </c:pt>
                <c:pt idx="6">
                  <c:v>0.125</c:v>
                </c:pt>
                <c:pt idx="7">
                  <c:v>0.18</c:v>
                </c:pt>
                <c:pt idx="8">
                  <c:v>0.22857142857142856</c:v>
                </c:pt>
                <c:pt idx="9">
                  <c:v>0.26</c:v>
                </c:pt>
              </c:numCache>
            </c:numRef>
          </c:val>
          <c:smooth val="0"/>
          <c:extLst>
            <c:ext xmlns:c16="http://schemas.microsoft.com/office/drawing/2014/chart" uri="{C3380CC4-5D6E-409C-BE32-E72D297353CC}">
              <c16:uniqueId val="{00000018-24F3-4010-A376-89CB403FA2C4}"/>
            </c:ext>
          </c:extLst>
        </c:ser>
        <c:dLbls>
          <c:showLegendKey val="0"/>
          <c:showVal val="0"/>
          <c:showCatName val="0"/>
          <c:showSerName val="0"/>
          <c:showPercent val="0"/>
          <c:showBubbleSize val="0"/>
        </c:dLbls>
        <c:marker val="1"/>
        <c:smooth val="0"/>
        <c:axId val="89181775"/>
        <c:axId val="89188495"/>
      </c:lineChart>
      <c:catAx>
        <c:axId val="201967070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9673103"/>
        <c:crosses val="autoZero"/>
        <c:auto val="1"/>
        <c:lblAlgn val="ctr"/>
        <c:lblOffset val="100"/>
        <c:noMultiLvlLbl val="0"/>
      </c:catAx>
      <c:valAx>
        <c:axId val="2019673103"/>
        <c:scaling>
          <c:orientation val="minMax"/>
          <c:max val="100000"/>
          <c:min val="0"/>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solidFill>
              <a:schemeClr val="accent3"/>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019670703"/>
        <c:crosses val="autoZero"/>
        <c:crossBetween val="between"/>
        <c:minorUnit val="2000"/>
      </c:valAx>
      <c:valAx>
        <c:axId val="89188495"/>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89181775"/>
        <c:crosses val="max"/>
        <c:crossBetween val="between"/>
      </c:valAx>
      <c:catAx>
        <c:axId val="89181775"/>
        <c:scaling>
          <c:orientation val="minMax"/>
        </c:scaling>
        <c:delete val="1"/>
        <c:axPos val="b"/>
        <c:majorTickMark val="out"/>
        <c:minorTickMark val="none"/>
        <c:tickLblPos val="nextTo"/>
        <c:crossAx val="89188495"/>
        <c:crosses val="autoZero"/>
        <c:auto val="1"/>
        <c:lblAlgn val="ctr"/>
        <c:lblOffset val="100"/>
        <c:noMultiLvlLbl val="0"/>
      </c:cat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751DEEF-44BB-8930-C82F-AA212C27C3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EDD1CF8-9598-0E18-2A59-8F579DF52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C7CCD3-8464-4A1A-B842-3BD39643D811}" type="datetimeFigureOut">
              <a:rPr kumimoji="1" lang="ja-JP" altLang="en-US" smtClean="0"/>
              <a:t>2025/10/5</a:t>
            </a:fld>
            <a:endParaRPr kumimoji="1" lang="ja-JP" altLang="en-US"/>
          </a:p>
        </p:txBody>
      </p:sp>
      <p:sp>
        <p:nvSpPr>
          <p:cNvPr id="4" name="フッター プレースホルダー 3">
            <a:extLst>
              <a:ext uri="{FF2B5EF4-FFF2-40B4-BE49-F238E27FC236}">
                <a16:creationId xmlns:a16="http://schemas.microsoft.com/office/drawing/2014/main" id="{DB14D739-C404-100B-DBB8-E8E969C8BF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660BF8C-7E41-ED64-B99F-B11F070391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A3FCA-A3AF-49CF-BB15-C3B654B23192}" type="slidenum">
              <a:rPr kumimoji="1" lang="ja-JP" altLang="en-US" smtClean="0"/>
              <a:t>‹#›</a:t>
            </a:fld>
            <a:endParaRPr kumimoji="1" lang="ja-JP" altLang="en-US"/>
          </a:p>
        </p:txBody>
      </p:sp>
    </p:spTree>
    <p:extLst>
      <p:ext uri="{BB962C8B-B14F-4D97-AF65-F5344CB8AC3E}">
        <p14:creationId xmlns:p14="http://schemas.microsoft.com/office/powerpoint/2010/main" val="254523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2C337-F5E2-404C-B60D-4540F6B3FD23}" type="datetimeFigureOut">
              <a:rPr kumimoji="1" lang="ja-JP" altLang="en-US" smtClean="0"/>
              <a:t>2025/10/5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11A36-A0CE-3745-ACF7-69175D282929}" type="slidenum">
              <a:rPr kumimoji="1" lang="ja-JP" altLang="en-US" smtClean="0"/>
              <a:t>‹#›</a:t>
            </a:fld>
            <a:endParaRPr kumimoji="1" lang="ja-JP" altLang="en-US"/>
          </a:p>
        </p:txBody>
      </p:sp>
    </p:spTree>
    <p:extLst>
      <p:ext uri="{BB962C8B-B14F-4D97-AF65-F5344CB8AC3E}">
        <p14:creationId xmlns:p14="http://schemas.microsoft.com/office/powerpoint/2010/main" val="34742584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5A9DB-5E73-3D48-8402-2504192D445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4876336-FBFD-4549-9C0F-4B6CDD1D71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26D0BD6-5CFA-E24E-9E18-69780A6EE732}"/>
              </a:ext>
            </a:extLst>
          </p:cNvPr>
          <p:cNvSpPr>
            <a:spLocks noGrp="1"/>
          </p:cNvSpPr>
          <p:nvPr>
            <p:ph type="dt" sz="half" idx="10"/>
          </p:nvPr>
        </p:nvSpPr>
        <p:spPr/>
        <p:txBody>
          <a:bodyPr/>
          <a:lstStyle/>
          <a:p>
            <a:fld id="{CA0250F3-4B7E-1640-9D73-97D9E206783E}" type="datetime1">
              <a:rPr kumimoji="1" lang="ja-JP" altLang="en-US" smtClean="0"/>
              <a:t>2025/10/5</a:t>
            </a:fld>
            <a:endParaRPr kumimoji="1" lang="ja-JP" altLang="en-US"/>
          </a:p>
        </p:txBody>
      </p:sp>
      <p:sp>
        <p:nvSpPr>
          <p:cNvPr id="5" name="フッター プレースホルダー 4">
            <a:extLst>
              <a:ext uri="{FF2B5EF4-FFF2-40B4-BE49-F238E27FC236}">
                <a16:creationId xmlns:a16="http://schemas.microsoft.com/office/drawing/2014/main" id="{BF3DE26A-82AF-164A-B489-8A9C153B05FD}"/>
              </a:ext>
            </a:extLst>
          </p:cNvPr>
          <p:cNvSpPr>
            <a:spLocks noGrp="1"/>
          </p:cNvSpPr>
          <p:nvPr>
            <p:ph type="ftr" sz="quarter" idx="11"/>
          </p:nvPr>
        </p:nvSpPr>
        <p:spPr>
          <a:xfrm>
            <a:off x="4038600" y="6356350"/>
            <a:ext cx="4114800" cy="365125"/>
          </a:xfrm>
          <a:prstGeom prst="rect">
            <a:avLst/>
          </a:prstGeom>
        </p:spPr>
        <p:txBody>
          <a:bodyPr/>
          <a:lstStyle/>
          <a:p>
            <a:r>
              <a:rPr kumimoji="1" lang="en" altLang="ja-JP"/>
              <a:t>(C) Recruit □□□□□□□□ Co., Ltd. All rights reserved. </a:t>
            </a:r>
            <a:endParaRPr kumimoji="1" lang="ja-JP" altLang="en-US"/>
          </a:p>
        </p:txBody>
      </p:sp>
      <p:sp>
        <p:nvSpPr>
          <p:cNvPr id="6" name="スライド番号プレースホルダー 5">
            <a:extLst>
              <a:ext uri="{FF2B5EF4-FFF2-40B4-BE49-F238E27FC236}">
                <a16:creationId xmlns:a16="http://schemas.microsoft.com/office/drawing/2014/main" id="{87C25F87-B0C1-254B-99D7-47ECCF2339A4}"/>
              </a:ext>
            </a:extLst>
          </p:cNvPr>
          <p:cNvSpPr>
            <a:spLocks noGrp="1"/>
          </p:cNvSpPr>
          <p:nvPr>
            <p:ph type="sldNum" sz="quarter" idx="12"/>
          </p:nvPr>
        </p:nvSpPr>
        <p:spPr/>
        <p:txBody>
          <a:bodyPr/>
          <a:lstStyle/>
          <a:p>
            <a:fld id="{83F46712-EA2B-EB4A-AE01-1F28CC12EB57}" type="slidenum">
              <a:rPr kumimoji="1" lang="ja-JP" altLang="en-US" smtClean="0"/>
              <a:t>‹#›</a:t>
            </a:fld>
            <a:endParaRPr kumimoji="1" lang="ja-JP" altLang="en-US"/>
          </a:p>
        </p:txBody>
      </p:sp>
      <p:pic>
        <p:nvPicPr>
          <p:cNvPr id="8" name="図 7">
            <a:extLst>
              <a:ext uri="{FF2B5EF4-FFF2-40B4-BE49-F238E27FC236}">
                <a16:creationId xmlns:a16="http://schemas.microsoft.com/office/drawing/2014/main" id="{03C5B10B-A504-1045-8F10-BD424550BAAE}"/>
              </a:ext>
            </a:extLst>
          </p:cNvPr>
          <p:cNvPicPr>
            <a:picLocks noChangeAspect="1"/>
          </p:cNvPicPr>
          <p:nvPr userDrawn="1"/>
        </p:nvPicPr>
        <p:blipFill>
          <a:blip r:embed="rId2"/>
          <a:stretch>
            <a:fillRect/>
          </a:stretch>
        </p:blipFill>
        <p:spPr>
          <a:xfrm>
            <a:off x="-1" y="0"/>
            <a:ext cx="12183035" cy="6858000"/>
          </a:xfrm>
          <a:prstGeom prst="rect">
            <a:avLst/>
          </a:prstGeom>
        </p:spPr>
      </p:pic>
    </p:spTree>
    <p:extLst>
      <p:ext uri="{BB962C8B-B14F-4D97-AF65-F5344CB8AC3E}">
        <p14:creationId xmlns:p14="http://schemas.microsoft.com/office/powerpoint/2010/main" val="196066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日付プレースホルダー 10">
            <a:extLst>
              <a:ext uri="{FF2B5EF4-FFF2-40B4-BE49-F238E27FC236}">
                <a16:creationId xmlns:a16="http://schemas.microsoft.com/office/drawing/2014/main" id="{B5889FCA-3826-1440-BC1C-2DFB460F1300}"/>
              </a:ext>
            </a:extLst>
          </p:cNvPr>
          <p:cNvSpPr>
            <a:spLocks noGrp="1"/>
          </p:cNvSpPr>
          <p:nvPr>
            <p:ph type="dt" sz="half" idx="14"/>
          </p:nvPr>
        </p:nvSpPr>
        <p:spPr/>
        <p:txBody>
          <a:bodyPr/>
          <a:lstStyle/>
          <a:p>
            <a:fld id="{E0DF67A7-465D-564A-AC48-906443F96BBF}" type="datetime1">
              <a:rPr kumimoji="1" lang="ja-JP" altLang="en-US" smtClean="0"/>
              <a:t>2025/10/5</a:t>
            </a:fld>
            <a:endParaRPr kumimoji="1" lang="ja-JP" altLang="en-US"/>
          </a:p>
        </p:txBody>
      </p:sp>
      <p:sp>
        <p:nvSpPr>
          <p:cNvPr id="12" name="フッター プレースホルダー 11">
            <a:extLst>
              <a:ext uri="{FF2B5EF4-FFF2-40B4-BE49-F238E27FC236}">
                <a16:creationId xmlns:a16="http://schemas.microsoft.com/office/drawing/2014/main" id="{70C304AF-BD6C-DB4B-BC11-2A07322C130F}"/>
              </a:ext>
            </a:extLst>
          </p:cNvPr>
          <p:cNvSpPr>
            <a:spLocks noGrp="1"/>
          </p:cNvSpPr>
          <p:nvPr>
            <p:ph type="ftr" sz="quarter" idx="15"/>
          </p:nvPr>
        </p:nvSpPr>
        <p:spPr>
          <a:xfrm>
            <a:off x="4038600" y="6356350"/>
            <a:ext cx="4114800" cy="365125"/>
          </a:xfrm>
          <a:prstGeom prst="rect">
            <a:avLst/>
          </a:prstGeom>
        </p:spPr>
        <p:txBody>
          <a:bodyPr/>
          <a:lstStyle/>
          <a:p>
            <a:r>
              <a:rPr kumimoji="1" lang="en" altLang="ja-JP"/>
              <a:t>(C) Recruit □□□□□□□□ Co., Ltd. All rights reserved. </a:t>
            </a:r>
            <a:endParaRPr kumimoji="1" lang="ja-JP" altLang="en-US"/>
          </a:p>
        </p:txBody>
      </p:sp>
      <p:sp>
        <p:nvSpPr>
          <p:cNvPr id="13" name="スライド番号プレースホルダー 12">
            <a:extLst>
              <a:ext uri="{FF2B5EF4-FFF2-40B4-BE49-F238E27FC236}">
                <a16:creationId xmlns:a16="http://schemas.microsoft.com/office/drawing/2014/main" id="{F0CFBDA3-B0BB-D44F-BF75-DFF45E2410A6}"/>
              </a:ext>
            </a:extLst>
          </p:cNvPr>
          <p:cNvSpPr>
            <a:spLocks noGrp="1"/>
          </p:cNvSpPr>
          <p:nvPr>
            <p:ph type="sldNum" sz="quarter" idx="16"/>
          </p:nvPr>
        </p:nvSpPr>
        <p:spPr/>
        <p:txBody>
          <a:bodyPr/>
          <a:lstStyle/>
          <a:p>
            <a:fld id="{83F46712-EA2B-EB4A-AE01-1F28CC12EB57}"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0B9D5049-3AEE-C840-B5A6-0506907A2615}"/>
              </a:ext>
            </a:extLst>
          </p:cNvPr>
          <p:cNvPicPr>
            <a:picLocks noChangeAspect="1"/>
          </p:cNvPicPr>
          <p:nvPr userDrawn="1"/>
        </p:nvPicPr>
        <p:blipFill>
          <a:blip r:embed="rId2"/>
          <a:stretch>
            <a:fillRect/>
          </a:stretch>
        </p:blipFill>
        <p:spPr>
          <a:xfrm>
            <a:off x="0" y="0"/>
            <a:ext cx="12192000" cy="6863046"/>
          </a:xfrm>
          <a:prstGeom prst="rect">
            <a:avLst/>
          </a:prstGeom>
        </p:spPr>
      </p:pic>
      <p:sp>
        <p:nvSpPr>
          <p:cNvPr id="14" name="Rectangle 2">
            <a:extLst>
              <a:ext uri="{FF2B5EF4-FFF2-40B4-BE49-F238E27FC236}">
                <a16:creationId xmlns:a16="http://schemas.microsoft.com/office/drawing/2014/main" id="{2E8A2AE9-73B9-A347-8A19-7B295D740609}"/>
              </a:ext>
            </a:extLst>
          </p:cNvPr>
          <p:cNvSpPr>
            <a:spLocks noGrp="1" noChangeArrowheads="1"/>
          </p:cNvSpPr>
          <p:nvPr>
            <p:ph type="title"/>
          </p:nvPr>
        </p:nvSpPr>
        <p:spPr bwMode="auto">
          <a:xfrm>
            <a:off x="409574" y="42137"/>
            <a:ext cx="1124454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a:t>
            </a:r>
            <a:r>
              <a:rPr lang="en-US" altLang="ja-JP" dirty="0"/>
              <a:t> </a:t>
            </a:r>
            <a:r>
              <a:rPr lang="ja-JP" altLang="en-US" dirty="0"/>
              <a:t>タイトルの書式設定</a:t>
            </a:r>
          </a:p>
        </p:txBody>
      </p:sp>
      <p:sp>
        <p:nvSpPr>
          <p:cNvPr id="18" name="スライド番号プレースホルダー 5">
            <a:extLst>
              <a:ext uri="{FF2B5EF4-FFF2-40B4-BE49-F238E27FC236}">
                <a16:creationId xmlns:a16="http://schemas.microsoft.com/office/drawing/2014/main" id="{716ADB9A-56CA-0946-8467-31F7D278F253}"/>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ja-JP"/>
            </a:defPPr>
            <a:lvl1pPr marL="0" marR="0" indent="0" algn="r" defTabSz="914400" rtl="0" eaLnBrk="0" fontAlgn="base" latinLnBrk="0" hangingPunct="0">
              <a:lnSpc>
                <a:spcPct val="100000"/>
              </a:lnSpc>
              <a:spcBef>
                <a:spcPct val="0"/>
              </a:spcBef>
              <a:spcAft>
                <a:spcPct val="0"/>
              </a:spcAft>
              <a:buClrTx/>
              <a:buSzTx/>
              <a:buFontTx/>
              <a:buNone/>
              <a:tabLst/>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8E15A860-0855-604E-97AC-97548C69E407}" type="slidenum">
              <a:rPr kumimoji="0" lang="en-US" altLang="ja-JP" sz="1400" smtClean="0">
                <a:solidFill>
                  <a:srgbClr val="34464D"/>
                </a:solidFill>
                <a:latin typeface="Arial" panose="020B0604020202020204" pitchFamily="34" charset="0"/>
                <a:ea typeface="Osaka" charset="-128"/>
              </a:rPr>
              <a:pPr>
                <a:defRPr/>
              </a:pPr>
              <a:t>‹#›</a:t>
            </a:fld>
            <a:endParaRPr kumimoji="0" lang="en-US" altLang="ja-JP" sz="1400" dirty="0">
              <a:solidFill>
                <a:srgbClr val="34464D"/>
              </a:solidFill>
              <a:latin typeface="Arial" panose="020B0604020202020204" pitchFamily="34" charset="0"/>
              <a:ea typeface="Osaka" charset="-128"/>
            </a:endParaRPr>
          </a:p>
          <a:p>
            <a:endParaRPr lang="ja-JP" altLang="en-US" dirty="0"/>
          </a:p>
        </p:txBody>
      </p:sp>
      <p:sp>
        <p:nvSpPr>
          <p:cNvPr id="23" name="テキスト プレースホルダー 20">
            <a:extLst>
              <a:ext uri="{FF2B5EF4-FFF2-40B4-BE49-F238E27FC236}">
                <a16:creationId xmlns:a16="http://schemas.microsoft.com/office/drawing/2014/main" id="{7CCD9539-19C6-CD45-9322-ED0DF6336D35}"/>
              </a:ext>
            </a:extLst>
          </p:cNvPr>
          <p:cNvSpPr>
            <a:spLocks noGrp="1"/>
          </p:cNvSpPr>
          <p:nvPr>
            <p:ph type="body" sz="quarter" idx="17"/>
          </p:nvPr>
        </p:nvSpPr>
        <p:spPr>
          <a:xfrm>
            <a:off x="409573" y="898524"/>
            <a:ext cx="11244543" cy="5197475"/>
          </a:xfrm>
        </p:spPr>
        <p:txBody>
          <a:bodyPr/>
          <a:lstStyle/>
          <a:p>
            <a:r>
              <a:rPr kumimoji="1" lang="ja-JP" altLang="en-US" dirty="0"/>
              <a:t>マスター テキストの書式設定
第 </a:t>
            </a:r>
            <a:r>
              <a:rPr kumimoji="1" lang="en-US" altLang="ja-JP" dirty="0"/>
              <a:t>2 </a:t>
            </a:r>
            <a:r>
              <a:rPr kumimoji="1" lang="ja-JP" altLang="en-US" dirty="0"/>
              <a:t>レベル
第 </a:t>
            </a:r>
            <a:r>
              <a:rPr kumimoji="1" lang="en-US" altLang="ja-JP" dirty="0"/>
              <a:t>3 </a:t>
            </a:r>
            <a:r>
              <a:rPr kumimoji="1" lang="ja-JP" altLang="en-US" dirty="0"/>
              <a:t>レベル
第 </a:t>
            </a:r>
            <a:r>
              <a:rPr kumimoji="1" lang="en-US" altLang="ja-JP" dirty="0"/>
              <a:t>4 </a:t>
            </a:r>
            <a:r>
              <a:rPr kumimoji="1" lang="ja-JP" altLang="en-US" dirty="0"/>
              <a:t>レベル
第 </a:t>
            </a:r>
            <a:r>
              <a:rPr kumimoji="1" lang="en-US" altLang="ja-JP" dirty="0"/>
              <a:t>5 </a:t>
            </a:r>
            <a:r>
              <a:rPr kumimoji="1" lang="ja-JP" altLang="en-US" dirty="0"/>
              <a:t>レベル</a:t>
            </a:r>
          </a:p>
        </p:txBody>
      </p:sp>
    </p:spTree>
    <p:extLst>
      <p:ext uri="{BB962C8B-B14F-4D97-AF65-F5344CB8AC3E}">
        <p14:creationId xmlns:p14="http://schemas.microsoft.com/office/powerpoint/2010/main" val="160245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セクション見出し">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17DF3C4-48CE-2A4C-8633-E29AA26FCCDA}"/>
              </a:ext>
            </a:extLst>
          </p:cNvPr>
          <p:cNvGraphicFramePr>
            <a:graphicFrameLocks noChangeAspect="1"/>
          </p:cNvGraphicFramePr>
          <p:nvPr userDrawn="1">
            <p:custDataLst>
              <p:tags r:id="rId1"/>
            </p:custDataLst>
            <p:extLst>
              <p:ext uri="{D42A27DB-BD31-4B8C-83A1-F6EECF244321}">
                <p14:modId xmlns:p14="http://schemas.microsoft.com/office/powerpoint/2010/main" val="7431111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スライド" r:id="rId3" imgW="7772400" imgH="10058400" progId="TCLayout.ActiveDocument.1">
                  <p:embed/>
                </p:oleObj>
              </mc:Choice>
              <mc:Fallback>
                <p:oleObj name="think-cell スライド" r:id="rId3" imgW="7772400" imgH="10058400" progId="TCLayout.ActiveDocument.1">
                  <p:embed/>
                  <p:pic>
                    <p:nvPicPr>
                      <p:cNvPr id="5" name="オブジェクト 4" hidden="1">
                        <a:extLst>
                          <a:ext uri="{FF2B5EF4-FFF2-40B4-BE49-F238E27FC236}">
                            <a16:creationId xmlns:a16="http://schemas.microsoft.com/office/drawing/2014/main" id="{C17DF3C4-48CE-2A4C-8633-E29AA26FCCDA}"/>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タイトル 1"/>
          <p:cNvSpPr>
            <a:spLocks noGrp="1"/>
          </p:cNvSpPr>
          <p:nvPr>
            <p:ph type="title"/>
          </p:nvPr>
        </p:nvSpPr>
        <p:spPr>
          <a:xfrm>
            <a:off x="963084" y="4406903"/>
            <a:ext cx="10363200" cy="1362075"/>
          </a:xfrm>
        </p:spPr>
        <p:txBody>
          <a:bodyPr anchor="t"/>
          <a:lstStyle>
            <a:lvl1pPr algn="l">
              <a:defRPr sz="2000" b="1" cap="all">
                <a:latin typeface="Meiryo UI" panose="020B0604030504040204" pitchFamily="50" charset="-128"/>
                <a:ea typeface="Meiryo UI" panose="020B0604030504040204" pitchFamily="50" charset="-128"/>
                <a:sym typeface="MS UI Gothic" panose="020B0600070205080204" pitchFamily="34" charset="-128"/>
              </a:defRPr>
            </a:lvl1pPr>
          </a:lstStyle>
          <a:p>
            <a:r>
              <a:rPr lang="ja-JP" altLang="en-US"/>
              <a:t>マスター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latin typeface="Meiryo UI" panose="020B0604030504040204" pitchFamily="50" charset="-128"/>
                <a:ea typeface="Meiryo UI" panose="020B0604030504040204" pitchFamily="50" charset="-128"/>
                <a:sym typeface="MS UI Gothic" panose="020B0600070205080204" pitchFamily="34"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8"/>
          <p:cNvSpPr>
            <a:spLocks noGrp="1" noChangeArrowheads="1"/>
          </p:cNvSpPr>
          <p:nvPr>
            <p:ph type="sldNum" sz="quarter" idx="10"/>
          </p:nvPr>
        </p:nvSpPr>
        <p:spPr>
          <a:ln/>
        </p:spPr>
        <p:txBody>
          <a:bodyPr/>
          <a:lstStyle>
            <a:lvl1pPr>
              <a:defRPr>
                <a:latin typeface="Meiryo UI" panose="020B0604030504040204" pitchFamily="50" charset="-128"/>
                <a:ea typeface="Meiryo UI" panose="020B0604030504040204" pitchFamily="50" charset="-128"/>
                <a:sym typeface="MS UI Gothic" panose="020B0600070205080204" pitchFamily="34" charset="-128"/>
              </a:defRPr>
            </a:lvl1pPr>
          </a:lstStyle>
          <a:p>
            <a:pPr>
              <a:defRPr/>
            </a:pPr>
            <a:fld id="{CFE70743-B45D-4C2D-9F53-822380FBB922}" type="slidenum">
              <a:rPr lang="en-US" altLang="ja-JP" smtClean="0"/>
              <a:pPr>
                <a:defRPr/>
              </a:pPr>
              <a:t>‹#›</a:t>
            </a:fld>
            <a:endParaRPr lang="en-US" altLang="ja-JP"/>
          </a:p>
        </p:txBody>
      </p:sp>
    </p:spTree>
    <p:extLst>
      <p:ext uri="{BB962C8B-B14F-4D97-AF65-F5344CB8AC3E}">
        <p14:creationId xmlns:p14="http://schemas.microsoft.com/office/powerpoint/2010/main" val="789918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27197B9-A20C-1D4E-A083-82EAC9248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ＭＳ ゴシック" panose="020B0609070205080204" pitchFamily="49" charset="-128"/>
                <a:ea typeface="ＭＳ ゴシック" panose="020B0609070205080204" pitchFamily="49" charset="-128"/>
              </a:defRPr>
            </a:lvl1pPr>
          </a:lstStyle>
          <a:p>
            <a:fld id="{E94B6F52-40C8-3E41-AE41-3F40B96165D1}" type="datetime1">
              <a:rPr lang="ja-JP" altLang="en-US" smtClean="0"/>
              <a:pPr/>
              <a:t>2025/10/5</a:t>
            </a:fld>
            <a:endParaRPr lang="ja-JP" altLang="en-US"/>
          </a:p>
        </p:txBody>
      </p:sp>
      <p:sp>
        <p:nvSpPr>
          <p:cNvPr id="5" name="フッター プレースホルダー 4">
            <a:extLst>
              <a:ext uri="{FF2B5EF4-FFF2-40B4-BE49-F238E27FC236}">
                <a16:creationId xmlns:a16="http://schemas.microsoft.com/office/drawing/2014/main" id="{1335FC6F-EE9B-D54D-955A-065D9ADCC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latin typeface="Arial" panose="020B0604020202020204" pitchFamily="34" charset="0"/>
                <a:cs typeface="Arial" panose="020B0604020202020204" pitchFamily="34" charset="0"/>
              </a:defRPr>
            </a:lvl1pPr>
          </a:lstStyle>
          <a:p>
            <a:r>
              <a:rPr lang="en-US" altLang="ja-JP" dirty="0">
                <a:solidFill>
                  <a:srgbClr val="34464D"/>
                </a:solidFill>
                <a:ea typeface="ヒラギノ角ゴ Pro W3" charset="-128"/>
              </a:rPr>
              <a:t>(C) Recruit  Co., Ltd. All rights reserved.</a:t>
            </a:r>
          </a:p>
        </p:txBody>
      </p:sp>
      <p:sp>
        <p:nvSpPr>
          <p:cNvPr id="6" name="スライド番号プレースホルダー 5">
            <a:extLst>
              <a:ext uri="{FF2B5EF4-FFF2-40B4-BE49-F238E27FC236}">
                <a16:creationId xmlns:a16="http://schemas.microsoft.com/office/drawing/2014/main" id="{B9590776-FDD3-B54D-BB43-9BAB3551B6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marL="0" marR="0" indent="0" algn="r" defTabSz="914400" rtl="0" eaLnBrk="0" fontAlgn="base" latinLnBrk="0" hangingPunct="0">
              <a:lnSpc>
                <a:spcPct val="100000"/>
              </a:lnSpc>
              <a:spcBef>
                <a:spcPct val="0"/>
              </a:spcBef>
              <a:spcAft>
                <a:spcPct val="0"/>
              </a:spcAft>
              <a:buClrTx/>
              <a:buSzTx/>
              <a:buFontTx/>
              <a:buNone/>
              <a:tabLst/>
              <a:defRPr sz="1200">
                <a:solidFill>
                  <a:schemeClr val="tx1">
                    <a:tint val="75000"/>
                  </a:schemeClr>
                </a:solidFill>
              </a:defRPr>
            </a:lvl1pPr>
          </a:lstStyle>
          <a:p>
            <a:pPr>
              <a:defRPr/>
            </a:pPr>
            <a:fld id="{8E15A860-0855-604E-97AC-97548C69E407}" type="slidenum">
              <a:rPr kumimoji="0" lang="en-US" altLang="ja-JP" smtClean="0">
                <a:solidFill>
                  <a:srgbClr val="34464D"/>
                </a:solidFill>
                <a:latin typeface="Arial" panose="020B0604020202020204" pitchFamily="34" charset="0"/>
                <a:ea typeface="Osaka" charset="-128"/>
              </a:rPr>
              <a:pPr>
                <a:defRPr/>
              </a:pPr>
              <a:t>‹#›</a:t>
            </a:fld>
            <a:endParaRPr kumimoji="0" lang="en-US" altLang="ja-JP" dirty="0">
              <a:solidFill>
                <a:srgbClr val="34464D"/>
              </a:solidFill>
              <a:latin typeface="Arial" panose="020B0604020202020204" pitchFamily="34" charset="0"/>
              <a:ea typeface="Osaka" charset="-128"/>
            </a:endParaRPr>
          </a:p>
        </p:txBody>
      </p:sp>
      <p:sp>
        <p:nvSpPr>
          <p:cNvPr id="8" name="Rectangle 2">
            <a:extLst>
              <a:ext uri="{FF2B5EF4-FFF2-40B4-BE49-F238E27FC236}">
                <a16:creationId xmlns:a16="http://schemas.microsoft.com/office/drawing/2014/main" id="{56D1582C-B658-0545-BCA9-5D7DB6359D9F}"/>
              </a:ext>
            </a:extLst>
          </p:cNvPr>
          <p:cNvSpPr>
            <a:spLocks noGrp="1" noChangeArrowheads="1"/>
          </p:cNvSpPr>
          <p:nvPr>
            <p:ph type="title"/>
          </p:nvPr>
        </p:nvSpPr>
        <p:spPr bwMode="auto">
          <a:xfrm>
            <a:off x="409574" y="33428"/>
            <a:ext cx="1124454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dirty="0"/>
              <a:t> </a:t>
            </a:r>
            <a:r>
              <a:rPr lang="ja-JP" altLang="en-US"/>
              <a:t>タイトルの書式設定</a:t>
            </a:r>
          </a:p>
        </p:txBody>
      </p:sp>
      <p:sp>
        <p:nvSpPr>
          <p:cNvPr id="9" name="Rectangle 3">
            <a:extLst>
              <a:ext uri="{FF2B5EF4-FFF2-40B4-BE49-F238E27FC236}">
                <a16:creationId xmlns:a16="http://schemas.microsoft.com/office/drawing/2014/main" id="{E90817C8-D341-374A-AFB1-6440C7584BAF}"/>
              </a:ext>
            </a:extLst>
          </p:cNvPr>
          <p:cNvSpPr>
            <a:spLocks noGrp="1" noChangeArrowheads="1"/>
          </p:cNvSpPr>
          <p:nvPr>
            <p:ph type="body" idx="1"/>
          </p:nvPr>
        </p:nvSpPr>
        <p:spPr bwMode="auto">
          <a:xfrm>
            <a:off x="409575" y="898525"/>
            <a:ext cx="11244542"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ja-JP" altLang="en-US" sz="3200" b="0" i="0" u="none" strike="noStrike" kern="0" cap="none" spc="0" normalizeH="0" baseline="0" noProof="0" dirty="0">
                <a:ln>
                  <a:noFill/>
                </a:ln>
                <a:solidFill>
                  <a:srgbClr val="33464D"/>
                </a:solidFill>
                <a:effectLst/>
                <a:uLnTx/>
                <a:uFillTx/>
                <a:latin typeface="Arial"/>
                <a:ea typeface="Osaka"/>
              </a:rPr>
              <a:t>マスタ</a:t>
            </a:r>
            <a:r>
              <a:rPr kumimoji="1" lang="en-US" altLang="ja-JP" sz="3200" b="0" i="0" u="none" strike="noStrike" kern="0" cap="none" spc="0" normalizeH="0" baseline="0" noProof="0" dirty="0">
                <a:ln>
                  <a:noFill/>
                </a:ln>
                <a:solidFill>
                  <a:srgbClr val="33464D"/>
                </a:solidFill>
                <a:effectLst/>
                <a:uLnTx/>
                <a:uFillTx/>
                <a:latin typeface="Arial"/>
                <a:ea typeface="Osaka"/>
              </a:rPr>
              <a:t> </a:t>
            </a:r>
            <a:r>
              <a:rPr kumimoji="1" lang="ja-JP" altLang="en-US" sz="3200" b="0" i="0" u="none" strike="noStrike" kern="0" cap="none" spc="0" normalizeH="0" baseline="0" noProof="0" dirty="0">
                <a:ln>
                  <a:noFill/>
                </a:ln>
                <a:solidFill>
                  <a:srgbClr val="33464D"/>
                </a:solidFill>
                <a:effectLst/>
                <a:uLnTx/>
                <a:uFillTx/>
                <a:latin typeface="Arial"/>
                <a:ea typeface="Osaka"/>
              </a:rPr>
              <a:t>テキストの書式設定</a:t>
            </a:r>
            <a:endParaRPr kumimoji="1" lang="en-US" altLang="ja-JP" sz="3200" b="0" i="0" u="none" strike="noStrike" kern="0" cap="none" spc="0" normalizeH="0" baseline="0" noProof="0" dirty="0">
              <a:ln>
                <a:noFill/>
              </a:ln>
              <a:solidFill>
                <a:srgbClr val="33464D"/>
              </a:solidFill>
              <a:effectLst/>
              <a:uLnTx/>
              <a:uFillTx/>
              <a:latin typeface="Arial"/>
              <a:ea typeface="Osak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ja-JP" altLang="en-US" sz="2800" b="0" i="0" u="none" strike="noStrike" kern="0" cap="none" spc="0" normalizeH="0" baseline="0" noProof="0" dirty="0">
                <a:ln>
                  <a:noFill/>
                </a:ln>
                <a:solidFill>
                  <a:srgbClr val="33464D"/>
                </a:solidFill>
                <a:effectLst/>
                <a:uLnTx/>
                <a:uFillTx/>
                <a:latin typeface="Arial"/>
                <a:ea typeface="Osaka"/>
              </a:rPr>
              <a:t>第</a:t>
            </a:r>
            <a:r>
              <a:rPr kumimoji="1" lang="en-US" altLang="ja-JP" sz="2800" b="0" i="0" u="none" strike="noStrike" kern="0" cap="none" spc="0" normalizeH="0" baseline="0" noProof="0" dirty="0">
                <a:ln>
                  <a:noFill/>
                </a:ln>
                <a:solidFill>
                  <a:srgbClr val="33464D"/>
                </a:solidFill>
                <a:effectLst/>
                <a:uLnTx/>
                <a:uFillTx/>
                <a:latin typeface="Arial"/>
                <a:ea typeface="Osaka"/>
              </a:rPr>
              <a:t> 2 </a:t>
            </a:r>
            <a:r>
              <a:rPr kumimoji="1" lang="ja-JP" altLang="en-US" sz="2800" b="0" i="0" u="none" strike="noStrike" kern="0" cap="none" spc="0" normalizeH="0" baseline="0" noProof="0" dirty="0">
                <a:ln>
                  <a:noFill/>
                </a:ln>
                <a:solidFill>
                  <a:srgbClr val="33464D"/>
                </a:solidFill>
                <a:effectLst/>
                <a:uLnTx/>
                <a:uFillTx/>
                <a:latin typeface="Arial"/>
                <a:ea typeface="Osaka"/>
              </a:rPr>
              <a:t>レベル</a:t>
            </a:r>
            <a:endParaRPr kumimoji="1" lang="en-US" altLang="ja-JP" sz="2800" b="0" i="0" u="none" strike="noStrike" kern="0" cap="none" spc="0" normalizeH="0" baseline="0" noProof="0" dirty="0">
              <a:ln>
                <a:noFill/>
              </a:ln>
              <a:solidFill>
                <a:srgbClr val="33464D"/>
              </a:solidFill>
              <a:effectLst/>
              <a:uLnTx/>
              <a:uFillTx/>
              <a:latin typeface="Arial"/>
              <a:ea typeface="Osaka"/>
            </a:endParaRP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400" b="0" i="0" u="none" strike="noStrike" kern="0" cap="none" spc="0" normalizeH="0" baseline="0" noProof="0" dirty="0">
                <a:ln>
                  <a:noFill/>
                </a:ln>
                <a:solidFill>
                  <a:srgbClr val="33464D"/>
                </a:solidFill>
                <a:effectLst/>
                <a:uLnTx/>
                <a:uFillTx/>
                <a:latin typeface="Arial"/>
                <a:ea typeface="Osaka"/>
              </a:rPr>
              <a:t>第</a:t>
            </a:r>
            <a:r>
              <a:rPr kumimoji="1" lang="en-US" altLang="ja-JP" sz="2400" b="0" i="0" u="none" strike="noStrike" kern="0" cap="none" spc="0" normalizeH="0" baseline="0" noProof="0" dirty="0">
                <a:ln>
                  <a:noFill/>
                </a:ln>
                <a:solidFill>
                  <a:srgbClr val="33464D"/>
                </a:solidFill>
                <a:effectLst/>
                <a:uLnTx/>
                <a:uFillTx/>
                <a:latin typeface="Arial"/>
                <a:ea typeface="Osaka"/>
              </a:rPr>
              <a:t> 3 </a:t>
            </a:r>
            <a:r>
              <a:rPr kumimoji="1" lang="ja-JP" altLang="en-US" sz="2400" b="0" i="0" u="none" strike="noStrike" kern="0" cap="none" spc="0" normalizeH="0" baseline="0" noProof="0" dirty="0">
                <a:ln>
                  <a:noFill/>
                </a:ln>
                <a:solidFill>
                  <a:srgbClr val="33464D"/>
                </a:solidFill>
                <a:effectLst/>
                <a:uLnTx/>
                <a:uFillTx/>
                <a:latin typeface="Arial"/>
                <a:ea typeface="Osaka"/>
              </a:rPr>
              <a:t>レベル</a:t>
            </a:r>
            <a:endParaRPr kumimoji="1" lang="en-US" altLang="ja-JP" sz="2400" b="0" i="0" u="none" strike="noStrike" kern="0" cap="none" spc="0" normalizeH="0" baseline="0" noProof="0" dirty="0">
              <a:ln>
                <a:noFill/>
              </a:ln>
              <a:solidFill>
                <a:srgbClr val="33464D"/>
              </a:solidFill>
              <a:effectLst/>
              <a:uLnTx/>
              <a:uFillTx/>
              <a:latin typeface="Arial"/>
              <a:ea typeface="Osaka"/>
            </a:endParaRPr>
          </a:p>
          <a:p>
            <a:pPr marL="1600200" marR="0" lvl="3"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000" b="0" i="0" u="none" strike="noStrike" kern="0" cap="none" spc="0" normalizeH="0" baseline="0" noProof="0" dirty="0">
                <a:ln>
                  <a:noFill/>
                </a:ln>
                <a:solidFill>
                  <a:srgbClr val="33464D"/>
                </a:solidFill>
                <a:effectLst/>
                <a:uLnTx/>
                <a:uFillTx/>
                <a:latin typeface="Arial"/>
                <a:ea typeface="Osaka"/>
              </a:rPr>
              <a:t>第</a:t>
            </a:r>
            <a:r>
              <a:rPr kumimoji="1" lang="en-US" altLang="ja-JP" sz="2000" b="0" i="0" u="none" strike="noStrike" kern="0" cap="none" spc="0" normalizeH="0" baseline="0" noProof="0" dirty="0">
                <a:ln>
                  <a:noFill/>
                </a:ln>
                <a:solidFill>
                  <a:srgbClr val="33464D"/>
                </a:solidFill>
                <a:effectLst/>
                <a:uLnTx/>
                <a:uFillTx/>
                <a:latin typeface="Arial"/>
                <a:ea typeface="Osaka"/>
              </a:rPr>
              <a:t> 4 </a:t>
            </a:r>
            <a:r>
              <a:rPr kumimoji="1" lang="ja-JP" altLang="en-US" sz="2000" b="0" i="0" u="none" strike="noStrike" kern="0" cap="none" spc="0" normalizeH="0" baseline="0" noProof="0" dirty="0">
                <a:ln>
                  <a:noFill/>
                </a:ln>
                <a:solidFill>
                  <a:srgbClr val="33464D"/>
                </a:solidFill>
                <a:effectLst/>
                <a:uLnTx/>
                <a:uFillTx/>
                <a:latin typeface="Arial"/>
                <a:ea typeface="Osaka"/>
              </a:rPr>
              <a:t>レベル</a:t>
            </a:r>
            <a:endParaRPr kumimoji="1" lang="en-US" altLang="ja-JP" sz="2000" b="0" i="0" u="none" strike="noStrike" kern="0" cap="none" spc="0" normalizeH="0" baseline="0" noProof="0" dirty="0">
              <a:ln>
                <a:noFill/>
              </a:ln>
              <a:solidFill>
                <a:srgbClr val="33464D"/>
              </a:solidFill>
              <a:effectLst/>
              <a:uLnTx/>
              <a:uFillTx/>
              <a:latin typeface="Arial"/>
              <a:ea typeface="Osaka"/>
            </a:endParaRPr>
          </a:p>
          <a:p>
            <a:pPr marL="2057400" marR="0" lvl="4"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000" b="0" i="0" u="none" strike="noStrike" kern="0" cap="none" spc="0" normalizeH="0" baseline="0" noProof="0" dirty="0">
                <a:ln>
                  <a:noFill/>
                </a:ln>
                <a:solidFill>
                  <a:srgbClr val="33464D"/>
                </a:solidFill>
                <a:effectLst/>
                <a:uLnTx/>
                <a:uFillTx/>
                <a:latin typeface="Arial"/>
                <a:ea typeface="Osaka"/>
              </a:rPr>
              <a:t>第</a:t>
            </a:r>
            <a:r>
              <a:rPr kumimoji="1" lang="en-US" altLang="ja-JP" sz="2000" b="0" i="0" u="none" strike="noStrike" kern="0" cap="none" spc="0" normalizeH="0" baseline="0" noProof="0" dirty="0">
                <a:ln>
                  <a:noFill/>
                </a:ln>
                <a:solidFill>
                  <a:srgbClr val="33464D"/>
                </a:solidFill>
                <a:effectLst/>
                <a:uLnTx/>
                <a:uFillTx/>
                <a:latin typeface="Arial"/>
                <a:ea typeface="Osaka"/>
              </a:rPr>
              <a:t> 5 </a:t>
            </a:r>
            <a:r>
              <a:rPr kumimoji="1" lang="ja-JP" altLang="en-US" sz="2000" b="0" i="0" u="none" strike="noStrike" kern="0" cap="none" spc="0" normalizeH="0" baseline="0" noProof="0" dirty="0">
                <a:ln>
                  <a:noFill/>
                </a:ln>
                <a:solidFill>
                  <a:srgbClr val="33464D"/>
                </a:solidFill>
                <a:effectLst/>
                <a:uLnTx/>
                <a:uFillTx/>
                <a:latin typeface="Arial"/>
                <a:ea typeface="Osaka"/>
              </a:rPr>
              <a:t>レベル</a:t>
            </a:r>
          </a:p>
        </p:txBody>
      </p:sp>
    </p:spTree>
    <p:extLst>
      <p:ext uri="{BB962C8B-B14F-4D97-AF65-F5344CB8AC3E}">
        <p14:creationId xmlns:p14="http://schemas.microsoft.com/office/powerpoint/2010/main" val="4270562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kumimoji="1" sz="2200" kern="1200">
          <a:solidFill>
            <a:schemeClr val="accent1">
              <a:lumMod val="75000"/>
            </a:schemeClr>
          </a:solidFill>
          <a:latin typeface="ＭＳ ゴシック" panose="020B0609070205080204" pitchFamily="49" charset="-128"/>
          <a:ea typeface="ＭＳ ゴシック" panose="020B0609070205080204" pitchFamily="49" charset="-128"/>
          <a:cs typeface="+mj-cs"/>
        </a:defRPr>
      </a:lvl1pPr>
    </p:titleStyle>
    <p:bodyStyle>
      <a:lvl1pPr marL="342900" marR="0" indent="-342900" algn="l" defTabSz="914400" rtl="0" eaLnBrk="0" fontAlgn="base" latinLnBrk="0" hangingPunct="0">
        <a:lnSpc>
          <a:spcPct val="100000"/>
        </a:lnSpc>
        <a:spcBef>
          <a:spcPct val="20000"/>
        </a:spcBef>
        <a:spcAft>
          <a:spcPct val="0"/>
        </a:spcAft>
        <a:buClrTx/>
        <a:buSzTx/>
        <a:buFontTx/>
        <a:buChar char="•"/>
        <a:tabLst/>
        <a:defRPr kumimoji="1" sz="32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1pPr>
      <a:lvl2pPr marL="742950" marR="0" indent="-285750" algn="l" defTabSz="914400" rtl="0" eaLnBrk="0" fontAlgn="base" latinLnBrk="0" hangingPunct="0">
        <a:lnSpc>
          <a:spcPct val="100000"/>
        </a:lnSpc>
        <a:spcBef>
          <a:spcPct val="20000"/>
        </a:spcBef>
        <a:spcAft>
          <a:spcPct val="0"/>
        </a:spcAft>
        <a:buClrTx/>
        <a:buSzTx/>
        <a:buFontTx/>
        <a:buChar char="–"/>
        <a:tabLst/>
        <a:defRPr kumimoji="1" sz="24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2pPr>
      <a:lvl3pPr marL="11430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3pPr>
      <a:lvl4pPr marL="16002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4pPr>
      <a:lvl5pPr marL="20574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chusho.meti.go.jp/pamflet/hakusyo/2024/chusho/b1_3_8.html" TargetMode="External"/><Relationship Id="rId7" Type="http://schemas.openxmlformats.org/officeDocument/2006/relationships/chart" Target="../charts/chart1.xml"/><Relationship Id="rId2" Type="http://schemas.openxmlformats.org/officeDocument/2006/relationships/hyperlink" Target="https://www.chusho.meti.go.jp/koukai/chousa/chu_kigyocnt/2023/231213chukigyocnt.html?utm_source=chatgpt.com" TargetMode="External"/><Relationship Id="rId1" Type="http://schemas.openxmlformats.org/officeDocument/2006/relationships/slideLayout" Target="../slideLayouts/slideLayout2.xml"/><Relationship Id="rId6" Type="http://schemas.openxmlformats.org/officeDocument/2006/relationships/hyperlink" Target="https://www.tokyo-kosha.or.jp/TTC/" TargetMode="External"/><Relationship Id="rId5" Type="http://schemas.openxmlformats.org/officeDocument/2006/relationships/hyperlink" Target="https://www.meti.go.jp/main/yosangaisan/fy2022/pr/ip/chuki_15.pdf" TargetMode="External"/><Relationship Id="rId10" Type="http://schemas.openxmlformats.org/officeDocument/2006/relationships/image" Target="../media/image23.png"/><Relationship Id="rId4" Type="http://schemas.openxmlformats.org/officeDocument/2006/relationships/hyperlink" Target="https://www.jetro.go.jp/ext_images/_News/releases/2025/4657b6a03c5698e1/survey_rev.pdf" TargetMode="Externa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ryugaku.jasso.go.jp/content/900002345.pdf" TargetMode="External"/><Relationship Id="rId4" Type="http://schemas.openxmlformats.org/officeDocument/2006/relationships/hyperlink" Target="https://www.jaos.or.jp/wp-content/uploads/2025/05/2025JAOS%E7%95%99%E5%AD%A6%E7%94%9F%E7%B5%B1%E8%A8%88%E8%AA%BF%E6%9F%BB_2024_250616.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areerpark-agent.jp/column/21245" TargetMode="External"/><Relationship Id="rId2" Type="http://schemas.openxmlformats.org/officeDocument/2006/relationships/hyperlink" Target="https://ryugaku.jasso.go.jp/content/900002345.pdf" TargetMode="External"/><Relationship Id="rId1" Type="http://schemas.openxmlformats.org/officeDocument/2006/relationships/slideLayout" Target="../slideLayouts/slideLayout2.xml"/><Relationship Id="rId4" Type="http://schemas.openxmlformats.org/officeDocument/2006/relationships/hyperlink" Target="https://www.janu.jp/wp/wp-content/uploads/2024/01/d7a7d32447be77fa068a60f260be2c72.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4.svg"/><Relationship Id="rId3" Type="http://schemas.openxmlformats.org/officeDocument/2006/relationships/image" Target="../media/image1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9.png"/><Relationship Id="rId5" Type="http://schemas.openxmlformats.org/officeDocument/2006/relationships/image" Target="../media/image27.png"/><Relationship Id="rId15" Type="http://schemas.openxmlformats.org/officeDocument/2006/relationships/image" Target="../media/image36.svg"/><Relationship Id="rId10" Type="http://schemas.openxmlformats.org/officeDocument/2006/relationships/image" Target="../media/image32.svg"/><Relationship Id="rId4" Type="http://schemas.openxmlformats.org/officeDocument/2006/relationships/image" Target="../media/image16.svg"/><Relationship Id="rId9" Type="http://schemas.openxmlformats.org/officeDocument/2006/relationships/image" Target="../media/image31.pn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hyperlink" Target="https://www.iss-ryugakulife.com/useful/2138.html" TargetMode="External"/><Relationship Id="rId3" Type="http://schemas.openxmlformats.org/officeDocument/2006/relationships/image" Target="../media/image27.png"/><Relationship Id="rId21" Type="http://schemas.openxmlformats.org/officeDocument/2006/relationships/image" Target="../media/image50.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7.svg"/><Relationship Id="rId2" Type="http://schemas.openxmlformats.org/officeDocument/2006/relationships/image" Target="../media/image19.png"/><Relationship Id="rId16" Type="http://schemas.openxmlformats.org/officeDocument/2006/relationships/image" Target="../media/image29.png"/><Relationship Id="rId20"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14.png"/><Relationship Id="rId10" Type="http://schemas.openxmlformats.org/officeDocument/2006/relationships/image" Target="../media/image42.svg"/><Relationship Id="rId19" Type="http://schemas.openxmlformats.org/officeDocument/2006/relationships/image" Target="../media/image48.png"/><Relationship Id="rId4" Type="http://schemas.openxmlformats.org/officeDocument/2006/relationships/image" Target="../media/image28.svg"/><Relationship Id="rId9" Type="http://schemas.openxmlformats.org/officeDocument/2006/relationships/image" Target="../media/image41.png"/><Relationship Id="rId14" Type="http://schemas.openxmlformats.org/officeDocument/2006/relationships/image" Target="../media/image46.svg"/><Relationship Id="rId22" Type="http://schemas.openxmlformats.org/officeDocument/2006/relationships/image" Target="../media/image5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9.png"/><Relationship Id="rId3" Type="http://schemas.openxmlformats.org/officeDocument/2006/relationships/image" Target="../media/image52.png"/><Relationship Id="rId7" Type="http://schemas.openxmlformats.org/officeDocument/2006/relationships/image" Target="../media/image16.svg"/><Relationship Id="rId12" Type="http://schemas.openxmlformats.org/officeDocument/2006/relationships/image" Target="../media/image58.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54.sv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11CEE-56BF-E140-A774-90D66770987E}"/>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r>
              <a:rPr lang="ja-JP" altLang="en-US" dirty="0">
                <a:latin typeface="Meiryo UI" panose="020B0604030504040204" pitchFamily="50" charset="-128"/>
                <a:ea typeface="Meiryo UI" panose="020B0604030504040204" pitchFamily="50" charset="-128"/>
              </a:rPr>
              <a:t>（１</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４）</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FC76E4A3-88BC-D94D-A1D0-CDB667FCBE2C}"/>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D1F785BD-3AEA-5C43-AD02-AC172D66ABB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151" name="正方形/長方形 150">
            <a:extLst>
              <a:ext uri="{FF2B5EF4-FFF2-40B4-BE49-F238E27FC236}">
                <a16:creationId xmlns:a16="http://schemas.microsoft.com/office/drawing/2014/main" id="{92ED6CCE-B578-7091-7BFC-00DB217752C5}"/>
              </a:ext>
            </a:extLst>
          </p:cNvPr>
          <p:cNvSpPr/>
          <p:nvPr/>
        </p:nvSpPr>
        <p:spPr bwMode="auto">
          <a:xfrm>
            <a:off x="10416421"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C625F9DE-3466-66EF-DAFF-63CECED265CD}"/>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395B729E-85A8-3E6E-CF44-1B31A227B591}"/>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19" name="フローチャート : 書類 22">
            <a:extLst>
              <a:ext uri="{FF2B5EF4-FFF2-40B4-BE49-F238E27FC236}">
                <a16:creationId xmlns:a16="http://schemas.microsoft.com/office/drawing/2014/main" id="{B7CA0AF0-F164-640C-BA17-C9116CEE9446}"/>
              </a:ext>
            </a:extLst>
          </p:cNvPr>
          <p:cNvSpPr/>
          <p:nvPr/>
        </p:nvSpPr>
        <p:spPr>
          <a:xfrm>
            <a:off x="2960155" y="257316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20" name="フローチャート : 書類 22">
            <a:extLst>
              <a:ext uri="{FF2B5EF4-FFF2-40B4-BE49-F238E27FC236}">
                <a16:creationId xmlns:a16="http://schemas.microsoft.com/office/drawing/2014/main" id="{05F4257C-7870-2DD7-417D-6C80C4B2B749}"/>
              </a:ext>
            </a:extLst>
          </p:cNvPr>
          <p:cNvSpPr/>
          <p:nvPr/>
        </p:nvSpPr>
        <p:spPr>
          <a:xfrm>
            <a:off x="2925921" y="254160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34" name="正方形/長方形 33">
            <a:extLst>
              <a:ext uri="{FF2B5EF4-FFF2-40B4-BE49-F238E27FC236}">
                <a16:creationId xmlns:a16="http://schemas.microsoft.com/office/drawing/2014/main" id="{F356921F-81B3-9EA9-DBEA-DE844C353D13}"/>
              </a:ext>
            </a:extLst>
          </p:cNvPr>
          <p:cNvSpPr/>
          <p:nvPr/>
        </p:nvSpPr>
        <p:spPr bwMode="auto">
          <a:xfrm>
            <a:off x="5169309" y="5059021"/>
            <a:ext cx="344016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請求提出画面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AppSheet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90" name="矢印: 左右 89">
            <a:extLst>
              <a:ext uri="{FF2B5EF4-FFF2-40B4-BE49-F238E27FC236}">
                <a16:creationId xmlns:a16="http://schemas.microsoft.com/office/drawing/2014/main" id="{EF4D4C21-2E77-462D-B7DB-461CBD260FF0}"/>
              </a:ext>
            </a:extLst>
          </p:cNvPr>
          <p:cNvSpPr/>
          <p:nvPr/>
        </p:nvSpPr>
        <p:spPr>
          <a:xfrm>
            <a:off x="927942" y="1602196"/>
            <a:ext cx="3567809"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a:t>
            </a:r>
            <a:r>
              <a:rPr lang="en-US" altLang="ja-JP" sz="800" b="1" dirty="0">
                <a:solidFill>
                  <a:schemeClr val="bg2">
                    <a:lumMod val="50000"/>
                  </a:schemeClr>
                </a:solidFill>
                <a:latin typeface="Meiryo UI" panose="020B0604030504040204" pitchFamily="50" charset="-128"/>
                <a:ea typeface="Meiryo UI" panose="020B0604030504040204" pitchFamily="50" charset="-128"/>
              </a:rPr>
              <a:t>2</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91" name="矢印: 五方向 90">
            <a:extLst>
              <a:ext uri="{FF2B5EF4-FFF2-40B4-BE49-F238E27FC236}">
                <a16:creationId xmlns:a16="http://schemas.microsoft.com/office/drawing/2014/main" id="{40B5CE07-C4E7-225A-2F77-1D32DDAE5630}"/>
              </a:ext>
            </a:extLst>
          </p:cNvPr>
          <p:cNvSpPr/>
          <p:nvPr/>
        </p:nvSpPr>
        <p:spPr>
          <a:xfrm>
            <a:off x="927943" y="1353312"/>
            <a:ext cx="3582166"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請求書受領</a:t>
            </a:r>
          </a:p>
        </p:txBody>
      </p:sp>
      <p:cxnSp>
        <p:nvCxnSpPr>
          <p:cNvPr id="121" name="直線矢印コネクタ 120">
            <a:extLst>
              <a:ext uri="{FF2B5EF4-FFF2-40B4-BE49-F238E27FC236}">
                <a16:creationId xmlns:a16="http://schemas.microsoft.com/office/drawing/2014/main" id="{D2AECA75-E19D-BDBE-6058-1B7960AD3753}"/>
              </a:ext>
            </a:extLst>
          </p:cNvPr>
          <p:cNvCxnSpPr>
            <a:cxnSpLocks/>
            <a:stCxn id="51" idx="2"/>
            <a:endCxn id="50" idx="0"/>
          </p:cNvCxnSpPr>
          <p:nvPr/>
        </p:nvCxnSpPr>
        <p:spPr>
          <a:xfrm>
            <a:off x="1747024" y="3814768"/>
            <a:ext cx="0" cy="124425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E3BA2C88-23EA-02C0-1803-13A89BD6D578}"/>
              </a:ext>
            </a:extLst>
          </p:cNvPr>
          <p:cNvGrpSpPr/>
          <p:nvPr/>
        </p:nvGrpSpPr>
        <p:grpSpPr>
          <a:xfrm>
            <a:off x="1916616" y="2217781"/>
            <a:ext cx="469331" cy="397212"/>
            <a:chOff x="1756357" y="2217781"/>
            <a:chExt cx="469331" cy="397212"/>
          </a:xfrm>
        </p:grpSpPr>
        <p:sp>
          <p:nvSpPr>
            <p:cNvPr id="8" name="円/楕円 9">
              <a:extLst>
                <a:ext uri="{FF2B5EF4-FFF2-40B4-BE49-F238E27FC236}">
                  <a16:creationId xmlns:a16="http://schemas.microsoft.com/office/drawing/2014/main" id="{95FE3955-5B21-4E5F-4CC3-BBD0CEF2C6DC}"/>
                </a:ext>
              </a:extLst>
            </p:cNvPr>
            <p:cNvSpPr/>
            <p:nvPr/>
          </p:nvSpPr>
          <p:spPr>
            <a:xfrm>
              <a:off x="1897661" y="221778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CC8BAFC5-2741-2CB9-C0DB-346E010BE1CE}"/>
                </a:ext>
              </a:extLst>
            </p:cNvPr>
            <p:cNvSpPr txBox="1"/>
            <p:nvPr/>
          </p:nvSpPr>
          <p:spPr>
            <a:xfrm>
              <a:off x="1756357" y="2389290"/>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都度</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43" name="コネクタ: カギ線 5">
              <a:extLst>
                <a:ext uri="{FF2B5EF4-FFF2-40B4-BE49-F238E27FC236}">
                  <a16:creationId xmlns:a16="http://schemas.microsoft.com/office/drawing/2014/main" id="{31F75B88-792F-1B5A-526F-23B6DB9DAC1B}"/>
                </a:ext>
              </a:extLst>
            </p:cNvPr>
            <p:cNvCxnSpPr>
              <a:cxnSpLocks/>
              <a:stCxn id="8" idx="6"/>
              <a:endCxn id="169" idx="1"/>
            </p:cNvCxnSpPr>
            <p:nvPr/>
          </p:nvCxnSpPr>
          <p:spPr>
            <a:xfrm flipV="1">
              <a:off x="2051220" y="2297907"/>
              <a:ext cx="174468"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5" name="矢印: 五方向 164">
            <a:extLst>
              <a:ext uri="{FF2B5EF4-FFF2-40B4-BE49-F238E27FC236}">
                <a16:creationId xmlns:a16="http://schemas.microsoft.com/office/drawing/2014/main" id="{D8F18596-99F5-8EF0-3CA9-F34103279B2B}"/>
              </a:ext>
            </a:extLst>
          </p:cNvPr>
          <p:cNvSpPr/>
          <p:nvPr/>
        </p:nvSpPr>
        <p:spPr>
          <a:xfrm>
            <a:off x="4513832" y="1353312"/>
            <a:ext cx="7502130"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166" name="正方形/長方形 165">
            <a:extLst>
              <a:ext uri="{FF2B5EF4-FFF2-40B4-BE49-F238E27FC236}">
                <a16:creationId xmlns:a16="http://schemas.microsoft.com/office/drawing/2014/main" id="{99D501BB-4F91-7005-9EEC-90D3ADB6F94B}"/>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外部</a:t>
            </a:r>
          </a:p>
        </p:txBody>
      </p:sp>
      <p:sp>
        <p:nvSpPr>
          <p:cNvPr id="169" name="フローチャート : 代替処理 2">
            <a:extLst>
              <a:ext uri="{FF2B5EF4-FFF2-40B4-BE49-F238E27FC236}">
                <a16:creationId xmlns:a16="http://schemas.microsoft.com/office/drawing/2014/main" id="{6D478809-42EC-2F0B-92CD-2585D58DA2AF}"/>
              </a:ext>
            </a:extLst>
          </p:cNvPr>
          <p:cNvSpPr/>
          <p:nvPr/>
        </p:nvSpPr>
        <p:spPr>
          <a:xfrm>
            <a:off x="2385947" y="2075708"/>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送付</a:t>
            </a:r>
          </a:p>
        </p:txBody>
      </p:sp>
      <p:cxnSp>
        <p:nvCxnSpPr>
          <p:cNvPr id="171" name="直線矢印コネクタ 170">
            <a:extLst>
              <a:ext uri="{FF2B5EF4-FFF2-40B4-BE49-F238E27FC236}">
                <a16:creationId xmlns:a16="http://schemas.microsoft.com/office/drawing/2014/main" id="{48C377E8-172D-3753-DD0E-554C5EF7FDE3}"/>
              </a:ext>
            </a:extLst>
          </p:cNvPr>
          <p:cNvCxnSpPr>
            <a:cxnSpLocks/>
            <a:stCxn id="169" idx="2"/>
            <a:endCxn id="174" idx="0"/>
          </p:cNvCxnSpPr>
          <p:nvPr/>
        </p:nvCxnSpPr>
        <p:spPr>
          <a:xfrm>
            <a:off x="2853947" y="2520106"/>
            <a:ext cx="5080" cy="87745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BBF202C4-9D1D-0C04-513E-46A1259864B6}"/>
              </a:ext>
            </a:extLst>
          </p:cNvPr>
          <p:cNvSpPr txBox="1"/>
          <p:nvPr/>
        </p:nvSpPr>
        <p:spPr>
          <a:xfrm>
            <a:off x="2512721" y="2881303"/>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44" name="円/楕円 9">
            <a:extLst>
              <a:ext uri="{FF2B5EF4-FFF2-40B4-BE49-F238E27FC236}">
                <a16:creationId xmlns:a16="http://schemas.microsoft.com/office/drawing/2014/main" id="{48378B85-CA1E-75CC-5C54-D2A27CC79B05}"/>
              </a:ext>
            </a:extLst>
          </p:cNvPr>
          <p:cNvSpPr/>
          <p:nvPr/>
        </p:nvSpPr>
        <p:spPr>
          <a:xfrm>
            <a:off x="975880" y="3536843"/>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A7578A12-30D2-BBC1-D60C-B398431344F2}"/>
              </a:ext>
            </a:extLst>
          </p:cNvPr>
          <p:cNvSpPr txBox="1"/>
          <p:nvPr/>
        </p:nvSpPr>
        <p:spPr>
          <a:xfrm>
            <a:off x="834576" y="3698192"/>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都度</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37" name="直線矢印コネクタ 36">
            <a:extLst>
              <a:ext uri="{FF2B5EF4-FFF2-40B4-BE49-F238E27FC236}">
                <a16:creationId xmlns:a16="http://schemas.microsoft.com/office/drawing/2014/main" id="{D1B1BD9F-5CAC-9046-F844-39A7F5F6F927}"/>
              </a:ext>
            </a:extLst>
          </p:cNvPr>
          <p:cNvCxnSpPr>
            <a:cxnSpLocks/>
            <a:stCxn id="174" idx="3"/>
            <a:endCxn id="3" idx="1"/>
          </p:cNvCxnSpPr>
          <p:nvPr/>
        </p:nvCxnSpPr>
        <p:spPr>
          <a:xfrm>
            <a:off x="3327027" y="3619762"/>
            <a:ext cx="128419"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C1DA354F-2EB8-5F10-A128-F3DF78277BAD}"/>
              </a:ext>
            </a:extLst>
          </p:cNvPr>
          <p:cNvCxnSpPr>
            <a:cxnSpLocks/>
            <a:stCxn id="140" idx="2"/>
            <a:endCxn id="67" idx="1"/>
          </p:cNvCxnSpPr>
          <p:nvPr/>
        </p:nvCxnSpPr>
        <p:spPr>
          <a:xfrm rot="16200000" flipH="1">
            <a:off x="4901870" y="4091838"/>
            <a:ext cx="411198" cy="123680"/>
          </a:xfrm>
          <a:prstGeom prst="bentConnector2">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グループ化 138">
            <a:extLst>
              <a:ext uri="{FF2B5EF4-FFF2-40B4-BE49-F238E27FC236}">
                <a16:creationId xmlns:a16="http://schemas.microsoft.com/office/drawing/2014/main" id="{839FE61E-CDAB-4A20-C810-D2420CCFE326}"/>
              </a:ext>
            </a:extLst>
          </p:cNvPr>
          <p:cNvGrpSpPr/>
          <p:nvPr/>
        </p:nvGrpSpPr>
        <p:grpSpPr>
          <a:xfrm>
            <a:off x="4517263" y="3291446"/>
            <a:ext cx="1056732" cy="656633"/>
            <a:chOff x="8173959" y="4428719"/>
            <a:chExt cx="721762" cy="448489"/>
          </a:xfrm>
        </p:grpSpPr>
        <p:sp>
          <p:nvSpPr>
            <p:cNvPr id="140" name="フローチャート: 判断 139">
              <a:extLst>
                <a:ext uri="{FF2B5EF4-FFF2-40B4-BE49-F238E27FC236}">
                  <a16:creationId xmlns:a16="http://schemas.microsoft.com/office/drawing/2014/main" id="{8DB7031F-35BE-0F0F-79FA-A1328054067B}"/>
                </a:ext>
              </a:extLst>
            </p:cNvPr>
            <p:cNvSpPr/>
            <p:nvPr/>
          </p:nvSpPr>
          <p:spPr>
            <a:xfrm>
              <a:off x="8200147" y="4428719"/>
              <a:ext cx="669386" cy="448489"/>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6A2F7954-3D28-0C7B-4D56-9CC1ED154527}"/>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支払予定表に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ある案件か</a:t>
              </a:r>
            </a:p>
          </p:txBody>
        </p:sp>
      </p:grpSp>
      <p:sp>
        <p:nvSpPr>
          <p:cNvPr id="144" name="テキスト ボックス 143">
            <a:extLst>
              <a:ext uri="{FF2B5EF4-FFF2-40B4-BE49-F238E27FC236}">
                <a16:creationId xmlns:a16="http://schemas.microsoft.com/office/drawing/2014/main" id="{0F861202-C166-E34E-E1DD-2A1F16744413}"/>
              </a:ext>
            </a:extLst>
          </p:cNvPr>
          <p:cNvSpPr txBox="1"/>
          <p:nvPr/>
        </p:nvSpPr>
        <p:spPr>
          <a:xfrm>
            <a:off x="5328173" y="3394060"/>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No</a:t>
            </a:r>
            <a:endParaRPr lang="ja-JP" altLang="en-US" dirty="0">
              <a:latin typeface="Meiryo UI" panose="020B0604030504040204" pitchFamily="50" charset="-128"/>
              <a:ea typeface="Meiryo UI" panose="020B0604030504040204" pitchFamily="50" charset="-128"/>
            </a:endParaRPr>
          </a:p>
        </p:txBody>
      </p:sp>
      <p:sp>
        <p:nvSpPr>
          <p:cNvPr id="145" name="テキスト ボックス 144">
            <a:extLst>
              <a:ext uri="{FF2B5EF4-FFF2-40B4-BE49-F238E27FC236}">
                <a16:creationId xmlns:a16="http://schemas.microsoft.com/office/drawing/2014/main" id="{FAFDB647-4B53-DA41-5D92-8E341CF6EEC6}"/>
              </a:ext>
            </a:extLst>
          </p:cNvPr>
          <p:cNvSpPr txBox="1"/>
          <p:nvPr/>
        </p:nvSpPr>
        <p:spPr>
          <a:xfrm>
            <a:off x="4923767" y="3876815"/>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Yes</a:t>
            </a:r>
            <a:endParaRPr lang="ja-JP" altLang="en-US" dirty="0">
              <a:latin typeface="Meiryo UI" panose="020B0604030504040204" pitchFamily="50" charset="-128"/>
              <a:ea typeface="Meiryo UI" panose="020B0604030504040204" pitchFamily="50" charset="-128"/>
            </a:endParaRPr>
          </a:p>
        </p:txBody>
      </p:sp>
      <p:cxnSp>
        <p:nvCxnSpPr>
          <p:cNvPr id="150" name="コネクタ: カギ線 5">
            <a:extLst>
              <a:ext uri="{FF2B5EF4-FFF2-40B4-BE49-F238E27FC236}">
                <a16:creationId xmlns:a16="http://schemas.microsoft.com/office/drawing/2014/main" id="{84A76E95-06AE-4A58-8EEF-E1A2DFCC5BAE}"/>
              </a:ext>
            </a:extLst>
          </p:cNvPr>
          <p:cNvCxnSpPr>
            <a:cxnSpLocks/>
            <a:stCxn id="140" idx="3"/>
            <a:endCxn id="157" idx="1"/>
          </p:cNvCxnSpPr>
          <p:nvPr/>
        </p:nvCxnSpPr>
        <p:spPr>
          <a:xfrm>
            <a:off x="5535653" y="3619763"/>
            <a:ext cx="862092"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フローチャート: 手操作入力 156">
            <a:extLst>
              <a:ext uri="{FF2B5EF4-FFF2-40B4-BE49-F238E27FC236}">
                <a16:creationId xmlns:a16="http://schemas.microsoft.com/office/drawing/2014/main" id="{79D4200C-0C67-A25C-6C7B-FADFA5CEEEB5}"/>
              </a:ext>
            </a:extLst>
          </p:cNvPr>
          <p:cNvSpPr/>
          <p:nvPr/>
        </p:nvSpPr>
        <p:spPr bwMode="auto">
          <a:xfrm>
            <a:off x="6397745" y="3423496"/>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ファイルアップロード</a:t>
            </a:r>
          </a:p>
        </p:txBody>
      </p:sp>
      <p:cxnSp>
        <p:nvCxnSpPr>
          <p:cNvPr id="176" name="コネクタ: カギ線 5">
            <a:extLst>
              <a:ext uri="{FF2B5EF4-FFF2-40B4-BE49-F238E27FC236}">
                <a16:creationId xmlns:a16="http://schemas.microsoft.com/office/drawing/2014/main" id="{C54A85B8-6AEF-81A3-A25C-E1D2DE4EFDC9}"/>
              </a:ext>
            </a:extLst>
          </p:cNvPr>
          <p:cNvCxnSpPr>
            <a:cxnSpLocks/>
            <a:endCxn id="140" idx="1"/>
          </p:cNvCxnSpPr>
          <p:nvPr/>
        </p:nvCxnSpPr>
        <p:spPr>
          <a:xfrm>
            <a:off x="4025466" y="3619762"/>
            <a:ext cx="530139"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フローチャート : 代替処理 2">
            <a:extLst>
              <a:ext uri="{FF2B5EF4-FFF2-40B4-BE49-F238E27FC236}">
                <a16:creationId xmlns:a16="http://schemas.microsoft.com/office/drawing/2014/main" id="{3F18DEB8-EF8B-28BE-78DA-B260BFCD16B0}"/>
              </a:ext>
            </a:extLst>
          </p:cNvPr>
          <p:cNvSpPr/>
          <p:nvPr/>
        </p:nvSpPr>
        <p:spPr>
          <a:xfrm>
            <a:off x="2391027"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受領</a:t>
            </a:r>
          </a:p>
        </p:txBody>
      </p:sp>
      <p:sp>
        <p:nvSpPr>
          <p:cNvPr id="182" name="フローチャート : 書類 22">
            <a:extLst>
              <a:ext uri="{FF2B5EF4-FFF2-40B4-BE49-F238E27FC236}">
                <a16:creationId xmlns:a16="http://schemas.microsoft.com/office/drawing/2014/main" id="{7FC6055C-46B1-09AB-8953-DC5BFE5245A6}"/>
              </a:ext>
            </a:extLst>
          </p:cNvPr>
          <p:cNvSpPr/>
          <p:nvPr/>
        </p:nvSpPr>
        <p:spPr>
          <a:xfrm>
            <a:off x="2970704" y="38905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83" name="フローチャート : 書類 22">
            <a:extLst>
              <a:ext uri="{FF2B5EF4-FFF2-40B4-BE49-F238E27FC236}">
                <a16:creationId xmlns:a16="http://schemas.microsoft.com/office/drawing/2014/main" id="{A4941632-F758-C65B-D638-2A291973CE61}"/>
              </a:ext>
            </a:extLst>
          </p:cNvPr>
          <p:cNvSpPr/>
          <p:nvPr/>
        </p:nvSpPr>
        <p:spPr>
          <a:xfrm>
            <a:off x="2936470" y="38590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3" name="フローチャート : 代替処理 2">
            <a:extLst>
              <a:ext uri="{FF2B5EF4-FFF2-40B4-BE49-F238E27FC236}">
                <a16:creationId xmlns:a16="http://schemas.microsoft.com/office/drawing/2014/main" id="{6427A3EF-37C0-4D8A-863E-EB7E351082CA}"/>
              </a:ext>
            </a:extLst>
          </p:cNvPr>
          <p:cNvSpPr/>
          <p:nvPr/>
        </p:nvSpPr>
        <p:spPr>
          <a:xfrm>
            <a:off x="3455446"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リネーム＆保管</a:t>
            </a:r>
          </a:p>
        </p:txBody>
      </p:sp>
      <p:grpSp>
        <p:nvGrpSpPr>
          <p:cNvPr id="13" name="グループ化 12">
            <a:extLst>
              <a:ext uri="{FF2B5EF4-FFF2-40B4-BE49-F238E27FC236}">
                <a16:creationId xmlns:a16="http://schemas.microsoft.com/office/drawing/2014/main" id="{24DEE46E-5F35-5B2D-7CF8-32ED7552E1FC}"/>
              </a:ext>
            </a:extLst>
          </p:cNvPr>
          <p:cNvGrpSpPr/>
          <p:nvPr/>
        </p:nvGrpSpPr>
        <p:grpSpPr>
          <a:xfrm>
            <a:off x="3988762" y="3859007"/>
            <a:ext cx="407047" cy="299100"/>
            <a:chOff x="2895591" y="3820907"/>
            <a:chExt cx="407047" cy="299100"/>
          </a:xfrm>
        </p:grpSpPr>
        <p:sp>
          <p:nvSpPr>
            <p:cNvPr id="10" name="フローチャート : 書類 22">
              <a:extLst>
                <a:ext uri="{FF2B5EF4-FFF2-40B4-BE49-F238E27FC236}">
                  <a16:creationId xmlns:a16="http://schemas.microsoft.com/office/drawing/2014/main" id="{9990530F-B329-3BC5-5CA7-84E1FE2748E4}"/>
                </a:ext>
              </a:extLst>
            </p:cNvPr>
            <p:cNvSpPr/>
            <p:nvPr/>
          </p:nvSpPr>
          <p:spPr>
            <a:xfrm>
              <a:off x="2929825" y="38524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2" name="フローチャート : 書類 22">
              <a:extLst>
                <a:ext uri="{FF2B5EF4-FFF2-40B4-BE49-F238E27FC236}">
                  <a16:creationId xmlns:a16="http://schemas.microsoft.com/office/drawing/2014/main" id="{7C4A1E02-16E3-6ABD-EDE0-39CCE1DEDA70}"/>
                </a:ext>
              </a:extLst>
            </p:cNvPr>
            <p:cNvSpPr/>
            <p:nvPr/>
          </p:nvSpPr>
          <p:spPr>
            <a:xfrm>
              <a:off x="2895591" y="38209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b="1" dirty="0">
                  <a:solidFill>
                    <a:schemeClr val="bg2">
                      <a:lumMod val="50000"/>
                    </a:schemeClr>
                  </a:solidFill>
                  <a:latin typeface="Meiryo UI" panose="020B0604030504040204" pitchFamily="50" charset="-128"/>
                  <a:ea typeface="Meiryo UI" panose="020B0604030504040204" pitchFamily="50" charset="-128"/>
                </a:rPr>
                <a:t>XX</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grpSp>
      <p:grpSp>
        <p:nvGrpSpPr>
          <p:cNvPr id="25" name="グループ化 24">
            <a:extLst>
              <a:ext uri="{FF2B5EF4-FFF2-40B4-BE49-F238E27FC236}">
                <a16:creationId xmlns:a16="http://schemas.microsoft.com/office/drawing/2014/main" id="{38CBC740-5CDA-8ACA-7FB7-C4A05A083811}"/>
              </a:ext>
            </a:extLst>
          </p:cNvPr>
          <p:cNvGrpSpPr/>
          <p:nvPr/>
        </p:nvGrpSpPr>
        <p:grpSpPr>
          <a:xfrm>
            <a:off x="3631229" y="4207761"/>
            <a:ext cx="580936" cy="580936"/>
            <a:chOff x="3045064" y="4118673"/>
            <a:chExt cx="580936" cy="580936"/>
          </a:xfrm>
        </p:grpSpPr>
        <p:pic>
          <p:nvPicPr>
            <p:cNvPr id="22" name="グラフィックス 21" descr="フォルダー">
              <a:extLst>
                <a:ext uri="{FF2B5EF4-FFF2-40B4-BE49-F238E27FC236}">
                  <a16:creationId xmlns:a16="http://schemas.microsoft.com/office/drawing/2014/main" id="{63829582-EDE6-DAD7-1121-729EA7C1ED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4" name="フローチャート : 書類 22">
              <a:extLst>
                <a:ext uri="{FF2B5EF4-FFF2-40B4-BE49-F238E27FC236}">
                  <a16:creationId xmlns:a16="http://schemas.microsoft.com/office/drawing/2014/main" id="{6408E3B5-DEB2-BA1B-5038-482FFDB27357}"/>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共有</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5" name="直線矢印コネクタ 34">
            <a:extLst>
              <a:ext uri="{FF2B5EF4-FFF2-40B4-BE49-F238E27FC236}">
                <a16:creationId xmlns:a16="http://schemas.microsoft.com/office/drawing/2014/main" id="{5D7FA326-5A12-A37F-E07C-2489907183A0}"/>
              </a:ext>
            </a:extLst>
          </p:cNvPr>
          <p:cNvCxnSpPr>
            <a:cxnSpLocks/>
            <a:stCxn id="3" idx="2"/>
            <a:endCxn id="24" idx="0"/>
          </p:cNvCxnSpPr>
          <p:nvPr/>
        </p:nvCxnSpPr>
        <p:spPr>
          <a:xfrm flipH="1">
            <a:off x="3921698" y="3841961"/>
            <a:ext cx="1748" cy="53519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493D57BD-0059-89CF-E1F4-B021E2BA3A79}"/>
              </a:ext>
            </a:extLst>
          </p:cNvPr>
          <p:cNvCxnSpPr>
            <a:cxnSpLocks/>
            <a:stCxn id="51" idx="3"/>
            <a:endCxn id="174" idx="1"/>
          </p:cNvCxnSpPr>
          <p:nvPr/>
        </p:nvCxnSpPr>
        <p:spPr>
          <a:xfrm>
            <a:off x="2214506" y="3618502"/>
            <a:ext cx="176521" cy="126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0BA8A61E-76F6-ED9C-E7CD-F7FCB7675768}"/>
              </a:ext>
            </a:extLst>
          </p:cNvPr>
          <p:cNvSpPr/>
          <p:nvPr/>
        </p:nvSpPr>
        <p:spPr bwMode="auto">
          <a:xfrm>
            <a:off x="1181370" y="5059021"/>
            <a:ext cx="1131308"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請求書管理画面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BtoB</a:t>
            </a:r>
            <a:r>
              <a:rPr lang="ja-JP" altLang="en-US" sz="800" dirty="0">
                <a:solidFill>
                  <a:schemeClr val="bg2">
                    <a:lumMod val="50000"/>
                  </a:schemeClr>
                </a:solidFill>
                <a:latin typeface="Meiryo UI" panose="020B0604030504040204" pitchFamily="50" charset="-128"/>
                <a:ea typeface="Meiryo UI" panose="020B0604030504040204" pitchFamily="50" charset="-128"/>
              </a:rPr>
              <a:t>プラットフォーム</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51" name="フローチャート: 手操作入力 50">
            <a:extLst>
              <a:ext uri="{FF2B5EF4-FFF2-40B4-BE49-F238E27FC236}">
                <a16:creationId xmlns:a16="http://schemas.microsoft.com/office/drawing/2014/main" id="{2A35DB2D-8BE7-1B38-3D32-88651776D803}"/>
              </a:ext>
            </a:extLst>
          </p:cNvPr>
          <p:cNvSpPr/>
          <p:nvPr/>
        </p:nvSpPr>
        <p:spPr bwMode="auto">
          <a:xfrm>
            <a:off x="1279542" y="342223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err="1">
                <a:solidFill>
                  <a:schemeClr val="bg2">
                    <a:lumMod val="50000"/>
                  </a:schemeClr>
                </a:solidFill>
                <a:latin typeface="Meiryo UI" panose="020B0604030504040204" pitchFamily="50" charset="-128"/>
                <a:ea typeface="Meiryo UI" panose="020B0604030504040204" pitchFamily="50" charset="-128"/>
              </a:rPr>
              <a:t>BtoB</a:t>
            </a:r>
            <a:r>
              <a:rPr lang="ja-JP" altLang="en-US" sz="800" dirty="0">
                <a:solidFill>
                  <a:schemeClr val="bg2">
                    <a:lumMod val="50000"/>
                  </a:schemeClr>
                </a:solidFill>
                <a:latin typeface="Meiryo UI" panose="020B0604030504040204" pitchFamily="50" charset="-128"/>
                <a:ea typeface="Meiryo UI" panose="020B0604030504040204" pitchFamily="50" charset="-128"/>
              </a:rPr>
              <a:t>プラットフォーム</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請求書ダウンロード</a:t>
            </a:r>
          </a:p>
        </p:txBody>
      </p:sp>
      <p:cxnSp>
        <p:nvCxnSpPr>
          <p:cNvPr id="54" name="コネクタ: カギ線 5">
            <a:extLst>
              <a:ext uri="{FF2B5EF4-FFF2-40B4-BE49-F238E27FC236}">
                <a16:creationId xmlns:a16="http://schemas.microsoft.com/office/drawing/2014/main" id="{4C92D410-EFF7-78FC-61D3-7FCCF83B4C1B}"/>
              </a:ext>
            </a:extLst>
          </p:cNvPr>
          <p:cNvCxnSpPr>
            <a:cxnSpLocks/>
            <a:stCxn id="44" idx="6"/>
            <a:endCxn id="51" idx="1"/>
          </p:cNvCxnSpPr>
          <p:nvPr/>
        </p:nvCxnSpPr>
        <p:spPr>
          <a:xfrm>
            <a:off x="1129439" y="3616970"/>
            <a:ext cx="150103" cy="153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E5B3B2F6-2921-1F06-0AD0-357B0C211359}"/>
              </a:ext>
            </a:extLst>
          </p:cNvPr>
          <p:cNvCxnSpPr>
            <a:cxnSpLocks/>
            <a:stCxn id="50" idx="3"/>
            <a:endCxn id="182" idx="2"/>
          </p:cNvCxnSpPr>
          <p:nvPr/>
        </p:nvCxnSpPr>
        <p:spPr>
          <a:xfrm flipV="1">
            <a:off x="2312678" y="4140420"/>
            <a:ext cx="844433" cy="109422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フローチャート: 手操作入力 66">
            <a:extLst>
              <a:ext uri="{FF2B5EF4-FFF2-40B4-BE49-F238E27FC236}">
                <a16:creationId xmlns:a16="http://schemas.microsoft.com/office/drawing/2014/main" id="{EC740E4A-9A01-56FF-17D9-740ED8DBDACA}"/>
              </a:ext>
            </a:extLst>
          </p:cNvPr>
          <p:cNvSpPr/>
          <p:nvPr/>
        </p:nvSpPr>
        <p:spPr bwMode="auto">
          <a:xfrm>
            <a:off x="5169309" y="4163010"/>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支払予定表選択</a:t>
            </a:r>
          </a:p>
        </p:txBody>
      </p:sp>
      <p:cxnSp>
        <p:nvCxnSpPr>
          <p:cNvPr id="70" name="直線矢印コネクタ 94">
            <a:extLst>
              <a:ext uri="{FF2B5EF4-FFF2-40B4-BE49-F238E27FC236}">
                <a16:creationId xmlns:a16="http://schemas.microsoft.com/office/drawing/2014/main" id="{BAEB9661-26A5-93EB-6A43-11ADAF8787F8}"/>
              </a:ext>
            </a:extLst>
          </p:cNvPr>
          <p:cNvCxnSpPr>
            <a:cxnSpLocks/>
            <a:stCxn id="67" idx="3"/>
            <a:endCxn id="157" idx="1"/>
          </p:cNvCxnSpPr>
          <p:nvPr/>
        </p:nvCxnSpPr>
        <p:spPr>
          <a:xfrm flipV="1">
            <a:off x="6104273" y="3619763"/>
            <a:ext cx="293472" cy="739514"/>
          </a:xfrm>
          <a:prstGeom prst="bentConnector3">
            <a:avLst>
              <a:gd name="adj1" fmla="val 50000"/>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60">
            <a:extLst>
              <a:ext uri="{FF2B5EF4-FFF2-40B4-BE49-F238E27FC236}">
                <a16:creationId xmlns:a16="http://schemas.microsoft.com/office/drawing/2014/main" id="{FBDD916D-3A6C-FD07-7792-E3F9359421F2}"/>
              </a:ext>
            </a:extLst>
          </p:cNvPr>
          <p:cNvCxnSpPr>
            <a:cxnSpLocks/>
            <a:stCxn id="99" idx="3"/>
            <a:endCxn id="105" idx="1"/>
          </p:cNvCxnSpPr>
          <p:nvPr/>
        </p:nvCxnSpPr>
        <p:spPr>
          <a:xfrm>
            <a:off x="8609474" y="3625267"/>
            <a:ext cx="318865" cy="1614885"/>
          </a:xfrm>
          <a:prstGeom prst="bentConnector3">
            <a:avLst>
              <a:gd name="adj1" fmla="val 50000"/>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8607BC0A-97DD-9C33-4E39-961EA2AC932E}"/>
              </a:ext>
            </a:extLst>
          </p:cNvPr>
          <p:cNvCxnSpPr>
            <a:cxnSpLocks/>
            <a:stCxn id="67" idx="2"/>
          </p:cNvCxnSpPr>
          <p:nvPr/>
        </p:nvCxnSpPr>
        <p:spPr>
          <a:xfrm>
            <a:off x="5636791" y="4555543"/>
            <a:ext cx="0" cy="50347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5FEA5E74-522D-578B-FD74-F1B9EA5F2EF9}"/>
              </a:ext>
            </a:extLst>
          </p:cNvPr>
          <p:cNvCxnSpPr>
            <a:cxnSpLocks/>
            <a:stCxn id="157" idx="2"/>
          </p:cNvCxnSpPr>
          <p:nvPr/>
        </p:nvCxnSpPr>
        <p:spPr>
          <a:xfrm>
            <a:off x="6865227" y="3816029"/>
            <a:ext cx="0" cy="124299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フローチャート : 書類 22">
            <a:extLst>
              <a:ext uri="{FF2B5EF4-FFF2-40B4-BE49-F238E27FC236}">
                <a16:creationId xmlns:a16="http://schemas.microsoft.com/office/drawing/2014/main" id="{5DD89397-B51A-4569-3209-D0173BA2652A}"/>
              </a:ext>
            </a:extLst>
          </p:cNvPr>
          <p:cNvSpPr/>
          <p:nvPr/>
        </p:nvSpPr>
        <p:spPr>
          <a:xfrm>
            <a:off x="7256478" y="383307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94" name="直線矢印コネクタ 93">
            <a:extLst>
              <a:ext uri="{FF2B5EF4-FFF2-40B4-BE49-F238E27FC236}">
                <a16:creationId xmlns:a16="http://schemas.microsoft.com/office/drawing/2014/main" id="{CF225BE6-5F2B-0AE1-1109-FD466E2397B3}"/>
              </a:ext>
            </a:extLst>
          </p:cNvPr>
          <p:cNvCxnSpPr>
            <a:cxnSpLocks/>
          </p:cNvCxnSpPr>
          <p:nvPr/>
        </p:nvCxnSpPr>
        <p:spPr>
          <a:xfrm rot="10800000" flipH="1">
            <a:off x="7189414" y="3825554"/>
            <a:ext cx="1748" cy="54208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フローチャート : 書類 22">
            <a:extLst>
              <a:ext uri="{FF2B5EF4-FFF2-40B4-BE49-F238E27FC236}">
                <a16:creationId xmlns:a16="http://schemas.microsoft.com/office/drawing/2014/main" id="{440483F0-BF98-3E59-A537-FC0790B6F3EC}"/>
              </a:ext>
            </a:extLst>
          </p:cNvPr>
          <p:cNvSpPr/>
          <p:nvPr/>
        </p:nvSpPr>
        <p:spPr>
          <a:xfrm>
            <a:off x="7256478" y="410593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cxnSp>
        <p:nvCxnSpPr>
          <p:cNvPr id="96" name="コネクタ: カギ線 5">
            <a:extLst>
              <a:ext uri="{FF2B5EF4-FFF2-40B4-BE49-F238E27FC236}">
                <a16:creationId xmlns:a16="http://schemas.microsoft.com/office/drawing/2014/main" id="{0078F37A-8CAC-6E25-8325-43F66E0D44F9}"/>
              </a:ext>
            </a:extLst>
          </p:cNvPr>
          <p:cNvCxnSpPr>
            <a:cxnSpLocks/>
            <a:stCxn id="157" idx="3"/>
            <a:endCxn id="99" idx="1"/>
          </p:cNvCxnSpPr>
          <p:nvPr/>
        </p:nvCxnSpPr>
        <p:spPr>
          <a:xfrm>
            <a:off x="7332709" y="3619763"/>
            <a:ext cx="341801" cy="550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フローチャート: 手操作入力 98">
            <a:extLst>
              <a:ext uri="{FF2B5EF4-FFF2-40B4-BE49-F238E27FC236}">
                <a16:creationId xmlns:a16="http://schemas.microsoft.com/office/drawing/2014/main" id="{88904EB4-55AF-E229-E644-DC39B02C6176}"/>
              </a:ext>
            </a:extLst>
          </p:cNvPr>
          <p:cNvSpPr/>
          <p:nvPr/>
        </p:nvSpPr>
        <p:spPr bwMode="auto">
          <a:xfrm>
            <a:off x="7674510" y="3429000"/>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手入力＆提出</a:t>
            </a:r>
          </a:p>
        </p:txBody>
      </p:sp>
      <p:cxnSp>
        <p:nvCxnSpPr>
          <p:cNvPr id="102" name="直線矢印コネクタ 101">
            <a:extLst>
              <a:ext uri="{FF2B5EF4-FFF2-40B4-BE49-F238E27FC236}">
                <a16:creationId xmlns:a16="http://schemas.microsoft.com/office/drawing/2014/main" id="{811202D1-5181-C19F-7302-C0A45BF225B3}"/>
              </a:ext>
            </a:extLst>
          </p:cNvPr>
          <p:cNvCxnSpPr>
            <a:cxnSpLocks/>
          </p:cNvCxnSpPr>
          <p:nvPr/>
        </p:nvCxnSpPr>
        <p:spPr>
          <a:xfrm>
            <a:off x="8141992" y="3821533"/>
            <a:ext cx="0" cy="124299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3" name="矢印: 左右 102">
            <a:extLst>
              <a:ext uri="{FF2B5EF4-FFF2-40B4-BE49-F238E27FC236}">
                <a16:creationId xmlns:a16="http://schemas.microsoft.com/office/drawing/2014/main" id="{43D32D1A-1A72-DA53-08DF-A6F7F57E4205}"/>
              </a:ext>
            </a:extLst>
          </p:cNvPr>
          <p:cNvSpPr/>
          <p:nvPr/>
        </p:nvSpPr>
        <p:spPr>
          <a:xfrm>
            <a:off x="4513831" y="1596442"/>
            <a:ext cx="4086481"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2</a:t>
            </a:r>
            <a:r>
              <a:rPr lang="ja-JP" altLang="en-US" sz="800" b="1" dirty="0">
                <a:solidFill>
                  <a:schemeClr val="bg2">
                    <a:lumMod val="50000"/>
                  </a:schemeClr>
                </a:solidFill>
                <a:latin typeface="Meiryo UI" panose="020B0604030504040204" pitchFamily="50" charset="-128"/>
                <a:ea typeface="Meiryo UI" panose="020B0604030504040204" pitchFamily="50" charset="-128"/>
              </a:rPr>
              <a:t>～</a:t>
            </a:r>
            <a:r>
              <a:rPr lang="en-US" altLang="ja-JP" sz="800" b="1" dirty="0">
                <a:solidFill>
                  <a:schemeClr val="bg2">
                    <a:lumMod val="50000"/>
                  </a:schemeClr>
                </a:solidFill>
                <a:latin typeface="Meiryo UI" panose="020B0604030504040204" pitchFamily="50" charset="-128"/>
                <a:ea typeface="Meiryo UI" panose="020B0604030504040204" pitchFamily="50" charset="-128"/>
              </a:rPr>
              <a:t>3</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05" name="正方形/長方形 104">
            <a:extLst>
              <a:ext uri="{FF2B5EF4-FFF2-40B4-BE49-F238E27FC236}">
                <a16:creationId xmlns:a16="http://schemas.microsoft.com/office/drawing/2014/main" id="{FAFBA562-CA3E-353B-F3E5-C3CD365C640C}"/>
              </a:ext>
            </a:extLst>
          </p:cNvPr>
          <p:cNvSpPr/>
          <p:nvPr/>
        </p:nvSpPr>
        <p:spPr bwMode="auto">
          <a:xfrm>
            <a:off x="8928339"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請求書提出データシート更新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08" name="矢印: 左右 107">
            <a:extLst>
              <a:ext uri="{FF2B5EF4-FFF2-40B4-BE49-F238E27FC236}">
                <a16:creationId xmlns:a16="http://schemas.microsoft.com/office/drawing/2014/main" id="{8DA2C86F-75C7-C5DB-3386-6D8F200F0AE3}"/>
              </a:ext>
            </a:extLst>
          </p:cNvPr>
          <p:cNvSpPr/>
          <p:nvPr/>
        </p:nvSpPr>
        <p:spPr>
          <a:xfrm>
            <a:off x="8618393" y="1596442"/>
            <a:ext cx="3397568"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3</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11" name="テキスト ボックス 110">
            <a:extLst>
              <a:ext uri="{FF2B5EF4-FFF2-40B4-BE49-F238E27FC236}">
                <a16:creationId xmlns:a16="http://schemas.microsoft.com/office/drawing/2014/main" id="{DFA7B730-BB18-F4E9-6AD4-CD01F36AA368}"/>
              </a:ext>
            </a:extLst>
          </p:cNvPr>
          <p:cNvSpPr txBox="1"/>
          <p:nvPr/>
        </p:nvSpPr>
        <p:spPr>
          <a:xfrm>
            <a:off x="1405798"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2" name="テキスト ボックス 111">
            <a:extLst>
              <a:ext uri="{FF2B5EF4-FFF2-40B4-BE49-F238E27FC236}">
                <a16:creationId xmlns:a16="http://schemas.microsoft.com/office/drawing/2014/main" id="{12D84270-35F5-79B6-3DB0-435796C3564C}"/>
              </a:ext>
            </a:extLst>
          </p:cNvPr>
          <p:cNvSpPr txBox="1"/>
          <p:nvPr/>
        </p:nvSpPr>
        <p:spPr>
          <a:xfrm>
            <a:off x="2821745" y="4714016"/>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ダウンロード</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3" name="フローチャート : 書類 22">
            <a:extLst>
              <a:ext uri="{FF2B5EF4-FFF2-40B4-BE49-F238E27FC236}">
                <a16:creationId xmlns:a16="http://schemas.microsoft.com/office/drawing/2014/main" id="{FB8809F3-A528-7B1A-49C1-C6886D9631CF}"/>
              </a:ext>
            </a:extLst>
          </p:cNvPr>
          <p:cNvSpPr/>
          <p:nvPr/>
        </p:nvSpPr>
        <p:spPr>
          <a:xfrm>
            <a:off x="1936078" y="545967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14" name="フローチャート : 書類 22">
            <a:extLst>
              <a:ext uri="{FF2B5EF4-FFF2-40B4-BE49-F238E27FC236}">
                <a16:creationId xmlns:a16="http://schemas.microsoft.com/office/drawing/2014/main" id="{54F72CF9-AF84-739B-5E3A-ABEDC3318306}"/>
              </a:ext>
            </a:extLst>
          </p:cNvPr>
          <p:cNvSpPr/>
          <p:nvPr/>
        </p:nvSpPr>
        <p:spPr>
          <a:xfrm>
            <a:off x="1901844" y="542811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5" name="テキスト ボックス 114">
            <a:extLst>
              <a:ext uri="{FF2B5EF4-FFF2-40B4-BE49-F238E27FC236}">
                <a16:creationId xmlns:a16="http://schemas.microsoft.com/office/drawing/2014/main" id="{8DB27634-501D-942E-DDBC-B2390C06CF6A}"/>
              </a:ext>
            </a:extLst>
          </p:cNvPr>
          <p:cNvSpPr txBox="1"/>
          <p:nvPr/>
        </p:nvSpPr>
        <p:spPr>
          <a:xfrm>
            <a:off x="5293875"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BD5E9A2F-6F51-A1B8-63B0-2388413E3D94}"/>
              </a:ext>
            </a:extLst>
          </p:cNvPr>
          <p:cNvSpPr txBox="1"/>
          <p:nvPr/>
        </p:nvSpPr>
        <p:spPr>
          <a:xfrm>
            <a:off x="6522275"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D0B3D44C-B828-F3CB-FDF9-0480207F5810}"/>
              </a:ext>
            </a:extLst>
          </p:cNvPr>
          <p:cNvGrpSpPr/>
          <p:nvPr/>
        </p:nvGrpSpPr>
        <p:grpSpPr>
          <a:xfrm>
            <a:off x="6898945" y="4207761"/>
            <a:ext cx="580936" cy="580936"/>
            <a:chOff x="3045064" y="4118673"/>
            <a:chExt cx="580936" cy="580936"/>
          </a:xfrm>
        </p:grpSpPr>
        <p:pic>
          <p:nvPicPr>
            <p:cNvPr id="92" name="グラフィックス 91" descr="フォルダー">
              <a:extLst>
                <a:ext uri="{FF2B5EF4-FFF2-40B4-BE49-F238E27FC236}">
                  <a16:creationId xmlns:a16="http://schemas.microsoft.com/office/drawing/2014/main" id="{02A431D8-2C20-91C7-A6C9-6384D94607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93" name="フローチャート : 書類 22">
              <a:extLst>
                <a:ext uri="{FF2B5EF4-FFF2-40B4-BE49-F238E27FC236}">
                  <a16:creationId xmlns:a16="http://schemas.microsoft.com/office/drawing/2014/main" id="{9591E1C1-4419-47AD-87D0-F50C39AE106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共有</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17" name="テキスト ボックス 116">
            <a:extLst>
              <a:ext uri="{FF2B5EF4-FFF2-40B4-BE49-F238E27FC236}">
                <a16:creationId xmlns:a16="http://schemas.microsoft.com/office/drawing/2014/main" id="{1D760609-40CF-D73B-6C22-A100374279C8}"/>
              </a:ext>
            </a:extLst>
          </p:cNvPr>
          <p:cNvSpPr txBox="1"/>
          <p:nvPr/>
        </p:nvSpPr>
        <p:spPr>
          <a:xfrm>
            <a:off x="7811464"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10D0ACA9-1002-29DF-C0CB-605E3D3CC294}"/>
              </a:ext>
            </a:extLst>
          </p:cNvPr>
          <p:cNvSpPr txBox="1"/>
          <p:nvPr/>
        </p:nvSpPr>
        <p:spPr>
          <a:xfrm>
            <a:off x="8438654"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書込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23" name="円/楕円 9">
            <a:extLst>
              <a:ext uri="{FF2B5EF4-FFF2-40B4-BE49-F238E27FC236}">
                <a16:creationId xmlns:a16="http://schemas.microsoft.com/office/drawing/2014/main" id="{A8C0506C-B7B9-EBF1-E5EA-25C7628A861F}"/>
              </a:ext>
            </a:extLst>
          </p:cNvPr>
          <p:cNvSpPr/>
          <p:nvPr/>
        </p:nvSpPr>
        <p:spPr>
          <a:xfrm>
            <a:off x="8600312" y="5903202"/>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B5C7032B-5D3C-9F79-E563-3311E0E48CFF}"/>
              </a:ext>
            </a:extLst>
          </p:cNvPr>
          <p:cNvSpPr txBox="1"/>
          <p:nvPr/>
        </p:nvSpPr>
        <p:spPr>
          <a:xfrm>
            <a:off x="8413210" y="6094296"/>
            <a:ext cx="527762" cy="1865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定期実行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25" name="コネクタ: カギ線 5">
            <a:extLst>
              <a:ext uri="{FF2B5EF4-FFF2-40B4-BE49-F238E27FC236}">
                <a16:creationId xmlns:a16="http://schemas.microsoft.com/office/drawing/2014/main" id="{EC7B0680-4B7B-2DC3-9204-1F9AB227EE4D}"/>
              </a:ext>
            </a:extLst>
          </p:cNvPr>
          <p:cNvCxnSpPr>
            <a:cxnSpLocks/>
            <a:stCxn id="123" idx="6"/>
            <a:endCxn id="126" idx="1"/>
          </p:cNvCxnSpPr>
          <p:nvPr/>
        </p:nvCxnSpPr>
        <p:spPr>
          <a:xfrm>
            <a:off x="8753871" y="5983329"/>
            <a:ext cx="17446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a:extLst>
              <a:ext uri="{FF2B5EF4-FFF2-40B4-BE49-F238E27FC236}">
                <a16:creationId xmlns:a16="http://schemas.microsoft.com/office/drawing/2014/main" id="{866C74E5-075B-618D-8F38-D50B5335F3D5}"/>
              </a:ext>
            </a:extLst>
          </p:cNvPr>
          <p:cNvSpPr/>
          <p:nvPr/>
        </p:nvSpPr>
        <p:spPr bwMode="auto">
          <a:xfrm>
            <a:off x="8928339" y="5807702"/>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シートデータ加工処理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GoogleAppScript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28" name="直線矢印コネクタ 127">
            <a:extLst>
              <a:ext uri="{FF2B5EF4-FFF2-40B4-BE49-F238E27FC236}">
                <a16:creationId xmlns:a16="http://schemas.microsoft.com/office/drawing/2014/main" id="{3FF2FE1D-E0FC-0F38-CD58-85C8E8B1D2A2}"/>
              </a:ext>
            </a:extLst>
          </p:cNvPr>
          <p:cNvCxnSpPr>
            <a:cxnSpLocks/>
            <a:stCxn id="126" idx="0"/>
            <a:endCxn id="105" idx="2"/>
          </p:cNvCxnSpPr>
          <p:nvPr/>
        </p:nvCxnSpPr>
        <p:spPr>
          <a:xfrm flipV="1">
            <a:off x="9595587" y="5415778"/>
            <a:ext cx="0" cy="391924"/>
          </a:xfrm>
          <a:prstGeom prst="straightConnector1">
            <a:avLst/>
          </a:prstGeom>
          <a:ln w="6350">
            <a:solidFill>
              <a:schemeClr val="bg1">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89206931-1BC5-D5EA-8A1B-CE386F05CB8B}"/>
              </a:ext>
            </a:extLst>
          </p:cNvPr>
          <p:cNvSpPr/>
          <p:nvPr/>
        </p:nvSpPr>
        <p:spPr>
          <a:xfrm>
            <a:off x="11949971" y="5147605"/>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38" name="直線矢印コネクタ 137">
            <a:extLst>
              <a:ext uri="{FF2B5EF4-FFF2-40B4-BE49-F238E27FC236}">
                <a16:creationId xmlns:a16="http://schemas.microsoft.com/office/drawing/2014/main" id="{4AD12B9A-BCE8-329B-48A2-447503D337CA}"/>
              </a:ext>
            </a:extLst>
          </p:cNvPr>
          <p:cNvCxnSpPr>
            <a:cxnSpLocks/>
            <a:stCxn id="126" idx="3"/>
            <a:endCxn id="151" idx="2"/>
          </p:cNvCxnSpPr>
          <p:nvPr/>
        </p:nvCxnSpPr>
        <p:spPr>
          <a:xfrm flipV="1">
            <a:off x="10262835" y="5501268"/>
            <a:ext cx="820834" cy="482061"/>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0D5FB0F4-3F8B-BA5D-1318-7DC865C8D706}"/>
              </a:ext>
            </a:extLst>
          </p:cNvPr>
          <p:cNvSpPr txBox="1"/>
          <p:nvPr/>
        </p:nvSpPr>
        <p:spPr>
          <a:xfrm>
            <a:off x="10675657" y="5647315"/>
            <a:ext cx="825768" cy="26206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加工・更新</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複数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48" name="テキスト ボックス 147">
            <a:extLst>
              <a:ext uri="{FF2B5EF4-FFF2-40B4-BE49-F238E27FC236}">
                <a16:creationId xmlns:a16="http://schemas.microsoft.com/office/drawing/2014/main" id="{F766E89B-7581-014F-CACD-BD5132C03DCE}"/>
              </a:ext>
            </a:extLst>
          </p:cNvPr>
          <p:cNvSpPr txBox="1"/>
          <p:nvPr/>
        </p:nvSpPr>
        <p:spPr>
          <a:xfrm>
            <a:off x="9258264" y="5503303"/>
            <a:ext cx="682453" cy="15415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C69F605C-79A9-6993-E239-868B19BDC7C1}"/>
              </a:ext>
            </a:extLst>
          </p:cNvPr>
          <p:cNvSpPr/>
          <p:nvPr/>
        </p:nvSpPr>
        <p:spPr bwMode="auto">
          <a:xfrm>
            <a:off x="10376413"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B88BDB0-FEEF-190F-AC30-B6ACD797A266}"/>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55" name="フローチャート : 書類 22">
            <a:extLst>
              <a:ext uri="{FF2B5EF4-FFF2-40B4-BE49-F238E27FC236}">
                <a16:creationId xmlns:a16="http://schemas.microsoft.com/office/drawing/2014/main" id="{34F589F4-3ACA-3DD1-E1CA-C1F2A12A6847}"/>
              </a:ext>
            </a:extLst>
          </p:cNvPr>
          <p:cNvSpPr/>
          <p:nvPr/>
        </p:nvSpPr>
        <p:spPr>
          <a:xfrm>
            <a:off x="10495918" y="615752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156" name="直線矢印コネクタ 155">
            <a:extLst>
              <a:ext uri="{FF2B5EF4-FFF2-40B4-BE49-F238E27FC236}">
                <a16:creationId xmlns:a16="http://schemas.microsoft.com/office/drawing/2014/main" id="{E31ECE94-AAF5-6E65-DDA4-4D75C13DE283}"/>
              </a:ext>
            </a:extLst>
          </p:cNvPr>
          <p:cNvCxnSpPr>
            <a:cxnSpLocks/>
          </p:cNvCxnSpPr>
          <p:nvPr/>
        </p:nvCxnSpPr>
        <p:spPr>
          <a:xfrm>
            <a:off x="10268782" y="6063455"/>
            <a:ext cx="1023039"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フローチャート : 書類 22">
            <a:extLst>
              <a:ext uri="{FF2B5EF4-FFF2-40B4-BE49-F238E27FC236}">
                <a16:creationId xmlns:a16="http://schemas.microsoft.com/office/drawing/2014/main" id="{CA8082E1-FCA9-ED55-EB58-4F5EEB971A86}"/>
              </a:ext>
            </a:extLst>
          </p:cNvPr>
          <p:cNvSpPr/>
          <p:nvPr/>
        </p:nvSpPr>
        <p:spPr>
          <a:xfrm>
            <a:off x="10897262" y="615895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grpSp>
        <p:nvGrpSpPr>
          <p:cNvPr id="159" name="グループ化 158">
            <a:extLst>
              <a:ext uri="{FF2B5EF4-FFF2-40B4-BE49-F238E27FC236}">
                <a16:creationId xmlns:a16="http://schemas.microsoft.com/office/drawing/2014/main" id="{31E04145-CEBB-ADBF-5DE5-822045D325DD}"/>
              </a:ext>
            </a:extLst>
          </p:cNvPr>
          <p:cNvGrpSpPr/>
          <p:nvPr/>
        </p:nvGrpSpPr>
        <p:grpSpPr>
          <a:xfrm>
            <a:off x="11239798" y="5836130"/>
            <a:ext cx="580936" cy="580936"/>
            <a:chOff x="3045064" y="4118673"/>
            <a:chExt cx="580936" cy="580936"/>
          </a:xfrm>
        </p:grpSpPr>
        <p:pic>
          <p:nvPicPr>
            <p:cNvPr id="160" name="グラフィックス 159" descr="フォルダー">
              <a:extLst>
                <a:ext uri="{FF2B5EF4-FFF2-40B4-BE49-F238E27FC236}">
                  <a16:creationId xmlns:a16="http://schemas.microsoft.com/office/drawing/2014/main" id="{00494FBB-70C6-F804-FFC7-A386386B20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61" name="フローチャート : 書類 22">
              <a:extLst>
                <a:ext uri="{FF2B5EF4-FFF2-40B4-BE49-F238E27FC236}">
                  <a16:creationId xmlns:a16="http://schemas.microsoft.com/office/drawing/2014/main" id="{5700F227-A16E-2625-C685-B98D1EA1DE79}"/>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生データ</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163" name="コネクタ: カギ線 5">
            <a:extLst>
              <a:ext uri="{FF2B5EF4-FFF2-40B4-BE49-F238E27FC236}">
                <a16:creationId xmlns:a16="http://schemas.microsoft.com/office/drawing/2014/main" id="{6897B581-FA71-6187-359E-8561D223DF28}"/>
              </a:ext>
            </a:extLst>
          </p:cNvPr>
          <p:cNvCxnSpPr>
            <a:cxnSpLocks/>
            <a:stCxn id="133" idx="3"/>
            <a:endCxn id="137" idx="2"/>
          </p:cNvCxnSpPr>
          <p:nvPr/>
        </p:nvCxnSpPr>
        <p:spPr>
          <a:xfrm>
            <a:off x="11670901" y="5240152"/>
            <a:ext cx="27907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EA32A03F-8D50-DEC8-59C0-0F1969402D51}"/>
              </a:ext>
            </a:extLst>
          </p:cNvPr>
          <p:cNvGrpSpPr/>
          <p:nvPr/>
        </p:nvGrpSpPr>
        <p:grpSpPr>
          <a:xfrm>
            <a:off x="5800238" y="863326"/>
            <a:ext cx="5975002" cy="580936"/>
            <a:chOff x="5724822" y="863326"/>
            <a:chExt cx="5975002" cy="580936"/>
          </a:xfrm>
        </p:grpSpPr>
        <p:sp>
          <p:nvSpPr>
            <p:cNvPr id="199" name="フローチャート : 書類 22">
              <a:extLst>
                <a:ext uri="{FF2B5EF4-FFF2-40B4-BE49-F238E27FC236}">
                  <a16:creationId xmlns:a16="http://schemas.microsoft.com/office/drawing/2014/main" id="{44D0B396-9C41-7B4C-712D-5A4EEDE6A49E}"/>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00" name="グループ化 199">
              <a:extLst>
                <a:ext uri="{FF2B5EF4-FFF2-40B4-BE49-F238E27FC236}">
                  <a16:creationId xmlns:a16="http://schemas.microsoft.com/office/drawing/2014/main" id="{86CEFC13-7CB2-8D99-CCFD-00979D1090BE}"/>
                </a:ext>
              </a:extLst>
            </p:cNvPr>
            <p:cNvGrpSpPr/>
            <p:nvPr/>
          </p:nvGrpSpPr>
          <p:grpSpPr>
            <a:xfrm>
              <a:off x="6299371" y="1006194"/>
              <a:ext cx="2717949" cy="295200"/>
              <a:chOff x="6012641" y="1006194"/>
              <a:chExt cx="2989744" cy="295200"/>
            </a:xfrm>
          </p:grpSpPr>
          <p:sp>
            <p:nvSpPr>
              <p:cNvPr id="214" name="フローチャート : 代替処理 2">
                <a:extLst>
                  <a:ext uri="{FF2B5EF4-FFF2-40B4-BE49-F238E27FC236}">
                    <a16:creationId xmlns:a16="http://schemas.microsoft.com/office/drawing/2014/main" id="{467F2A95-B807-9522-D370-891B03EEA509}"/>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15" name="正方形/長方形 214">
                <a:extLst>
                  <a:ext uri="{FF2B5EF4-FFF2-40B4-BE49-F238E27FC236}">
                    <a16:creationId xmlns:a16="http://schemas.microsoft.com/office/drawing/2014/main" id="{0459FB63-63A0-3A9A-0317-4DE001AAECFA}"/>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16" name="フローチャート: 手操作入力 215">
                <a:extLst>
                  <a:ext uri="{FF2B5EF4-FFF2-40B4-BE49-F238E27FC236}">
                    <a16:creationId xmlns:a16="http://schemas.microsoft.com/office/drawing/2014/main" id="{5AD09229-008B-F549-DBD7-3E0CCF5B02E4}"/>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01" name="グループ化 200">
              <a:extLst>
                <a:ext uri="{FF2B5EF4-FFF2-40B4-BE49-F238E27FC236}">
                  <a16:creationId xmlns:a16="http://schemas.microsoft.com/office/drawing/2014/main" id="{5811D71A-85C9-A093-3468-C974DCF00BFF}"/>
                </a:ext>
              </a:extLst>
            </p:cNvPr>
            <p:cNvGrpSpPr/>
            <p:nvPr/>
          </p:nvGrpSpPr>
          <p:grpSpPr>
            <a:xfrm>
              <a:off x="10219448" y="863326"/>
              <a:ext cx="580936" cy="580936"/>
              <a:chOff x="3045064" y="4118673"/>
              <a:chExt cx="580936" cy="580936"/>
            </a:xfrm>
          </p:grpSpPr>
          <p:pic>
            <p:nvPicPr>
              <p:cNvPr id="212" name="グラフィックス 211" descr="フォルダー">
                <a:extLst>
                  <a:ext uri="{FF2B5EF4-FFF2-40B4-BE49-F238E27FC236}">
                    <a16:creationId xmlns:a16="http://schemas.microsoft.com/office/drawing/2014/main" id="{66BE5F87-20D5-BF13-A748-60F335519B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13" name="フローチャート : 書類 22">
                <a:extLst>
                  <a:ext uri="{FF2B5EF4-FFF2-40B4-BE49-F238E27FC236}">
                    <a16:creationId xmlns:a16="http://schemas.microsoft.com/office/drawing/2014/main" id="{7219F4B8-E3E7-7A47-6837-43D4F44A518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2" name="グループ化 201">
              <a:extLst>
                <a:ext uri="{FF2B5EF4-FFF2-40B4-BE49-F238E27FC236}">
                  <a16:creationId xmlns:a16="http://schemas.microsoft.com/office/drawing/2014/main" id="{5DF5A943-C620-0A15-757A-1BF765DC4CC7}"/>
                </a:ext>
              </a:extLst>
            </p:cNvPr>
            <p:cNvGrpSpPr/>
            <p:nvPr/>
          </p:nvGrpSpPr>
          <p:grpSpPr>
            <a:xfrm>
              <a:off x="10746075" y="863326"/>
              <a:ext cx="580936" cy="580936"/>
              <a:chOff x="3045064" y="4118673"/>
              <a:chExt cx="580936" cy="580936"/>
            </a:xfrm>
          </p:grpSpPr>
          <p:pic>
            <p:nvPicPr>
              <p:cNvPr id="210" name="グラフィックス 209" descr="フォルダー">
                <a:extLst>
                  <a:ext uri="{FF2B5EF4-FFF2-40B4-BE49-F238E27FC236}">
                    <a16:creationId xmlns:a16="http://schemas.microsoft.com/office/drawing/2014/main" id="{ED39B585-9396-E48E-14B4-221C0EC44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11" name="フローチャート : 書類 22">
                <a:extLst>
                  <a:ext uri="{FF2B5EF4-FFF2-40B4-BE49-F238E27FC236}">
                    <a16:creationId xmlns:a16="http://schemas.microsoft.com/office/drawing/2014/main" id="{9FF06304-4976-6D5E-939E-3055A29D2049}"/>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3" name="グループ化 202">
              <a:extLst>
                <a:ext uri="{FF2B5EF4-FFF2-40B4-BE49-F238E27FC236}">
                  <a16:creationId xmlns:a16="http://schemas.microsoft.com/office/drawing/2014/main" id="{1B0C2069-9910-1E80-237A-B29D8E6F16CF}"/>
                </a:ext>
              </a:extLst>
            </p:cNvPr>
            <p:cNvGrpSpPr/>
            <p:nvPr/>
          </p:nvGrpSpPr>
          <p:grpSpPr>
            <a:xfrm>
              <a:off x="9002385" y="1064235"/>
              <a:ext cx="682453" cy="260038"/>
              <a:chOff x="11038576" y="1002988"/>
              <a:chExt cx="682453" cy="260038"/>
            </a:xfrm>
          </p:grpSpPr>
          <p:cxnSp>
            <p:nvCxnSpPr>
              <p:cNvPr id="208" name="コネクタ: カギ線 5">
                <a:extLst>
                  <a:ext uri="{FF2B5EF4-FFF2-40B4-BE49-F238E27FC236}">
                    <a16:creationId xmlns:a16="http://schemas.microsoft.com/office/drawing/2014/main" id="{9D160F69-C388-91B1-BEF5-DD6DD2C0523E}"/>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4AB56737-60A7-91C8-C462-4E101DB9B161}"/>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4" name="グループ化 203">
              <a:extLst>
                <a:ext uri="{FF2B5EF4-FFF2-40B4-BE49-F238E27FC236}">
                  <a16:creationId xmlns:a16="http://schemas.microsoft.com/office/drawing/2014/main" id="{023623F9-F64E-8881-7DAB-39CEEDBC596E}"/>
                </a:ext>
              </a:extLst>
            </p:cNvPr>
            <p:cNvGrpSpPr/>
            <p:nvPr/>
          </p:nvGrpSpPr>
          <p:grpSpPr>
            <a:xfrm>
              <a:off x="9586748" y="1064235"/>
              <a:ext cx="682453" cy="260038"/>
              <a:chOff x="11038576" y="1002988"/>
              <a:chExt cx="682453" cy="260038"/>
            </a:xfrm>
          </p:grpSpPr>
          <p:cxnSp>
            <p:nvCxnSpPr>
              <p:cNvPr id="206" name="コネクタ: カギ線 5">
                <a:extLst>
                  <a:ext uri="{FF2B5EF4-FFF2-40B4-BE49-F238E27FC236}">
                    <a16:creationId xmlns:a16="http://schemas.microsoft.com/office/drawing/2014/main" id="{C71E3948-E82F-3CE3-85EC-D7C62822A15A}"/>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E90B7F48-2F0C-8527-006A-D7FD9610454C}"/>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205" name="正方形/長方形 204">
              <a:extLst>
                <a:ext uri="{FF2B5EF4-FFF2-40B4-BE49-F238E27FC236}">
                  <a16:creationId xmlns:a16="http://schemas.microsoft.com/office/drawing/2014/main" id="{C94EC1D7-8A7A-3655-2A18-A38903E0FB48}"/>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dirty="0">
                  <a:solidFill>
                    <a:schemeClr val="bg2">
                      <a:lumMod val="50000"/>
                    </a:schemeClr>
                  </a:solidFill>
                  <a:latin typeface="Meiryo UI" panose="020B0604030504040204" pitchFamily="50" charset="-128"/>
                  <a:ea typeface="Meiryo UI" panose="020B0604030504040204" pitchFamily="50" charset="-128"/>
                </a:rPr>
                <a:t>凡例：</a:t>
              </a:r>
            </a:p>
          </p:txBody>
        </p:sp>
      </p:grpSp>
    </p:spTree>
    <p:extLst>
      <p:ext uri="{BB962C8B-B14F-4D97-AF65-F5344CB8AC3E}">
        <p14:creationId xmlns:p14="http://schemas.microsoft.com/office/powerpoint/2010/main" val="41114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EB24E-DFEA-477D-A77A-70EBBBF37C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38B55C-C42A-8BCE-FFEA-532323E972C1}"/>
              </a:ext>
            </a:extLst>
          </p:cNvPr>
          <p:cNvSpPr>
            <a:spLocks noGrp="1"/>
          </p:cNvSpPr>
          <p:nvPr>
            <p:ph type="title"/>
          </p:nvPr>
        </p:nvSpPr>
        <p:spPr/>
        <p:txBody>
          <a:bodyPr anchor="ctr"/>
          <a:lstStyle/>
          <a:p>
            <a:r>
              <a:rPr lang="ja-JP" altLang="en-US" dirty="0">
                <a:latin typeface="Meiryo UI" panose="020B0604030504040204" pitchFamily="50" charset="-128"/>
                <a:ea typeface="Meiryo UI" panose="020B0604030504040204" pitchFamily="50" charset="-128"/>
              </a:rPr>
              <a:t>エグゼクティブサマリ</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05FC97E-81EC-F6DE-BB15-75CD6DD75AEF}"/>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pic>
        <p:nvPicPr>
          <p:cNvPr id="7" name="図 6">
            <a:extLst>
              <a:ext uri="{FF2B5EF4-FFF2-40B4-BE49-F238E27FC236}">
                <a16:creationId xmlns:a16="http://schemas.microsoft.com/office/drawing/2014/main" id="{8DD7E306-2832-DDF7-04FB-5031016B19A2}"/>
              </a:ext>
            </a:extLst>
          </p:cNvPr>
          <p:cNvPicPr>
            <a:picLocks noChangeAspect="1"/>
          </p:cNvPicPr>
          <p:nvPr/>
        </p:nvPicPr>
        <p:blipFill>
          <a:blip r:embed="rId2"/>
          <a:stretch>
            <a:fillRect/>
          </a:stretch>
        </p:blipFill>
        <p:spPr>
          <a:xfrm>
            <a:off x="3831215" y="1708961"/>
            <a:ext cx="7140376" cy="3816408"/>
          </a:xfrm>
          <a:prstGeom prst="rect">
            <a:avLst/>
          </a:prstGeom>
        </p:spPr>
      </p:pic>
      <p:sp>
        <p:nvSpPr>
          <p:cNvPr id="14" name="正方形/長方形 13">
            <a:extLst>
              <a:ext uri="{FF2B5EF4-FFF2-40B4-BE49-F238E27FC236}">
                <a16:creationId xmlns:a16="http://schemas.microsoft.com/office/drawing/2014/main" id="{30AB9CFD-E769-0973-FD8C-56E37A6AA36A}"/>
              </a:ext>
            </a:extLst>
          </p:cNvPr>
          <p:cNvSpPr/>
          <p:nvPr/>
        </p:nvSpPr>
        <p:spPr>
          <a:xfrm>
            <a:off x="188637" y="2969280"/>
            <a:ext cx="3285366" cy="1753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エグゼクティブサマリ</a:t>
            </a:r>
            <a:endParaRPr kumimoji="1" lang="en-US" altLang="ja-JP" dirty="0"/>
          </a:p>
          <a:p>
            <a:pPr algn="ctr"/>
            <a:r>
              <a:rPr lang="ja-JP" altLang="en-US" dirty="0"/>
              <a:t>右みたいなやつ</a:t>
            </a:r>
            <a:endParaRPr kumimoji="1" lang="ja-JP" altLang="en-US" dirty="0"/>
          </a:p>
        </p:txBody>
      </p:sp>
    </p:spTree>
    <p:extLst>
      <p:ext uri="{BB962C8B-B14F-4D97-AF65-F5344CB8AC3E}">
        <p14:creationId xmlns:p14="http://schemas.microsoft.com/office/powerpoint/2010/main" val="4189592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11CEE-56BF-E140-A774-90D66770987E}"/>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目次</a:t>
            </a:r>
          </a:p>
        </p:txBody>
      </p:sp>
      <p:sp>
        <p:nvSpPr>
          <p:cNvPr id="4" name="フッター プレースホルダー 3">
            <a:extLst>
              <a:ext uri="{FF2B5EF4-FFF2-40B4-BE49-F238E27FC236}">
                <a16:creationId xmlns:a16="http://schemas.microsoft.com/office/drawing/2014/main" id="{FC76E4A3-88BC-D94D-A1D0-CDB667FCBE2C}"/>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3" name="コンテンツ プレースホルダー 1">
            <a:extLst>
              <a:ext uri="{FF2B5EF4-FFF2-40B4-BE49-F238E27FC236}">
                <a16:creationId xmlns:a16="http://schemas.microsoft.com/office/drawing/2014/main" id="{0185D03C-38CF-D15A-1A7D-154F5A56E4E4}"/>
              </a:ext>
            </a:extLst>
          </p:cNvPr>
          <p:cNvSpPr txBox="1">
            <a:spLocks/>
          </p:cNvSpPr>
          <p:nvPr/>
        </p:nvSpPr>
        <p:spPr bwMode="auto">
          <a:xfrm>
            <a:off x="716693" y="692699"/>
            <a:ext cx="10659761" cy="4711406"/>
          </a:xfrm>
          <a:prstGeom prst="rect">
            <a:avLst/>
          </a:prstGeom>
          <a:solidFill>
            <a:srgbClr val="FFFFFF"/>
          </a:solidFill>
          <a:ln w="9525">
            <a:noFill/>
            <a:miter lim="800000"/>
            <a:headEnd/>
            <a:tailEnd/>
          </a:ln>
        </p:spPr>
        <p:txBody>
          <a:bodyPr vert="horz" wrap="square" lIns="91440" tIns="45720" rIns="91440" bIns="45720" numCol="2" anchor="t" anchorCtr="0" compatLnSpc="1">
            <a:prstTxWarp prst="textNoShape">
              <a:avLst/>
            </a:prstTxWarp>
          </a:bodyPr>
          <a:lstStyle>
            <a:lvl1pPr marL="265113" indent="-265113" algn="l" defTabSz="879475" rtl="0" eaLnBrk="1" fontAlgn="base" hangingPunct="1">
              <a:spcBef>
                <a:spcPct val="20000"/>
              </a:spcBef>
              <a:spcAft>
                <a:spcPct val="0"/>
              </a:spcAft>
              <a:buClr>
                <a:schemeClr val="accent2"/>
              </a:buClr>
              <a:buFont typeface="Arial" charset="0"/>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1pPr>
            <a:lvl2pPr marL="622300"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2pPr>
            <a:lvl3pPr marL="981075" indent="-1793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3pPr>
            <a:lvl4pPr marL="1338263"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4pPr>
            <a:lvl5pPr marL="1709738" indent="-1920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5pPr>
            <a:lvl6pPr marL="2166938" indent="-192088" algn="l" defTabSz="879475" rtl="0" eaLnBrk="1" fontAlgn="base" hangingPunct="1">
              <a:spcBef>
                <a:spcPct val="20000"/>
              </a:spcBef>
              <a:spcAft>
                <a:spcPct val="0"/>
              </a:spcAft>
              <a:buChar char="»"/>
              <a:defRPr kumimoji="1" sz="1400">
                <a:solidFill>
                  <a:schemeClr val="tx1"/>
                </a:solidFill>
                <a:latin typeface="+mn-lt"/>
                <a:ea typeface="+mn-ea"/>
              </a:defRPr>
            </a:lvl6pPr>
            <a:lvl7pPr marL="2624138" indent="-192088" algn="l" defTabSz="879475" rtl="0" eaLnBrk="1" fontAlgn="base" hangingPunct="1">
              <a:spcBef>
                <a:spcPct val="20000"/>
              </a:spcBef>
              <a:spcAft>
                <a:spcPct val="0"/>
              </a:spcAft>
              <a:buChar char="»"/>
              <a:defRPr kumimoji="1" sz="1400">
                <a:solidFill>
                  <a:schemeClr val="tx1"/>
                </a:solidFill>
                <a:latin typeface="+mn-lt"/>
                <a:ea typeface="+mn-ea"/>
              </a:defRPr>
            </a:lvl7pPr>
            <a:lvl8pPr marL="3081338" indent="-192088" algn="l" defTabSz="879475" rtl="0" eaLnBrk="1" fontAlgn="base" hangingPunct="1">
              <a:spcBef>
                <a:spcPct val="20000"/>
              </a:spcBef>
              <a:spcAft>
                <a:spcPct val="0"/>
              </a:spcAft>
              <a:buChar char="»"/>
              <a:defRPr kumimoji="1" sz="1400">
                <a:solidFill>
                  <a:schemeClr val="tx1"/>
                </a:solidFill>
                <a:latin typeface="+mn-lt"/>
                <a:ea typeface="+mn-ea"/>
              </a:defRPr>
            </a:lvl8pPr>
            <a:lvl9pPr marL="3538538" indent="-192088" algn="l" defTabSz="879475" rtl="0" eaLnBrk="1" fontAlgn="base" hangingPunct="1">
              <a:spcBef>
                <a:spcPct val="20000"/>
              </a:spcBef>
              <a:spcAft>
                <a:spcPct val="0"/>
              </a:spcAft>
              <a:buChar char="»"/>
              <a:defRPr kumimoji="1" sz="1400">
                <a:solidFill>
                  <a:schemeClr val="tx1"/>
                </a:solidFill>
                <a:latin typeface="+mn-lt"/>
                <a:ea typeface="+mn-ea"/>
              </a:defRPr>
            </a:lvl9pPr>
          </a:lstStyle>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kumimoji="1"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rPr>
              <a:t>はじめに</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marR="0" lvl="1" indent="-342900" algn="l" defTabSz="879475" rtl="0" eaLnBrk="1" fontAlgn="base" latinLnBrk="0" hangingPunct="1">
              <a:lnSpc>
                <a:spcPct val="100000"/>
              </a:lnSpc>
              <a:spcBef>
                <a:spcPct val="20000"/>
              </a:spcBef>
              <a:spcAft>
                <a:spcPct val="0"/>
              </a:spcAft>
              <a:buClrTx/>
              <a:buSzTx/>
              <a:buFont typeface="+mj-lt"/>
              <a:buAutoNum type="arabicPeriod"/>
              <a:tabLst/>
              <a:defRPr/>
            </a:pPr>
            <a:r>
              <a:rPr lang="ja-JP" altLang="en-US" kern="0" dirty="0">
                <a:solidFill>
                  <a:srgbClr val="000000">
                    <a:lumMod val="65000"/>
                    <a:lumOff val="35000"/>
                  </a:srgbClr>
                </a:solidFill>
              </a:rPr>
              <a:t>マッチングサービス「</a:t>
            </a:r>
            <a:r>
              <a:rPr lang="en-US" altLang="ja-JP" kern="0" dirty="0" err="1">
                <a:solidFill>
                  <a:srgbClr val="000000">
                    <a:lumMod val="65000"/>
                    <a:lumOff val="35000"/>
                  </a:srgbClr>
                </a:solidFill>
              </a:rPr>
              <a:t>BlueTry</a:t>
            </a:r>
            <a:r>
              <a:rPr lang="ja-JP" altLang="en-US" kern="0" dirty="0">
                <a:solidFill>
                  <a:srgbClr val="000000">
                    <a:lumMod val="65000"/>
                    <a:lumOff val="35000"/>
                  </a:srgbClr>
                </a:solidFill>
              </a:rPr>
              <a:t>」概要</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lang="ja-JP" altLang="en-US" kern="0" dirty="0">
                <a:solidFill>
                  <a:srgbClr val="000000">
                    <a:lumMod val="65000"/>
                    <a:lumOff val="35000"/>
                  </a:srgbClr>
                </a:solidFill>
              </a:rPr>
              <a:t>市場性</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lvl="1" indent="-342900">
              <a:buFont typeface="+mj-lt"/>
              <a:buAutoNum type="arabicPeriod"/>
              <a:defRPr/>
            </a:pPr>
            <a:r>
              <a:rPr lang="ja-JP" altLang="en-US" kern="0" dirty="0">
                <a:solidFill>
                  <a:srgbClr val="000000">
                    <a:lumMod val="65000"/>
                    <a:lumOff val="35000"/>
                  </a:srgbClr>
                </a:solidFill>
              </a:rPr>
              <a:t>中小企業の海外進出を取り巻く状況</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中小企業の海外進出における課題</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留学生を取り巻く状況</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留学中の課題</a:t>
            </a:r>
            <a:endParaRPr lang="en-US" altLang="ja-JP" kern="0" dirty="0">
              <a:solidFill>
                <a:srgbClr val="000000">
                  <a:lumMod val="65000"/>
                  <a:lumOff val="35000"/>
                </a:srgbClr>
              </a:solidFill>
            </a:endParaRPr>
          </a:p>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lang="ja-JP" altLang="en-US" kern="0" dirty="0">
                <a:solidFill>
                  <a:srgbClr val="000000">
                    <a:lumMod val="65000"/>
                    <a:lumOff val="35000"/>
                  </a:srgbClr>
                </a:solidFill>
              </a:rPr>
              <a:t>受容性</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lvl="1" indent="-342900">
              <a:buFont typeface="+mj-lt"/>
              <a:buAutoNum type="arabicPeriod"/>
              <a:defRPr/>
            </a:pPr>
            <a:r>
              <a:rPr lang="ja-JP" altLang="en-US" kern="0" dirty="0">
                <a:solidFill>
                  <a:srgbClr val="000000">
                    <a:lumMod val="65000"/>
                    <a:lumOff val="35000"/>
                  </a:srgbClr>
                </a:solidFill>
              </a:rPr>
              <a:t>中小企業における本ビジネスの価値</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留学生における本ビジネスの価値</a:t>
            </a:r>
            <a:endParaRPr lang="en-US" altLang="ja-JP" kern="0" dirty="0">
              <a:solidFill>
                <a:srgbClr val="000000">
                  <a:lumMod val="65000"/>
                  <a:lumOff val="35000"/>
                </a:srgbClr>
              </a:solidFill>
            </a:endParaRPr>
          </a:p>
          <a:p>
            <a:pPr marL="342900" marR="0" lvl="0" indent="-342900" algn="l" defTabSz="879475" rtl="0" eaLnBrk="1" fontAlgn="base" latinLnBrk="0" hangingPunct="1">
              <a:lnSpc>
                <a:spcPct val="100000"/>
              </a:lnSpc>
              <a:spcBef>
                <a:spcPct val="20000"/>
              </a:spcBef>
              <a:spcAft>
                <a:spcPct val="0"/>
              </a:spcAft>
              <a:buClr>
                <a:srgbClr val="3333CC"/>
              </a:buClr>
              <a:buSzTx/>
              <a:buFont typeface="+mj-lt"/>
              <a:buAutoNum type="arabicPeriod"/>
              <a:tabLst/>
              <a:defRPr/>
            </a:pPr>
            <a:r>
              <a:rPr kumimoji="1"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rPr>
              <a:t>優位性</a:t>
            </a:r>
            <a:endParaRPr kumimoji="1"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中小企業のターゲット</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バリューチェーンによる競合比較</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en-US" altLang="ja-JP" kern="0" dirty="0">
                <a:solidFill>
                  <a:srgbClr val="000000">
                    <a:lumMod val="65000"/>
                    <a:lumOff val="35000"/>
                  </a:srgbClr>
                </a:solidFill>
              </a:rPr>
              <a:t>HR</a:t>
            </a:r>
            <a:r>
              <a:rPr lang="ja-JP" altLang="en-US" kern="0" dirty="0">
                <a:solidFill>
                  <a:srgbClr val="000000">
                    <a:lumMod val="65000"/>
                    <a:lumOff val="35000"/>
                  </a:srgbClr>
                </a:solidFill>
              </a:rPr>
              <a:t>とのシナジー：リクナビ </a:t>
            </a:r>
            <a:r>
              <a:rPr lang="en-US" altLang="ja-JP" kern="0" dirty="0">
                <a:solidFill>
                  <a:srgbClr val="000000">
                    <a:lumMod val="65000"/>
                    <a:lumOff val="35000"/>
                  </a:srgbClr>
                </a:solidFill>
              </a:rPr>
              <a:t>/ </a:t>
            </a:r>
            <a:r>
              <a:rPr lang="ja-JP" altLang="en-US" kern="0" dirty="0">
                <a:solidFill>
                  <a:srgbClr val="000000">
                    <a:lumMod val="65000"/>
                    <a:lumOff val="35000"/>
                  </a:srgbClr>
                </a:solidFill>
              </a:rPr>
              <a:t>リクルートエージェント（</a:t>
            </a:r>
            <a:r>
              <a:rPr lang="en-US" altLang="ja-JP" kern="0" dirty="0">
                <a:solidFill>
                  <a:srgbClr val="000000">
                    <a:lumMod val="65000"/>
                    <a:lumOff val="35000"/>
                  </a:srgbClr>
                </a:solidFill>
              </a:rPr>
              <a:t>RA</a:t>
            </a:r>
            <a:r>
              <a:rPr lang="ja-JP" altLang="en-US" kern="0" dirty="0">
                <a:solidFill>
                  <a:srgbClr val="000000">
                    <a:lumMod val="65000"/>
                    <a:lumOff val="35000"/>
                  </a:srgbClr>
                </a:solidFill>
              </a:rPr>
              <a:t>）連携</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実現性</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サービス全体像</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詳細の画面イメージ</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実機によるデモ</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収益性</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マネタイズメニュー</a:t>
            </a:r>
            <a:endParaRPr lang="en-US" altLang="ja-JP" kern="0" dirty="0">
              <a:solidFill>
                <a:srgbClr val="000000">
                  <a:lumMod val="65000"/>
                  <a:lumOff val="35000"/>
                </a:srgbClr>
              </a:solidFill>
            </a:endParaRPr>
          </a:p>
          <a:p>
            <a:pPr marL="700087" lvl="1" indent="-342900">
              <a:buFont typeface="+mj-lt"/>
              <a:buAutoNum type="arabicPeriod"/>
              <a:defRPr/>
            </a:pPr>
            <a:r>
              <a:rPr lang="ja-JP" altLang="en-US" kern="0" dirty="0">
                <a:solidFill>
                  <a:srgbClr val="000000">
                    <a:lumMod val="65000"/>
                    <a:lumOff val="35000"/>
                  </a:srgbClr>
                </a:solidFill>
              </a:rPr>
              <a:t>マーケットサイズ</a:t>
            </a:r>
            <a:endParaRPr lang="en-US" altLang="ja-JP" kern="0" dirty="0">
              <a:solidFill>
                <a:srgbClr val="000000">
                  <a:lumMod val="65000"/>
                  <a:lumOff val="35000"/>
                </a:srgbClr>
              </a:solidFill>
            </a:endParaRPr>
          </a:p>
          <a:p>
            <a:pPr marL="700087" lvl="1" indent="-342900">
              <a:buFont typeface="+mj-lt"/>
              <a:buAutoNum type="arabicPeriod"/>
              <a:defRPr/>
            </a:pPr>
            <a:r>
              <a:rPr lang="en-US" altLang="ja-JP" kern="0" dirty="0">
                <a:solidFill>
                  <a:srgbClr val="000000">
                    <a:lumMod val="65000"/>
                    <a:lumOff val="35000"/>
                  </a:srgbClr>
                </a:solidFill>
              </a:rPr>
              <a:t>P/L</a:t>
            </a:r>
            <a:r>
              <a:rPr lang="ja-JP" altLang="en-US" kern="0" dirty="0">
                <a:solidFill>
                  <a:srgbClr val="000000">
                    <a:lumMod val="65000"/>
                    <a:lumOff val="35000"/>
                  </a:srgbClr>
                </a:solidFill>
              </a:rPr>
              <a:t>プラン</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持続性</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本ビジネスモデルの継続性と可能性について</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ja-JP" altLang="en-US" kern="0" dirty="0">
                <a:solidFill>
                  <a:srgbClr val="000000">
                    <a:lumMod val="65000"/>
                    <a:lumOff val="35000"/>
                  </a:srgbClr>
                </a:solidFill>
              </a:rPr>
              <a:t>今後の活動について</a:t>
            </a:r>
            <a:endParaRPr lang="en-US" altLang="ja-JP" kern="0" dirty="0">
              <a:solidFill>
                <a:srgbClr val="000000">
                  <a:lumMod val="65000"/>
                  <a:lumOff val="35000"/>
                </a:srgbClr>
              </a:solidFill>
            </a:endParaRPr>
          </a:p>
          <a:p>
            <a:pPr marL="700087" marR="0" lvl="1" indent="-342900">
              <a:lnSpc>
                <a:spcPct val="100000"/>
              </a:lnSpc>
              <a:buClrTx/>
              <a:buSzTx/>
              <a:buFont typeface="+mj-lt"/>
              <a:buAutoNum type="arabicPeriod"/>
              <a:tabLst/>
              <a:defRPr/>
            </a:pPr>
            <a:r>
              <a:rPr lang="ja-JP" altLang="en-US" kern="0" dirty="0">
                <a:solidFill>
                  <a:srgbClr val="000000">
                    <a:lumMod val="65000"/>
                    <a:lumOff val="35000"/>
                  </a:srgbClr>
                </a:solidFill>
              </a:rPr>
              <a:t>審査通過後の進め方</a:t>
            </a:r>
            <a:endParaRPr lang="en-US" altLang="ja-JP" kern="0" dirty="0">
              <a:solidFill>
                <a:srgbClr val="000000">
                  <a:lumMod val="65000"/>
                  <a:lumOff val="35000"/>
                </a:srgbClr>
              </a:solidFill>
            </a:endParaRPr>
          </a:p>
          <a:p>
            <a:pPr marL="342900" lvl="0" indent="-342900">
              <a:buClr>
                <a:srgbClr val="3333CC"/>
              </a:buClr>
              <a:buFont typeface="+mj-lt"/>
              <a:buAutoNum type="arabicPeriod"/>
              <a:defRPr/>
            </a:pPr>
            <a:r>
              <a:rPr lang="en-US" altLang="ja-JP" kern="0" dirty="0">
                <a:solidFill>
                  <a:srgbClr val="000000">
                    <a:lumMod val="65000"/>
                    <a:lumOff val="35000"/>
                  </a:srgbClr>
                </a:solidFill>
              </a:rPr>
              <a:t>Appendix</a:t>
            </a:r>
          </a:p>
          <a:p>
            <a:pPr marL="700087" marR="0" lvl="1" indent="-342900">
              <a:lnSpc>
                <a:spcPct val="100000"/>
              </a:lnSpc>
              <a:buClrTx/>
              <a:buSzTx/>
              <a:buFont typeface="+mj-lt"/>
              <a:buAutoNum type="arabicPeriod"/>
              <a:tabLst/>
              <a:defRPr/>
            </a:pPr>
            <a:r>
              <a:rPr lang="en-US" altLang="ja-JP" kern="0" dirty="0">
                <a:solidFill>
                  <a:srgbClr val="000000">
                    <a:lumMod val="65000"/>
                    <a:lumOff val="35000"/>
                  </a:srgbClr>
                </a:solidFill>
              </a:rPr>
              <a:t>XXX</a:t>
            </a:r>
          </a:p>
        </p:txBody>
      </p:sp>
    </p:spTree>
    <p:extLst>
      <p:ext uri="{BB962C8B-B14F-4D97-AF65-F5344CB8AC3E}">
        <p14:creationId xmlns:p14="http://schemas.microsoft.com/office/powerpoint/2010/main" val="38353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D4E934-E1BA-1BC2-BDD1-6002ED515EC3}"/>
              </a:ext>
            </a:extLst>
          </p:cNvPr>
          <p:cNvSpPr>
            <a:spLocks noGrp="1"/>
          </p:cNvSpPr>
          <p:nvPr>
            <p:ph type="title"/>
          </p:nvPr>
        </p:nvSpPr>
        <p:spPr/>
        <p:txBody>
          <a:bodyPr/>
          <a:lstStyle/>
          <a:p>
            <a:r>
              <a:rPr kumimoji="1" lang="ja-JP" altLang="en-US" dirty="0"/>
              <a:t>１．はじめに</a:t>
            </a:r>
          </a:p>
        </p:txBody>
      </p:sp>
      <p:sp>
        <p:nvSpPr>
          <p:cNvPr id="3" name="テキスト プレースホルダー 2">
            <a:extLst>
              <a:ext uri="{FF2B5EF4-FFF2-40B4-BE49-F238E27FC236}">
                <a16:creationId xmlns:a16="http://schemas.microsoft.com/office/drawing/2014/main" id="{EF8C5B88-4CE2-CD13-EBD5-C96AB54AB3B0}"/>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220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6C6EC-68DB-FB2F-D0E6-74127024FD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31F620-BDC7-C9E0-861F-84536E20C1B0}"/>
              </a:ext>
            </a:extLst>
          </p:cNvPr>
          <p:cNvSpPr>
            <a:spLocks noGrp="1"/>
          </p:cNvSpPr>
          <p:nvPr>
            <p:ph type="title"/>
          </p:nvPr>
        </p:nvSpPr>
        <p:spPr/>
        <p:txBody>
          <a:bodyPr/>
          <a:lstStyle/>
          <a:p>
            <a:r>
              <a:rPr lang="ja-JP" altLang="en-US" dirty="0"/>
              <a:t>２</a:t>
            </a:r>
            <a:r>
              <a:rPr kumimoji="1" lang="ja-JP" altLang="en-US" dirty="0"/>
              <a:t>．市場性</a:t>
            </a:r>
          </a:p>
        </p:txBody>
      </p:sp>
      <p:sp>
        <p:nvSpPr>
          <p:cNvPr id="3" name="テキスト プレースホルダー 2">
            <a:extLst>
              <a:ext uri="{FF2B5EF4-FFF2-40B4-BE49-F238E27FC236}">
                <a16:creationId xmlns:a16="http://schemas.microsoft.com/office/drawing/2014/main" id="{FC834B1F-6D90-853C-AE31-F99847BA186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9177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8B03-8842-9076-400D-34297B0B873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F88456-B89D-00B5-0011-E20CC1D4014C}"/>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中小企業の海外進出を取り巻く状況</a:t>
            </a:r>
          </a:p>
        </p:txBody>
      </p:sp>
      <p:sp>
        <p:nvSpPr>
          <p:cNvPr id="4" name="フッター プレースホルダー 3">
            <a:extLst>
              <a:ext uri="{FF2B5EF4-FFF2-40B4-BE49-F238E27FC236}">
                <a16:creationId xmlns:a16="http://schemas.microsoft.com/office/drawing/2014/main" id="{A4157979-4F81-FFA3-4FDB-03D3FA72A319}"/>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C651E158-DB41-A2CB-7D64-18D05D6FE10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海外進出は一部の企業のものではなく、すでに大きなトレンドになっており、国や自治体も積極的に進出支援を行っている。</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9" name="Group 123">
            <a:extLst>
              <a:ext uri="{FF2B5EF4-FFF2-40B4-BE49-F238E27FC236}">
                <a16:creationId xmlns:a16="http://schemas.microsoft.com/office/drawing/2014/main" id="{DE8D4AB7-3B9D-8614-6333-C45C044E8BB9}"/>
              </a:ext>
            </a:extLst>
          </p:cNvPr>
          <p:cNvGrpSpPr/>
          <p:nvPr/>
        </p:nvGrpSpPr>
        <p:grpSpPr>
          <a:xfrm>
            <a:off x="237652" y="1652307"/>
            <a:ext cx="3802874" cy="307777"/>
            <a:chOff x="9064437" y="1324261"/>
            <a:chExt cx="2793597" cy="264709"/>
          </a:xfrm>
        </p:grpSpPr>
        <p:cxnSp>
          <p:nvCxnSpPr>
            <p:cNvPr id="10" name="直線コネクタ 6">
              <a:extLst>
                <a:ext uri="{FF2B5EF4-FFF2-40B4-BE49-F238E27FC236}">
                  <a16:creationId xmlns:a16="http://schemas.microsoft.com/office/drawing/2014/main" id="{D8ABAD20-A03B-4ADA-DA29-E3EF8E704C75}"/>
                </a:ext>
              </a:extLst>
            </p:cNvPr>
            <p:cNvCxnSpPr/>
            <p:nvPr/>
          </p:nvCxnSpPr>
          <p:spPr>
            <a:xfrm>
              <a:off x="9064437" y="1561430"/>
              <a:ext cx="2793597"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63CDBA29-DAAF-73F3-19EE-50C96C4D2966}"/>
                </a:ext>
              </a:extLst>
            </p:cNvPr>
            <p:cNvSpPr txBox="1"/>
            <p:nvPr/>
          </p:nvSpPr>
          <p:spPr bwMode="auto">
            <a:xfrm>
              <a:off x="9402775" y="1324261"/>
              <a:ext cx="2098875" cy="264709"/>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海外輸出の増加</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2" name="正方形/長方形 11">
            <a:extLst>
              <a:ext uri="{FF2B5EF4-FFF2-40B4-BE49-F238E27FC236}">
                <a16:creationId xmlns:a16="http://schemas.microsoft.com/office/drawing/2014/main" id="{40100E8B-C7B0-DF4B-E150-9FCDEF094CD8}"/>
              </a:ext>
            </a:extLst>
          </p:cNvPr>
          <p:cNvSpPr/>
          <p:nvPr/>
        </p:nvSpPr>
        <p:spPr>
          <a:xfrm>
            <a:off x="213091"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中小企業数は</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2021</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年時点で約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336</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社ある。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p>
          <a:p>
            <a:pPr marL="171450" lvl="0" indent="-171450" fontAlgn="base">
              <a:spcBef>
                <a:spcPct val="0"/>
              </a:spcBef>
              <a:spcAft>
                <a:spcPct val="0"/>
              </a:spcAft>
              <a:buFont typeface="Arial" panose="020B0604020202020204" pitchFamily="34" charset="0"/>
              <a:buChar char="•"/>
            </a:pP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国内の中小企業の輸出規模は年々増加傾向であり、</a:t>
            </a:r>
            <a:br>
              <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br>
            <a:r>
              <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2022</a:t>
            </a: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年度に  </a:t>
            </a:r>
            <a:r>
              <a:rPr kumimoji="0" lang="en-US" altLang="ja-JP" sz="12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100.9</a:t>
            </a:r>
            <a:r>
              <a:rPr kumimoji="0" lang="ja-JP" altLang="en-US" sz="12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兆円</a:t>
            </a: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 規模に達している。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endPar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grpSp>
        <p:nvGrpSpPr>
          <p:cNvPr id="50" name="グループ化 49">
            <a:extLst>
              <a:ext uri="{FF2B5EF4-FFF2-40B4-BE49-F238E27FC236}">
                <a16:creationId xmlns:a16="http://schemas.microsoft.com/office/drawing/2014/main" id="{9C99C98D-A633-9967-907C-C340B23C0F9F}"/>
              </a:ext>
            </a:extLst>
          </p:cNvPr>
          <p:cNvGrpSpPr/>
          <p:nvPr/>
        </p:nvGrpSpPr>
        <p:grpSpPr>
          <a:xfrm>
            <a:off x="4206844" y="1652307"/>
            <a:ext cx="3802874" cy="307777"/>
            <a:chOff x="4206844" y="1652307"/>
            <a:chExt cx="3802874" cy="307777"/>
          </a:xfrm>
        </p:grpSpPr>
        <p:cxnSp>
          <p:nvCxnSpPr>
            <p:cNvPr id="17" name="直線コネクタ 6">
              <a:extLst>
                <a:ext uri="{FF2B5EF4-FFF2-40B4-BE49-F238E27FC236}">
                  <a16:creationId xmlns:a16="http://schemas.microsoft.com/office/drawing/2014/main" id="{9515171B-D9F4-7A35-1568-8C1749ACC301}"/>
                </a:ext>
              </a:extLst>
            </p:cNvPr>
            <p:cNvCxnSpPr/>
            <p:nvPr/>
          </p:nvCxnSpPr>
          <p:spPr>
            <a:xfrm>
              <a:off x="4206844" y="1928063"/>
              <a:ext cx="3802874" cy="0"/>
            </a:xfrm>
            <a:prstGeom prst="line">
              <a:avLst/>
            </a:prstGeom>
            <a:noFill/>
            <a:ln w="9525" cap="flat" cmpd="sng" algn="ctr">
              <a:solidFill>
                <a:srgbClr val="000000"/>
              </a:solidFill>
              <a:prstDash val="solid"/>
            </a:ln>
            <a:effectLst/>
          </p:spPr>
        </p:cxnSp>
        <p:sp>
          <p:nvSpPr>
            <p:cNvPr id="18" name="テキスト ボックス 8">
              <a:extLst>
                <a:ext uri="{FF2B5EF4-FFF2-40B4-BE49-F238E27FC236}">
                  <a16:creationId xmlns:a16="http://schemas.microsoft.com/office/drawing/2014/main" id="{EF678740-9F14-9E87-79D3-8CE5D9691489}"/>
                </a:ext>
              </a:extLst>
            </p:cNvPr>
            <p:cNvSpPr txBox="1"/>
            <p:nvPr/>
          </p:nvSpPr>
          <p:spPr bwMode="auto">
            <a:xfrm>
              <a:off x="4667418"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海外展開への高い関心</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6" name="正方形/長方形 15">
            <a:extLst>
              <a:ext uri="{FF2B5EF4-FFF2-40B4-BE49-F238E27FC236}">
                <a16:creationId xmlns:a16="http://schemas.microsoft.com/office/drawing/2014/main" id="{FF66A59F-3C90-A426-25E3-9EAC92874C4E}"/>
              </a:ext>
            </a:extLst>
          </p:cNvPr>
          <p:cNvSpPr/>
          <p:nvPr/>
        </p:nvSpPr>
        <p:spPr>
          <a:xfrm>
            <a:off x="4182283"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JETRO</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の</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2025</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年の調査で海外拠点を持たない企業でも</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今後新たに進出したいと回答している企業の割合は、</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製造・非製造問わず、全体で約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40% </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に達している。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grpSp>
        <p:nvGrpSpPr>
          <p:cNvPr id="51" name="グループ化 50">
            <a:extLst>
              <a:ext uri="{FF2B5EF4-FFF2-40B4-BE49-F238E27FC236}">
                <a16:creationId xmlns:a16="http://schemas.microsoft.com/office/drawing/2014/main" id="{92E5756B-1AC1-8436-B1D6-2AACC7A03039}"/>
              </a:ext>
            </a:extLst>
          </p:cNvPr>
          <p:cNvGrpSpPr/>
          <p:nvPr/>
        </p:nvGrpSpPr>
        <p:grpSpPr>
          <a:xfrm>
            <a:off x="8176035" y="1652307"/>
            <a:ext cx="3802874" cy="307777"/>
            <a:chOff x="8176035" y="1652307"/>
            <a:chExt cx="3802874" cy="307777"/>
          </a:xfrm>
        </p:grpSpPr>
        <p:cxnSp>
          <p:nvCxnSpPr>
            <p:cNvPr id="22" name="直線コネクタ 6">
              <a:extLst>
                <a:ext uri="{FF2B5EF4-FFF2-40B4-BE49-F238E27FC236}">
                  <a16:creationId xmlns:a16="http://schemas.microsoft.com/office/drawing/2014/main" id="{0DA45489-9F85-919E-7CAA-1950A96224DA}"/>
                </a:ext>
              </a:extLst>
            </p:cNvPr>
            <p:cNvCxnSpPr/>
            <p:nvPr/>
          </p:nvCxnSpPr>
          <p:spPr>
            <a:xfrm>
              <a:off x="8176035" y="1928063"/>
              <a:ext cx="3802874" cy="0"/>
            </a:xfrm>
            <a:prstGeom prst="line">
              <a:avLst/>
            </a:prstGeom>
            <a:noFill/>
            <a:ln w="9525" cap="flat" cmpd="sng" algn="ctr">
              <a:solidFill>
                <a:srgbClr val="000000"/>
              </a:solidFill>
              <a:prstDash val="solid"/>
            </a:ln>
            <a:effectLst/>
          </p:spPr>
        </p:cxnSp>
        <p:sp>
          <p:nvSpPr>
            <p:cNvPr id="23" name="テキスト ボックス 8">
              <a:extLst>
                <a:ext uri="{FF2B5EF4-FFF2-40B4-BE49-F238E27FC236}">
                  <a16:creationId xmlns:a16="http://schemas.microsoft.com/office/drawing/2014/main" id="{C08E096A-7850-BB64-8411-189E40928C98}"/>
                </a:ext>
              </a:extLst>
            </p:cNvPr>
            <p:cNvSpPr txBox="1"/>
            <p:nvPr/>
          </p:nvSpPr>
          <p:spPr bwMode="auto">
            <a:xfrm>
              <a:off x="8636609"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国や自治体（外部）の進出支援</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21" name="正方形/長方形 20">
            <a:extLst>
              <a:ext uri="{FF2B5EF4-FFF2-40B4-BE49-F238E27FC236}">
                <a16:creationId xmlns:a16="http://schemas.microsoft.com/office/drawing/2014/main" id="{047CFC07-0605-0E5A-2CD0-D328F1DB814E}"/>
              </a:ext>
            </a:extLst>
          </p:cNvPr>
          <p:cNvSpPr/>
          <p:nvPr/>
        </p:nvSpPr>
        <p:spPr>
          <a:xfrm>
            <a:off x="8151474"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人口減少による国内市場の縮小化に伴い、経済産業省による海外展開の進出支援が積極的に行われている。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a:t>
            </a:r>
          </a:p>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東京都による</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TOKYO SME SUPPORT CENTER</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より、</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海外展示会出展支援や専門家相談が行われている。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8071017D-014B-469B-84DA-0796D542DDC8}"/>
              </a:ext>
            </a:extLst>
          </p:cNvPr>
          <p:cNvSpPr/>
          <p:nvPr/>
        </p:nvSpPr>
        <p:spPr>
          <a:xfrm>
            <a:off x="213091" y="5740362"/>
            <a:ext cx="3827435"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中小企業庁による国内の中小企業集計結果</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3"/>
              </a:rPr>
              <a:t>中小企業庁による中小企業の輸出総額の推移</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JETRO</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による中小企業の海外進出方針</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経済産業省による中小企業の海外進出支援</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6"/>
              </a:rPr>
              <a:t>東京都中小企業振興公社による海外進出支援</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grpSp>
        <p:nvGrpSpPr>
          <p:cNvPr id="34" name="グループ化 33">
            <a:extLst>
              <a:ext uri="{FF2B5EF4-FFF2-40B4-BE49-F238E27FC236}">
                <a16:creationId xmlns:a16="http://schemas.microsoft.com/office/drawing/2014/main" id="{FC7541A8-B4B9-BE23-3F84-69799C1633F9}"/>
              </a:ext>
            </a:extLst>
          </p:cNvPr>
          <p:cNvGrpSpPr/>
          <p:nvPr/>
        </p:nvGrpSpPr>
        <p:grpSpPr>
          <a:xfrm>
            <a:off x="213091" y="3145837"/>
            <a:ext cx="3825509" cy="2498587"/>
            <a:chOff x="213091" y="3357186"/>
            <a:chExt cx="3825509" cy="2498587"/>
          </a:xfrm>
        </p:grpSpPr>
        <p:grpSp>
          <p:nvGrpSpPr>
            <p:cNvPr id="29" name="グループ化 28">
              <a:extLst>
                <a:ext uri="{FF2B5EF4-FFF2-40B4-BE49-F238E27FC236}">
                  <a16:creationId xmlns:a16="http://schemas.microsoft.com/office/drawing/2014/main" id="{2A49AC78-AF34-7895-7288-938EDB706E69}"/>
                </a:ext>
              </a:extLst>
            </p:cNvPr>
            <p:cNvGrpSpPr/>
            <p:nvPr/>
          </p:nvGrpSpPr>
          <p:grpSpPr>
            <a:xfrm>
              <a:off x="213091" y="3523701"/>
              <a:ext cx="3825509" cy="2332072"/>
              <a:chOff x="213091" y="3018876"/>
              <a:chExt cx="3825509" cy="2332072"/>
            </a:xfrm>
          </p:grpSpPr>
          <p:graphicFrame>
            <p:nvGraphicFramePr>
              <p:cNvPr id="27" name="グラフ 26">
                <a:extLst>
                  <a:ext uri="{FF2B5EF4-FFF2-40B4-BE49-F238E27FC236}">
                    <a16:creationId xmlns:a16="http://schemas.microsoft.com/office/drawing/2014/main" id="{0C6E86AB-866A-3D29-B314-CB343718F0C2}"/>
                  </a:ext>
                </a:extLst>
              </p:cNvPr>
              <p:cNvGraphicFramePr>
                <a:graphicFrameLocks/>
              </p:cNvGraphicFramePr>
              <p:nvPr>
                <p:extLst>
                  <p:ext uri="{D42A27DB-BD31-4B8C-83A1-F6EECF244321}">
                    <p14:modId xmlns:p14="http://schemas.microsoft.com/office/powerpoint/2010/main" val="547124052"/>
                  </p:ext>
                </p:extLst>
              </p:nvPr>
            </p:nvGraphicFramePr>
            <p:xfrm>
              <a:off x="213091" y="3114813"/>
              <a:ext cx="3825509" cy="2236135"/>
            </p:xfrm>
            <a:graphic>
              <a:graphicData uri="http://schemas.openxmlformats.org/drawingml/2006/chart">
                <c:chart xmlns:c="http://schemas.openxmlformats.org/drawingml/2006/chart" xmlns:r="http://schemas.openxmlformats.org/officeDocument/2006/relationships" r:id="rId7"/>
              </a:graphicData>
            </a:graphic>
          </p:graphicFrame>
          <p:sp>
            <p:nvSpPr>
              <p:cNvPr id="28" name="テキスト ボックス 27">
                <a:extLst>
                  <a:ext uri="{FF2B5EF4-FFF2-40B4-BE49-F238E27FC236}">
                    <a16:creationId xmlns:a16="http://schemas.microsoft.com/office/drawing/2014/main" id="{85C2F22D-1853-2735-4373-6B0008F1027C}"/>
                  </a:ext>
                </a:extLst>
              </p:cNvPr>
              <p:cNvSpPr txBox="1"/>
              <p:nvPr/>
            </p:nvSpPr>
            <p:spPr>
              <a:xfrm>
                <a:off x="213091" y="3018876"/>
                <a:ext cx="824731" cy="184666"/>
              </a:xfrm>
              <a:prstGeom prst="rect">
                <a:avLst/>
              </a:prstGeom>
              <a:noFill/>
            </p:spPr>
            <p:txBody>
              <a:bodyPr wrap="square" rtlCol="0">
                <a:spAutoFit/>
              </a:bodyPr>
              <a:lstStyle/>
              <a:p>
                <a:pPr algn="ct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r>
                  <a:rPr lang="ja-JP" altLang="en-US" sz="600" dirty="0">
                    <a:solidFill>
                      <a:schemeClr val="bg2">
                        <a:lumMod val="50000"/>
                      </a:schemeClr>
                    </a:solidFill>
                    <a:latin typeface="Meiryo UI" panose="020B0604030504040204" pitchFamily="50" charset="-128"/>
                    <a:ea typeface="Meiryo UI" panose="020B0604030504040204" pitchFamily="50" charset="-128"/>
                  </a:rPr>
                  <a:t>兆</a:t>
                </a:r>
                <a:r>
                  <a:rPr kumimoji="1" lang="ja-JP" altLang="en-US" sz="600" dirty="0">
                    <a:solidFill>
                      <a:schemeClr val="bg2">
                        <a:lumMod val="50000"/>
                      </a:schemeClr>
                    </a:solidFill>
                    <a:latin typeface="Meiryo UI" panose="020B0604030504040204" pitchFamily="50" charset="-128"/>
                    <a:ea typeface="Meiryo UI" panose="020B0604030504040204" pitchFamily="50" charset="-128"/>
                  </a:rPr>
                  <a:t>円</a:t>
                </a: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endParaRPr kumimoji="1" lang="ja-JP" altLang="en-US" sz="6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33" name="テキスト ボックス 8">
              <a:extLst>
                <a:ext uri="{FF2B5EF4-FFF2-40B4-BE49-F238E27FC236}">
                  <a16:creationId xmlns:a16="http://schemas.microsoft.com/office/drawing/2014/main" id="{942BB43D-40C2-AF34-A12F-26E557E23D5D}"/>
                </a:ext>
              </a:extLst>
            </p:cNvPr>
            <p:cNvSpPr txBox="1"/>
            <p:nvPr/>
          </p:nvSpPr>
          <p:spPr bwMode="auto">
            <a:xfrm>
              <a:off x="225371" y="3357186"/>
              <a:ext cx="3800948" cy="261610"/>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中小企業の年間輸出総額の推移</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40" name="グループ化 39">
            <a:extLst>
              <a:ext uri="{FF2B5EF4-FFF2-40B4-BE49-F238E27FC236}">
                <a16:creationId xmlns:a16="http://schemas.microsoft.com/office/drawing/2014/main" id="{641E38CC-13AA-8B10-F86B-13083BB896E6}"/>
              </a:ext>
            </a:extLst>
          </p:cNvPr>
          <p:cNvGrpSpPr/>
          <p:nvPr/>
        </p:nvGrpSpPr>
        <p:grpSpPr>
          <a:xfrm>
            <a:off x="4252563" y="3145837"/>
            <a:ext cx="3800947" cy="2778232"/>
            <a:chOff x="4252563" y="3145837"/>
            <a:chExt cx="3800947" cy="2778232"/>
          </a:xfrm>
        </p:grpSpPr>
        <p:pic>
          <p:nvPicPr>
            <p:cNvPr id="37" name="図 36">
              <a:extLst>
                <a:ext uri="{FF2B5EF4-FFF2-40B4-BE49-F238E27FC236}">
                  <a16:creationId xmlns:a16="http://schemas.microsoft.com/office/drawing/2014/main" id="{C738BD2C-7D03-1857-5B9C-B26A0EBBA0A6}"/>
                </a:ext>
              </a:extLst>
            </p:cNvPr>
            <p:cNvPicPr>
              <a:picLocks noChangeAspect="1"/>
            </p:cNvPicPr>
            <p:nvPr/>
          </p:nvPicPr>
          <p:blipFill>
            <a:blip r:embed="rId8" cstate="hqprint">
              <a:extLst>
                <a:ext uri="{28A0092B-C50C-407E-A947-70E740481C1C}">
                  <a14:useLocalDpi xmlns:a14="http://schemas.microsoft.com/office/drawing/2010/main"/>
                </a:ext>
              </a:extLst>
            </a:blip>
            <a:srcRect l="755" t="2315" r="13436" b="1746"/>
            <a:stretch>
              <a:fillRect/>
            </a:stretch>
          </p:blipFill>
          <p:spPr>
            <a:xfrm>
              <a:off x="4252563" y="3375427"/>
              <a:ext cx="3800947" cy="2548642"/>
            </a:xfrm>
            <a:prstGeom prst="rect">
              <a:avLst/>
            </a:prstGeom>
          </p:spPr>
        </p:pic>
        <p:sp>
          <p:nvSpPr>
            <p:cNvPr id="38" name="テキスト ボックス 8">
              <a:extLst>
                <a:ext uri="{FF2B5EF4-FFF2-40B4-BE49-F238E27FC236}">
                  <a16:creationId xmlns:a16="http://schemas.microsoft.com/office/drawing/2014/main" id="{8FA88910-1399-C37B-1B3C-85EBCDA9E257}"/>
                </a:ext>
              </a:extLst>
            </p:cNvPr>
            <p:cNvSpPr txBox="1"/>
            <p:nvPr/>
          </p:nvSpPr>
          <p:spPr bwMode="auto">
            <a:xfrm>
              <a:off x="4252563" y="3145837"/>
              <a:ext cx="3800946" cy="261610"/>
            </a:xfrm>
            <a:prstGeom prst="rect">
              <a:avLst/>
            </a:prstGeom>
            <a:noFill/>
            <a:ln w="9525">
              <a:noFill/>
              <a:miter lim="800000"/>
              <a:headEnd/>
              <a:tailEnd/>
            </a:ln>
          </p:spPr>
          <p:txBody>
            <a:bodyPr wrap="square" rtlCol="0">
              <a:spAutoFit/>
            </a:bodyPr>
            <a:lstStyle/>
            <a:p>
              <a:pPr lvl="0" algn="ctr">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中小企業の各業界の海外進出方針</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39" name="テキスト ボックス 38">
              <a:extLst>
                <a:ext uri="{FF2B5EF4-FFF2-40B4-BE49-F238E27FC236}">
                  <a16:creationId xmlns:a16="http://schemas.microsoft.com/office/drawing/2014/main" id="{098009E3-9BCB-93C9-D272-78A5096693DF}"/>
                </a:ext>
              </a:extLst>
            </p:cNvPr>
            <p:cNvSpPr txBox="1"/>
            <p:nvPr/>
          </p:nvSpPr>
          <p:spPr>
            <a:xfrm>
              <a:off x="7459178" y="3260227"/>
              <a:ext cx="542115" cy="184666"/>
            </a:xfrm>
            <a:prstGeom prst="rect">
              <a:avLst/>
            </a:prstGeom>
            <a:noFill/>
          </p:spPr>
          <p:txBody>
            <a:bodyPr wrap="square" rtlCol="0">
              <a:spAutoFit/>
            </a:bodyPr>
            <a:lstStyle/>
            <a:p>
              <a:pPr algn="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r>
                <a:rPr kumimoji="1" lang="ja-JP" altLang="en-US" sz="600" dirty="0">
                  <a:solidFill>
                    <a:schemeClr val="bg2">
                      <a:lumMod val="50000"/>
                    </a:schemeClr>
                  </a:solidFill>
                  <a:latin typeface="Meiryo UI" panose="020B0604030504040204" pitchFamily="50" charset="-128"/>
                  <a:ea typeface="Meiryo UI" panose="020B0604030504040204" pitchFamily="50" charset="-128"/>
                </a:rPr>
                <a:t>単位</a:t>
              </a: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r>
                <a:rPr lang="en-US" altLang="ja-JP" sz="600" dirty="0">
                  <a:solidFill>
                    <a:schemeClr val="bg2">
                      <a:lumMod val="50000"/>
                    </a:schemeClr>
                  </a:solidFill>
                  <a:latin typeface="Meiryo UI" panose="020B0604030504040204" pitchFamily="50" charset="-128"/>
                  <a:ea typeface="Meiryo UI" panose="020B0604030504040204" pitchFamily="50" charset="-128"/>
                </a:rPr>
                <a:t>%</a:t>
              </a:r>
              <a:r>
                <a:rPr kumimoji="1" lang="en-US" altLang="ja-JP" sz="600" dirty="0">
                  <a:solidFill>
                    <a:schemeClr val="bg2">
                      <a:lumMod val="50000"/>
                    </a:schemeClr>
                  </a:solidFill>
                  <a:latin typeface="Meiryo UI" panose="020B0604030504040204" pitchFamily="50" charset="-128"/>
                  <a:ea typeface="Meiryo UI" panose="020B0604030504040204" pitchFamily="50" charset="-128"/>
                </a:rPr>
                <a:t>)</a:t>
              </a:r>
              <a:endParaRPr kumimoji="1" lang="ja-JP" altLang="en-US" sz="6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49" name="グループ化 48">
            <a:extLst>
              <a:ext uri="{FF2B5EF4-FFF2-40B4-BE49-F238E27FC236}">
                <a16:creationId xmlns:a16="http://schemas.microsoft.com/office/drawing/2014/main" id="{67D15C85-39D0-58A4-36E1-D5F4C8B370EE}"/>
              </a:ext>
            </a:extLst>
          </p:cNvPr>
          <p:cNvGrpSpPr/>
          <p:nvPr/>
        </p:nvGrpSpPr>
        <p:grpSpPr>
          <a:xfrm>
            <a:off x="8629773" y="3145837"/>
            <a:ext cx="2865096" cy="2956493"/>
            <a:chOff x="8629773" y="3202531"/>
            <a:chExt cx="2865096" cy="2956493"/>
          </a:xfrm>
        </p:grpSpPr>
        <p:grpSp>
          <p:nvGrpSpPr>
            <p:cNvPr id="46" name="グループ化 45">
              <a:extLst>
                <a:ext uri="{FF2B5EF4-FFF2-40B4-BE49-F238E27FC236}">
                  <a16:creationId xmlns:a16="http://schemas.microsoft.com/office/drawing/2014/main" id="{0C713920-DB64-C4CE-6FD1-332066A4A527}"/>
                </a:ext>
              </a:extLst>
            </p:cNvPr>
            <p:cNvGrpSpPr/>
            <p:nvPr/>
          </p:nvGrpSpPr>
          <p:grpSpPr>
            <a:xfrm>
              <a:off x="8630872" y="3202531"/>
              <a:ext cx="2863997" cy="1287139"/>
              <a:chOff x="8630872" y="3202531"/>
              <a:chExt cx="2863997" cy="1287139"/>
            </a:xfrm>
          </p:grpSpPr>
          <p:pic>
            <p:nvPicPr>
              <p:cNvPr id="42" name="図 41">
                <a:extLst>
                  <a:ext uri="{FF2B5EF4-FFF2-40B4-BE49-F238E27FC236}">
                    <a16:creationId xmlns:a16="http://schemas.microsoft.com/office/drawing/2014/main" id="{F40106F7-EDDF-9904-DC23-501328315401}"/>
                  </a:ext>
                </a:extLst>
              </p:cNvPr>
              <p:cNvPicPr>
                <a:picLocks noChangeAspect="1"/>
              </p:cNvPicPr>
              <p:nvPr/>
            </p:nvPicPr>
            <p:blipFill>
              <a:blip r:embed="rId9"/>
              <a:stretch>
                <a:fillRect/>
              </a:stretch>
            </p:blipFill>
            <p:spPr>
              <a:xfrm>
                <a:off x="8630872" y="3416465"/>
                <a:ext cx="2863997" cy="1073205"/>
              </a:xfrm>
              <a:prstGeom prst="rect">
                <a:avLst/>
              </a:prstGeom>
            </p:spPr>
          </p:pic>
          <p:sp>
            <p:nvSpPr>
              <p:cNvPr id="45" name="テキスト ボックス 8">
                <a:extLst>
                  <a:ext uri="{FF2B5EF4-FFF2-40B4-BE49-F238E27FC236}">
                    <a16:creationId xmlns:a16="http://schemas.microsoft.com/office/drawing/2014/main" id="{18C38D5B-2265-9E8B-7FFC-8E3C4DF6D723}"/>
                  </a:ext>
                </a:extLst>
              </p:cNvPr>
              <p:cNvSpPr txBox="1"/>
              <p:nvPr/>
            </p:nvSpPr>
            <p:spPr bwMode="auto">
              <a:xfrm>
                <a:off x="8636609" y="3202531"/>
                <a:ext cx="2857161" cy="261610"/>
              </a:xfrm>
              <a:prstGeom prst="rect">
                <a:avLst/>
              </a:prstGeom>
              <a:noFill/>
              <a:ln w="9525">
                <a:noFill/>
                <a:miter lim="800000"/>
                <a:headEnd/>
                <a:tailEnd/>
              </a:ln>
            </p:spPr>
            <p:txBody>
              <a:bodyPr wrap="square" rtlCol="0">
                <a:spAutoFit/>
              </a:bodyPr>
              <a:lstStyle/>
              <a:p>
                <a:pPr lvl="0" algn="ctr">
                  <a:defRPr/>
                </a:pPr>
                <a:r>
                  <a:rPr kumimoji="0" lang="ja-JP" altLang="en-US"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経済産業省による海外進出支援</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48" name="グループ化 47">
              <a:extLst>
                <a:ext uri="{FF2B5EF4-FFF2-40B4-BE49-F238E27FC236}">
                  <a16:creationId xmlns:a16="http://schemas.microsoft.com/office/drawing/2014/main" id="{34989CD5-4958-35ED-BEAF-5CFC938A2FB9}"/>
                </a:ext>
              </a:extLst>
            </p:cNvPr>
            <p:cNvGrpSpPr/>
            <p:nvPr/>
          </p:nvGrpSpPr>
          <p:grpSpPr>
            <a:xfrm>
              <a:off x="8629773" y="4694754"/>
              <a:ext cx="2865096" cy="1464270"/>
              <a:chOff x="8629773" y="4694754"/>
              <a:chExt cx="2865096" cy="1464270"/>
            </a:xfrm>
          </p:grpSpPr>
          <p:pic>
            <p:nvPicPr>
              <p:cNvPr id="44" name="図 43">
                <a:extLst>
                  <a:ext uri="{FF2B5EF4-FFF2-40B4-BE49-F238E27FC236}">
                    <a16:creationId xmlns:a16="http://schemas.microsoft.com/office/drawing/2014/main" id="{5E2D30E1-1983-8345-3636-000D81E8D69E}"/>
                  </a:ext>
                </a:extLst>
              </p:cNvPr>
              <p:cNvPicPr>
                <a:picLocks noChangeAspect="1"/>
              </p:cNvPicPr>
              <p:nvPr/>
            </p:nvPicPr>
            <p:blipFill>
              <a:blip r:embed="rId10"/>
              <a:stretch>
                <a:fillRect/>
              </a:stretch>
            </p:blipFill>
            <p:spPr>
              <a:xfrm>
                <a:off x="8629773" y="4946983"/>
                <a:ext cx="2863997" cy="1212041"/>
              </a:xfrm>
              <a:prstGeom prst="rect">
                <a:avLst/>
              </a:prstGeom>
            </p:spPr>
          </p:pic>
          <p:sp>
            <p:nvSpPr>
              <p:cNvPr id="47" name="テキスト ボックス 8">
                <a:extLst>
                  <a:ext uri="{FF2B5EF4-FFF2-40B4-BE49-F238E27FC236}">
                    <a16:creationId xmlns:a16="http://schemas.microsoft.com/office/drawing/2014/main" id="{F5426F18-33A3-B70D-B33E-250053522D49}"/>
                  </a:ext>
                </a:extLst>
              </p:cNvPr>
              <p:cNvSpPr txBox="1"/>
              <p:nvPr/>
            </p:nvSpPr>
            <p:spPr bwMode="auto">
              <a:xfrm>
                <a:off x="8636609" y="4694754"/>
                <a:ext cx="2858260" cy="253916"/>
              </a:xfrm>
              <a:prstGeom prst="rect">
                <a:avLst/>
              </a:prstGeom>
              <a:noFill/>
              <a:ln w="9525">
                <a:noFill/>
                <a:miter lim="800000"/>
                <a:headEnd/>
                <a:tailEnd/>
              </a:ln>
            </p:spPr>
            <p:txBody>
              <a:bodyPr wrap="square" rtlCol="0">
                <a:spAutoFit/>
              </a:bodyPr>
              <a:lstStyle/>
              <a:p>
                <a:pPr lvl="0" algn="ctr">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東京都が設立した財団法人による海外進出支援</a:t>
                </a:r>
                <a:endParaRPr kumimoji="0" lang="en-US" altLang="ja-JP" sz="105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spTree>
    <p:extLst>
      <p:ext uri="{BB962C8B-B14F-4D97-AF65-F5344CB8AC3E}">
        <p14:creationId xmlns:p14="http://schemas.microsoft.com/office/powerpoint/2010/main" val="50984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FBF68-4DEB-D1C8-1D3D-BB27DEE803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C4401B6-E9C9-78F0-377F-D6AC88482A17}"/>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中小企業の海外進出</a:t>
            </a:r>
            <a:r>
              <a:rPr lang="ja-JP" altLang="en-US" dirty="0">
                <a:latin typeface="Meiryo UI" panose="020B0604030504040204" pitchFamily="50" charset="-128"/>
                <a:ea typeface="Meiryo UI" panose="020B0604030504040204" pitchFamily="50" charset="-128"/>
              </a:rPr>
              <a:t>における課題</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3ECEA2C-5738-7BE9-074D-8CE19B15316E}"/>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BB684D9F-618F-E416-8667-1A9C0C63A57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本ビジネスで対象としたい課題は、海外進出でまず論点となる</a:t>
            </a:r>
            <a:r>
              <a:rPr lang="ja-JP" altLang="en-US" b="1" dirty="0">
                <a:solidFill>
                  <a:schemeClr val="tx1">
                    <a:lumMod val="65000"/>
                    <a:lumOff val="35000"/>
                  </a:schemeClr>
                </a:solidFill>
                <a:latin typeface="Meiryo UI"/>
                <a:ea typeface="Meiryo UI"/>
                <a:cs typeface="Hiragino Kaku Gothic Pro W3" charset="-128"/>
              </a:rPr>
              <a:t>海外需要の把握</a:t>
            </a:r>
            <a:r>
              <a:rPr lang="ja-JP" altLang="en-US" dirty="0">
                <a:solidFill>
                  <a:schemeClr val="tx1">
                    <a:lumMod val="65000"/>
                    <a:lumOff val="35000"/>
                  </a:schemeClr>
                </a:solidFill>
                <a:latin typeface="Meiryo UI"/>
                <a:ea typeface="Meiryo UI"/>
                <a:cs typeface="Hiragino Kaku Gothic Pro W3" charset="-128"/>
              </a:rPr>
              <a:t>とする。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特に実際の担当者から得られた</a:t>
            </a:r>
            <a:r>
              <a:rPr lang="ja-JP" altLang="en-US" b="1" dirty="0">
                <a:solidFill>
                  <a:schemeClr val="tx1">
                    <a:lumMod val="65000"/>
                    <a:lumOff val="35000"/>
                  </a:schemeClr>
                </a:solidFill>
                <a:latin typeface="Meiryo UI"/>
                <a:ea typeface="Meiryo UI"/>
                <a:cs typeface="Hiragino Kaku Gothic Pro W3" charset="-128"/>
              </a:rPr>
              <a:t>市場の情報収集</a:t>
            </a:r>
            <a:r>
              <a:rPr lang="ja-JP" altLang="en-US" dirty="0">
                <a:solidFill>
                  <a:schemeClr val="tx1">
                    <a:lumMod val="65000"/>
                    <a:lumOff val="35000"/>
                  </a:schemeClr>
                </a:solidFill>
                <a:latin typeface="Meiryo UI"/>
                <a:ea typeface="Meiryo UI"/>
                <a:cs typeface="Hiragino Kaku Gothic Pro W3" charset="-128"/>
              </a:rPr>
              <a:t>のプロセスやその</a:t>
            </a:r>
            <a:r>
              <a:rPr lang="ja-JP" altLang="en-US" b="1" dirty="0">
                <a:solidFill>
                  <a:schemeClr val="tx1">
                    <a:lumMod val="65000"/>
                    <a:lumOff val="35000"/>
                  </a:schemeClr>
                </a:solidFill>
                <a:latin typeface="Meiryo UI"/>
                <a:ea typeface="Meiryo UI"/>
                <a:cs typeface="Hiragino Kaku Gothic Pro W3" charset="-128"/>
              </a:rPr>
              <a:t>人的リソース</a:t>
            </a:r>
            <a:r>
              <a:rPr lang="ja-JP" altLang="en-US" dirty="0">
                <a:solidFill>
                  <a:schemeClr val="tx1">
                    <a:lumMod val="65000"/>
                    <a:lumOff val="35000"/>
                  </a:schemeClr>
                </a:solidFill>
                <a:latin typeface="Meiryo UI"/>
                <a:ea typeface="Meiryo UI"/>
                <a:cs typeface="Hiragino Kaku Gothic Pro W3" charset="-128"/>
              </a:rPr>
              <a:t>の問題に着目して、課題解決を行うものとする。</a:t>
            </a:r>
            <a:endParaRPr lang="en-US" altLang="ja-JP"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41D83205-419E-A42D-0DCD-BCB565D4F19D}"/>
              </a:ext>
            </a:extLst>
          </p:cNvPr>
          <p:cNvSpPr/>
          <p:nvPr/>
        </p:nvSpPr>
        <p:spPr>
          <a:xfrm>
            <a:off x="1279583" y="5393332"/>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solidFill>
                  <a:schemeClr val="lt1"/>
                </a:solidFill>
                <a:latin typeface="Meiryo UI" panose="020B0604030504040204" pitchFamily="50" charset="-128"/>
                <a:ea typeface="Meiryo UI" panose="020B0604030504040204" pitchFamily="50" charset="-128"/>
              </a:rPr>
              <a:t>自社の海外需要が不明確</a:t>
            </a:r>
          </a:p>
        </p:txBody>
      </p:sp>
      <p:sp>
        <p:nvSpPr>
          <p:cNvPr id="7" name="正方形/長方形 6">
            <a:extLst>
              <a:ext uri="{FF2B5EF4-FFF2-40B4-BE49-F238E27FC236}">
                <a16:creationId xmlns:a16="http://schemas.microsoft.com/office/drawing/2014/main" id="{73507647-B751-BA5E-4D8C-BBE6474AE356}"/>
              </a:ext>
            </a:extLst>
          </p:cNvPr>
          <p:cNvSpPr/>
          <p:nvPr/>
        </p:nvSpPr>
        <p:spPr>
          <a:xfrm>
            <a:off x="1279583" y="5639962"/>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自社のニーズ</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がそもそも海外のどの地域で</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需要があるのか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見当がつかない。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需要を把握するために</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多額の調査コスト</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かかると</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気軽にはできない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D89B7B6B-380E-C1DE-4671-09585528E7A9}"/>
              </a:ext>
            </a:extLst>
          </p:cNvPr>
          <p:cNvSpPr/>
          <p:nvPr/>
        </p:nvSpPr>
        <p:spPr>
          <a:xfrm>
            <a:off x="1805000" y="3755188"/>
            <a:ext cx="3168281" cy="246630"/>
          </a:xfrm>
          <a:prstGeom prst="rect">
            <a:avLst/>
          </a:prstGeom>
          <a:solidFill>
            <a:srgbClr val="D6D6F5"/>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現地パートナーとの接点不足</a:t>
            </a:r>
          </a:p>
        </p:txBody>
      </p:sp>
      <p:sp>
        <p:nvSpPr>
          <p:cNvPr id="9" name="正方形/長方形 8">
            <a:extLst>
              <a:ext uri="{FF2B5EF4-FFF2-40B4-BE49-F238E27FC236}">
                <a16:creationId xmlns:a16="http://schemas.microsoft.com/office/drawing/2014/main" id="{701D621B-29B1-AD2E-DC4C-08D969A82E56}"/>
              </a:ext>
            </a:extLst>
          </p:cNvPr>
          <p:cNvSpPr/>
          <p:nvPr/>
        </p:nvSpPr>
        <p:spPr>
          <a:xfrm>
            <a:off x="1805000" y="4001818"/>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海外需要が分かったとしても、現地パートナーとの接点がない。</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国内の得意先や経営者仲間からの紹介がないと</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信頼関係を築けるか不安になる。</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0" name="カギ線コネクタ 50">
            <a:extLst>
              <a:ext uri="{FF2B5EF4-FFF2-40B4-BE49-F238E27FC236}">
                <a16:creationId xmlns:a16="http://schemas.microsoft.com/office/drawing/2014/main" id="{519D8A29-CC40-0705-B925-088151191CFE}"/>
              </a:ext>
            </a:extLst>
          </p:cNvPr>
          <p:cNvCxnSpPr>
            <a:cxnSpLocks/>
            <a:stCxn id="6" idx="0"/>
            <a:endCxn id="9" idx="2"/>
          </p:cNvCxnSpPr>
          <p:nvPr/>
        </p:nvCxnSpPr>
        <p:spPr>
          <a:xfrm rot="5400000" flipH="1" flipV="1">
            <a:off x="2841730" y="4845923"/>
            <a:ext cx="569403" cy="525417"/>
          </a:xfrm>
          <a:prstGeom prst="bentConnector3">
            <a:avLst>
              <a:gd name="adj1" fmla="val 50000"/>
            </a:avLst>
          </a:prstGeom>
          <a:ln w="38100">
            <a:solidFill>
              <a:schemeClr val="bg1">
                <a:lumMod val="75000"/>
              </a:schemeClr>
            </a:solid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58E62AA0-4547-5805-C216-CAA626259E2B}"/>
              </a:ext>
            </a:extLst>
          </p:cNvPr>
          <p:cNvSpPr/>
          <p:nvPr/>
        </p:nvSpPr>
        <p:spPr>
          <a:xfrm>
            <a:off x="2389737" y="2117044"/>
            <a:ext cx="3168281" cy="246630"/>
          </a:xfrm>
          <a:prstGeom prst="rect">
            <a:avLst/>
          </a:prstGeom>
          <a:solidFill>
            <a:srgbClr val="D6D6F5"/>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自社の人材の能力不足</a:t>
            </a:r>
          </a:p>
        </p:txBody>
      </p:sp>
      <p:sp>
        <p:nvSpPr>
          <p:cNvPr id="12" name="正方形/長方形 11">
            <a:extLst>
              <a:ext uri="{FF2B5EF4-FFF2-40B4-BE49-F238E27FC236}">
                <a16:creationId xmlns:a16="http://schemas.microsoft.com/office/drawing/2014/main" id="{F9AC059E-7E06-B35E-D2D7-C0E6AC17811A}"/>
              </a:ext>
            </a:extLst>
          </p:cNvPr>
          <p:cNvSpPr/>
          <p:nvPr/>
        </p:nvSpPr>
        <p:spPr>
          <a:xfrm>
            <a:off x="2389737" y="2363674"/>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信頼性のある現地パートナーとの接点ができたとしても、自社の人材で上手く事業を進められそうにない。</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現地の知見</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交渉力</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語学といったスキルギャップが</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ある。</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3" name="カギ線コネクタ 22">
            <a:extLst>
              <a:ext uri="{FF2B5EF4-FFF2-40B4-BE49-F238E27FC236}">
                <a16:creationId xmlns:a16="http://schemas.microsoft.com/office/drawing/2014/main" id="{1FD706AB-6251-BC9A-8E69-46C76AD78664}"/>
              </a:ext>
            </a:extLst>
          </p:cNvPr>
          <p:cNvCxnSpPr>
            <a:cxnSpLocks/>
            <a:stCxn id="8" idx="0"/>
            <a:endCxn id="12" idx="2"/>
          </p:cNvCxnSpPr>
          <p:nvPr/>
        </p:nvCxnSpPr>
        <p:spPr>
          <a:xfrm rot="5400000" flipH="1" flipV="1">
            <a:off x="3396807" y="3178118"/>
            <a:ext cx="569402" cy="584738"/>
          </a:xfrm>
          <a:prstGeom prst="bentConnector3">
            <a:avLst>
              <a:gd name="adj1" fmla="val 50000"/>
            </a:avLst>
          </a:prstGeom>
          <a:ln w="38100">
            <a:solidFill>
              <a:schemeClr val="bg1">
                <a:lumMod val="75000"/>
              </a:schemeClr>
            </a:solid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C74FA177-5FB1-2828-7FE0-1CD3E6E7DC28}"/>
              </a:ext>
            </a:extLst>
          </p:cNvPr>
          <p:cNvSpPr/>
          <p:nvPr/>
        </p:nvSpPr>
        <p:spPr>
          <a:xfrm>
            <a:off x="1169062" y="5320866"/>
            <a:ext cx="237991" cy="246630"/>
          </a:xfrm>
          <a:prstGeom prst="ellipse">
            <a:avLst/>
          </a:prstGeom>
          <a:solidFill>
            <a:srgbClr val="2626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en-US" altLang="ja-JP" sz="1400" b="1" dirty="0">
                <a:latin typeface="Meiryo UI" panose="020B0604030504040204" pitchFamily="50" charset="-128"/>
                <a:ea typeface="Meiryo UI" panose="020B0604030504040204" pitchFamily="50" charset="-128"/>
              </a:rPr>
              <a:t>1</a:t>
            </a:r>
            <a:endParaRPr lang="ja-JP" altLang="en-US" sz="1400" b="1" dirty="0">
              <a:solidFill>
                <a:schemeClr val="lt1"/>
              </a:solidFill>
              <a:latin typeface="Meiryo UI" panose="020B0604030504040204" pitchFamily="50" charset="-128"/>
              <a:ea typeface="Meiryo UI" panose="020B0604030504040204" pitchFamily="50" charset="-128"/>
            </a:endParaRPr>
          </a:p>
        </p:txBody>
      </p:sp>
      <p:sp>
        <p:nvSpPr>
          <p:cNvPr id="15" name="楕円 14">
            <a:extLst>
              <a:ext uri="{FF2B5EF4-FFF2-40B4-BE49-F238E27FC236}">
                <a16:creationId xmlns:a16="http://schemas.microsoft.com/office/drawing/2014/main" id="{5657E487-0E65-E68E-3D49-88EDFFA21A51}"/>
              </a:ext>
            </a:extLst>
          </p:cNvPr>
          <p:cNvSpPr/>
          <p:nvPr/>
        </p:nvSpPr>
        <p:spPr>
          <a:xfrm>
            <a:off x="1694479" y="3682721"/>
            <a:ext cx="237991" cy="246630"/>
          </a:xfrm>
          <a:prstGeom prst="ellipse">
            <a:avLst/>
          </a:prstGeom>
          <a:solidFill>
            <a:srgbClr val="D6D6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2</a:t>
            </a:r>
            <a:endPar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6" name="楕円 15">
            <a:extLst>
              <a:ext uri="{FF2B5EF4-FFF2-40B4-BE49-F238E27FC236}">
                <a16:creationId xmlns:a16="http://schemas.microsoft.com/office/drawing/2014/main" id="{8A32DBF8-2E7F-BC57-5954-D2F20492393F}"/>
              </a:ext>
            </a:extLst>
          </p:cNvPr>
          <p:cNvSpPr/>
          <p:nvPr/>
        </p:nvSpPr>
        <p:spPr>
          <a:xfrm>
            <a:off x="2279216" y="2044577"/>
            <a:ext cx="237991" cy="246630"/>
          </a:xfrm>
          <a:prstGeom prst="ellipse">
            <a:avLst/>
          </a:prstGeom>
          <a:solidFill>
            <a:srgbClr val="D6D6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a:t>
            </a:r>
            <a:endPar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7" name="直線矢印コネクタ 16">
            <a:extLst>
              <a:ext uri="{FF2B5EF4-FFF2-40B4-BE49-F238E27FC236}">
                <a16:creationId xmlns:a16="http://schemas.microsoft.com/office/drawing/2014/main" id="{016DE8FE-02AC-CED8-AB10-A6951D561D73}"/>
              </a:ext>
            </a:extLst>
          </p:cNvPr>
          <p:cNvCxnSpPr>
            <a:cxnSpLocks/>
          </p:cNvCxnSpPr>
          <p:nvPr/>
        </p:nvCxnSpPr>
        <p:spPr>
          <a:xfrm>
            <a:off x="1279583"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40F5A63-6A85-6B31-A334-32A79CA0BB00}"/>
              </a:ext>
            </a:extLst>
          </p:cNvPr>
          <p:cNvSpPr/>
          <p:nvPr/>
        </p:nvSpPr>
        <p:spPr>
          <a:xfrm>
            <a:off x="1279583"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海外進出における</a:t>
            </a:r>
            <a:r>
              <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rPr>
              <a:t>3</a:t>
            </a: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つの課題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40" name="直線矢印コネクタ 39">
            <a:extLst>
              <a:ext uri="{FF2B5EF4-FFF2-40B4-BE49-F238E27FC236}">
                <a16:creationId xmlns:a16="http://schemas.microsoft.com/office/drawing/2014/main" id="{9A882ADB-F7C9-54AC-563F-A9CA9C578F68}"/>
              </a:ext>
            </a:extLst>
          </p:cNvPr>
          <p:cNvCxnSpPr>
            <a:cxnSpLocks/>
          </p:cNvCxnSpPr>
          <p:nvPr/>
        </p:nvCxnSpPr>
        <p:spPr>
          <a:xfrm>
            <a:off x="6907167"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88CFCCCB-7D51-57E6-A769-839A05A262FF}"/>
              </a:ext>
            </a:extLst>
          </p:cNvPr>
          <p:cNvSpPr/>
          <p:nvPr/>
        </p:nvSpPr>
        <p:spPr>
          <a:xfrm>
            <a:off x="6907167"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某ヘルスケア製品メーカー担当者（役員）の課題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43" name="四角形: 角を丸くする 42">
            <a:extLst>
              <a:ext uri="{FF2B5EF4-FFF2-40B4-BE49-F238E27FC236}">
                <a16:creationId xmlns:a16="http://schemas.microsoft.com/office/drawing/2014/main" id="{9B32D884-1CE7-A3EF-0359-F4A2797D9CE0}"/>
              </a:ext>
            </a:extLst>
          </p:cNvPr>
          <p:cNvSpPr/>
          <p:nvPr/>
        </p:nvSpPr>
        <p:spPr>
          <a:xfrm>
            <a:off x="1006398" y="5205870"/>
            <a:ext cx="3640102" cy="1386517"/>
          </a:xfrm>
          <a:prstGeom prst="roundRect">
            <a:avLst/>
          </a:prstGeom>
          <a:noFill/>
          <a:ln w="28575">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44" name="正方形/長方形 43">
            <a:extLst>
              <a:ext uri="{FF2B5EF4-FFF2-40B4-BE49-F238E27FC236}">
                <a16:creationId xmlns:a16="http://schemas.microsoft.com/office/drawing/2014/main" id="{AF4D07EC-929C-5003-8BC5-306E9396F2DF}"/>
              </a:ext>
            </a:extLst>
          </p:cNvPr>
          <p:cNvSpPr/>
          <p:nvPr/>
        </p:nvSpPr>
        <p:spPr>
          <a:xfrm>
            <a:off x="1006398" y="4938926"/>
            <a:ext cx="3640102"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b="1" kern="0" dirty="0">
                <a:solidFill>
                  <a:srgbClr val="FF0000"/>
                </a:solidFill>
                <a:latin typeface="Meiryo UI" panose="020B0604030504040204" pitchFamily="50" charset="-128"/>
                <a:ea typeface="Meiryo UI" panose="020B0604030504040204" pitchFamily="50" charset="-128"/>
                <a:cs typeface="Hiragino Kaku Gothic Pro W3" charset="-128"/>
              </a:rPr>
              <a:t>本ビジネスで解きたい課題</a:t>
            </a:r>
            <a:endParaRPr kumimoji="0" lang="en-US" altLang="ja-JP" sz="1200" b="1"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45" name="正方形/長方形 44">
            <a:extLst>
              <a:ext uri="{FF2B5EF4-FFF2-40B4-BE49-F238E27FC236}">
                <a16:creationId xmlns:a16="http://schemas.microsoft.com/office/drawing/2014/main" id="{5D426300-70A4-12B8-9F7C-774430D3F2D2}"/>
              </a:ext>
            </a:extLst>
          </p:cNvPr>
          <p:cNvSpPr/>
          <p:nvPr/>
        </p:nvSpPr>
        <p:spPr>
          <a:xfrm>
            <a:off x="6907167" y="2117044"/>
            <a:ext cx="4278434" cy="2706886"/>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市場の情報収集</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インドなどはインターネットから現地の情報が収集できないため、</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適切な価格帯や流行りの商品といった現地の生の情報を</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得るには、付き合いのある地場の企業に聞くしかない。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自身の伝手の範囲でしか情報を獲得することができない。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自社製品がターゲット国で販売可能か、規制の情報を調べるのに時間が非常にかかる。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人的リソース</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海外の市場調査を任せられる人材が自社にいない。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JETRO</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を活用したとしても、結局自ら動くしか選択肢がない。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外部コンサルや専門家に依頼すると多額のお金が必要になる。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50" name="直線矢印コネクタ 49">
            <a:extLst>
              <a:ext uri="{FF2B5EF4-FFF2-40B4-BE49-F238E27FC236}">
                <a16:creationId xmlns:a16="http://schemas.microsoft.com/office/drawing/2014/main" id="{1E7DB65D-0590-0045-52FA-81136FEC814D}"/>
              </a:ext>
            </a:extLst>
          </p:cNvPr>
          <p:cNvCxnSpPr>
            <a:cxnSpLocks/>
            <a:stCxn id="45" idx="1"/>
            <a:endCxn id="7" idx="3"/>
          </p:cNvCxnSpPr>
          <p:nvPr/>
        </p:nvCxnSpPr>
        <p:spPr>
          <a:xfrm flipH="1">
            <a:off x="4447864" y="3470487"/>
            <a:ext cx="2459303" cy="2580531"/>
          </a:xfrm>
          <a:prstGeom prst="straightConnector1">
            <a:avLst/>
          </a:prstGeom>
          <a:solidFill>
            <a:schemeClr val="bg1"/>
          </a:solidFill>
          <a:ln>
            <a:solidFill>
              <a:schemeClr val="tx2">
                <a:lumMod val="40000"/>
                <a:lumOff val="60000"/>
              </a:schemeClr>
            </a:solidFill>
            <a:headEnd type="oval"/>
          </a:ln>
          <a:effectLst/>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42132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B65-54C2-6029-670D-E0C370AEF7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4F48A4-D83E-C158-2957-2CD0918418A6}"/>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留学生</a:t>
            </a:r>
            <a:r>
              <a:rPr lang="ja-JP" altLang="en-US" dirty="0">
                <a:latin typeface="Meiryo UI" panose="020B0604030504040204" pitchFamily="50" charset="-128"/>
                <a:ea typeface="Meiryo UI" panose="020B0604030504040204" pitchFamily="50" charset="-128"/>
              </a:rPr>
              <a:t>を取り巻く状況</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7CDE47F1-DFF5-B0FB-C445-D6AD60516268}"/>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9A9A511B-D026-D706-8055-441F352354FD}"/>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b="1" dirty="0">
                <a:solidFill>
                  <a:schemeClr val="tx1">
                    <a:lumMod val="65000"/>
                    <a:lumOff val="35000"/>
                  </a:schemeClr>
                </a:solidFill>
                <a:latin typeface="Meiryo UI"/>
                <a:ea typeface="Meiryo UI"/>
                <a:cs typeface="Hiragino Kaku Gothic Pro W3" charset="-128"/>
              </a:rPr>
              <a:t>年間</a:t>
            </a:r>
            <a:r>
              <a:rPr lang="en-US" altLang="ja-JP" b="1" dirty="0">
                <a:solidFill>
                  <a:schemeClr val="tx1">
                    <a:lumMod val="65000"/>
                    <a:lumOff val="35000"/>
                  </a:schemeClr>
                </a:solidFill>
                <a:latin typeface="Meiryo UI"/>
                <a:ea typeface="Meiryo UI"/>
                <a:cs typeface="Hiragino Kaku Gothic Pro W3" charset="-128"/>
              </a:rPr>
              <a:t>7</a:t>
            </a:r>
            <a:r>
              <a:rPr lang="ja-JP" altLang="en-US" b="1" dirty="0">
                <a:solidFill>
                  <a:schemeClr val="tx1">
                    <a:lumMod val="65000"/>
                    <a:lumOff val="35000"/>
                  </a:schemeClr>
                </a:solidFill>
                <a:latin typeface="Meiryo UI"/>
                <a:ea typeface="Meiryo UI"/>
                <a:cs typeface="Hiragino Kaku Gothic Pro W3" charset="-128"/>
              </a:rPr>
              <a:t>～</a:t>
            </a:r>
            <a:r>
              <a:rPr lang="en-US" altLang="ja-JP" b="1" dirty="0">
                <a:solidFill>
                  <a:schemeClr val="tx1">
                    <a:lumMod val="65000"/>
                    <a:lumOff val="35000"/>
                  </a:schemeClr>
                </a:solidFill>
                <a:latin typeface="Meiryo UI"/>
                <a:ea typeface="Meiryo UI"/>
                <a:cs typeface="Hiragino Kaku Gothic Pro W3" charset="-128"/>
              </a:rPr>
              <a:t>8</a:t>
            </a:r>
            <a:r>
              <a:rPr lang="ja-JP" altLang="en-US" b="1" dirty="0">
                <a:solidFill>
                  <a:schemeClr val="tx1">
                    <a:lumMod val="65000"/>
                    <a:lumOff val="35000"/>
                  </a:schemeClr>
                </a:solidFill>
                <a:latin typeface="Meiryo UI"/>
                <a:ea typeface="Meiryo UI"/>
                <a:cs typeface="Hiragino Kaku Gothic Pro W3" charset="-128"/>
              </a:rPr>
              <a:t>万人</a:t>
            </a:r>
            <a:r>
              <a:rPr lang="ja-JP" altLang="en-US" dirty="0">
                <a:solidFill>
                  <a:schemeClr val="tx1">
                    <a:lumMod val="65000"/>
                    <a:lumOff val="35000"/>
                  </a:schemeClr>
                </a:solidFill>
                <a:latin typeface="Meiryo UI"/>
                <a:ea typeface="Meiryo UI"/>
                <a:cs typeface="Hiragino Kaku Gothic Pro W3" charset="-128"/>
              </a:rPr>
              <a:t>近くオーストラリアやアメリカをはじめ、日本人留学生は増えている。</a:t>
            </a:r>
            <a:br>
              <a:rPr lang="en-US" altLang="ja-JP" dirty="0">
                <a:solidFill>
                  <a:schemeClr val="tx1">
                    <a:lumMod val="65000"/>
                    <a:lumOff val="35000"/>
                  </a:schemeClr>
                </a:solidFill>
                <a:latin typeface="Meiryo UI"/>
                <a:ea typeface="Meiryo UI"/>
                <a:cs typeface="Hiragino Kaku Gothic Pro W3" charset="-128"/>
              </a:rPr>
            </a:br>
            <a:r>
              <a:rPr lang="ja-JP" altLang="en-US" dirty="0">
                <a:solidFill>
                  <a:schemeClr val="tx1">
                    <a:lumMod val="65000"/>
                    <a:lumOff val="35000"/>
                  </a:schemeClr>
                </a:solidFill>
                <a:latin typeface="Meiryo UI"/>
                <a:ea typeface="Meiryo UI"/>
                <a:cs typeface="Hiragino Kaku Gothic Pro W3" charset="-128"/>
              </a:rPr>
              <a:t>また、日本の肩書における</a:t>
            </a:r>
            <a:r>
              <a:rPr lang="ja-JP" altLang="en-US" b="1" dirty="0">
                <a:solidFill>
                  <a:schemeClr val="tx1">
                    <a:lumMod val="65000"/>
                    <a:lumOff val="35000"/>
                  </a:schemeClr>
                </a:solidFill>
                <a:latin typeface="Meiryo UI"/>
                <a:ea typeface="Meiryo UI"/>
                <a:cs typeface="Hiragino Kaku Gothic Pro W3" charset="-128"/>
              </a:rPr>
              <a:t>社会人も</a:t>
            </a:r>
            <a:r>
              <a:rPr lang="en-US" altLang="ja-JP" b="1" dirty="0">
                <a:solidFill>
                  <a:schemeClr val="tx1">
                    <a:lumMod val="65000"/>
                    <a:lumOff val="35000"/>
                  </a:schemeClr>
                </a:solidFill>
                <a:latin typeface="Meiryo UI"/>
                <a:ea typeface="Meiryo UI"/>
                <a:cs typeface="Hiragino Kaku Gothic Pro W3" charset="-128"/>
              </a:rPr>
              <a:t>3</a:t>
            </a:r>
            <a:r>
              <a:rPr lang="ja-JP" altLang="en-US" b="1" dirty="0">
                <a:solidFill>
                  <a:schemeClr val="tx1">
                    <a:lumMod val="65000"/>
                    <a:lumOff val="35000"/>
                  </a:schemeClr>
                </a:solidFill>
                <a:latin typeface="Meiryo UI"/>
                <a:ea typeface="Meiryo UI"/>
                <a:cs typeface="Hiragino Kaku Gothic Pro W3" charset="-128"/>
              </a:rPr>
              <a:t>割</a:t>
            </a:r>
            <a:r>
              <a:rPr lang="ja-JP" altLang="en-US" dirty="0">
                <a:solidFill>
                  <a:schemeClr val="tx1">
                    <a:lumMod val="65000"/>
                    <a:lumOff val="35000"/>
                  </a:schemeClr>
                </a:solidFill>
                <a:latin typeface="Meiryo UI"/>
                <a:ea typeface="Meiryo UI"/>
                <a:cs typeface="Hiragino Kaku Gothic Pro W3" charset="-128"/>
              </a:rPr>
              <a:t>近く占めており、即戦力が期待できる。</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5" name="Group 123">
            <a:extLst>
              <a:ext uri="{FF2B5EF4-FFF2-40B4-BE49-F238E27FC236}">
                <a16:creationId xmlns:a16="http://schemas.microsoft.com/office/drawing/2014/main" id="{940F9A34-1D2A-40FB-0B43-4F8BC4F39843}"/>
              </a:ext>
            </a:extLst>
          </p:cNvPr>
          <p:cNvGrpSpPr/>
          <p:nvPr/>
        </p:nvGrpSpPr>
        <p:grpSpPr>
          <a:xfrm>
            <a:off x="237652" y="1652307"/>
            <a:ext cx="3802874" cy="307777"/>
            <a:chOff x="9064437" y="1324261"/>
            <a:chExt cx="2793597" cy="264709"/>
          </a:xfrm>
        </p:grpSpPr>
        <p:cxnSp>
          <p:nvCxnSpPr>
            <p:cNvPr id="6" name="直線コネクタ 6">
              <a:extLst>
                <a:ext uri="{FF2B5EF4-FFF2-40B4-BE49-F238E27FC236}">
                  <a16:creationId xmlns:a16="http://schemas.microsoft.com/office/drawing/2014/main" id="{811C8E58-46CA-C289-010C-63E680085588}"/>
                </a:ext>
              </a:extLst>
            </p:cNvPr>
            <p:cNvCxnSpPr/>
            <p:nvPr/>
          </p:nvCxnSpPr>
          <p:spPr>
            <a:xfrm>
              <a:off x="9064437" y="1561430"/>
              <a:ext cx="2793597" cy="0"/>
            </a:xfrm>
            <a:prstGeom prst="line">
              <a:avLst/>
            </a:prstGeom>
            <a:noFill/>
            <a:ln w="9525" cap="flat" cmpd="sng" algn="ctr">
              <a:solidFill>
                <a:srgbClr val="000000"/>
              </a:solidFill>
              <a:prstDash val="solid"/>
            </a:ln>
            <a:effectLst/>
          </p:spPr>
        </p:cxnSp>
        <p:sp>
          <p:nvSpPr>
            <p:cNvPr id="7" name="テキスト ボックス 8">
              <a:extLst>
                <a:ext uri="{FF2B5EF4-FFF2-40B4-BE49-F238E27FC236}">
                  <a16:creationId xmlns:a16="http://schemas.microsoft.com/office/drawing/2014/main" id="{3BA8ECF7-7B94-DF2E-15DE-42B7A407C451}"/>
                </a:ext>
              </a:extLst>
            </p:cNvPr>
            <p:cNvSpPr txBox="1"/>
            <p:nvPr/>
          </p:nvSpPr>
          <p:spPr bwMode="auto">
            <a:xfrm>
              <a:off x="9402775" y="1324261"/>
              <a:ext cx="2098875" cy="264709"/>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日本人留学生の数</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8" name="正方形/長方形 7">
            <a:extLst>
              <a:ext uri="{FF2B5EF4-FFF2-40B4-BE49-F238E27FC236}">
                <a16:creationId xmlns:a16="http://schemas.microsoft.com/office/drawing/2014/main" id="{93FE1429-4F1F-B48B-436F-0D9C15B7ADDB}"/>
              </a:ext>
            </a:extLst>
          </p:cNvPr>
          <p:cNvSpPr/>
          <p:nvPr/>
        </p:nvSpPr>
        <p:spPr>
          <a:xfrm>
            <a:off x="213091"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日本人留学生は</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2024</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年は約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7</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万人</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になる。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p>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コロナ禍で下がっていたが、</a:t>
            </a:r>
            <a:r>
              <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今後も増えていく見通しになる。</a:t>
            </a:r>
            <a:endPar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grpSp>
        <p:nvGrpSpPr>
          <p:cNvPr id="9" name="グループ化 8">
            <a:extLst>
              <a:ext uri="{FF2B5EF4-FFF2-40B4-BE49-F238E27FC236}">
                <a16:creationId xmlns:a16="http://schemas.microsoft.com/office/drawing/2014/main" id="{29F9C4E9-EAEA-889F-44EC-01C6E6F11A57}"/>
              </a:ext>
            </a:extLst>
          </p:cNvPr>
          <p:cNvGrpSpPr/>
          <p:nvPr/>
        </p:nvGrpSpPr>
        <p:grpSpPr>
          <a:xfrm>
            <a:off x="4206844" y="1652307"/>
            <a:ext cx="3802874" cy="307777"/>
            <a:chOff x="4206844" y="1652307"/>
            <a:chExt cx="3802874" cy="307777"/>
          </a:xfrm>
        </p:grpSpPr>
        <p:cxnSp>
          <p:nvCxnSpPr>
            <p:cNvPr id="10" name="直線コネクタ 6">
              <a:extLst>
                <a:ext uri="{FF2B5EF4-FFF2-40B4-BE49-F238E27FC236}">
                  <a16:creationId xmlns:a16="http://schemas.microsoft.com/office/drawing/2014/main" id="{8AD0C788-6101-8614-2E7D-7F8C7838AA2A}"/>
                </a:ext>
              </a:extLst>
            </p:cNvPr>
            <p:cNvCxnSpPr/>
            <p:nvPr/>
          </p:nvCxnSpPr>
          <p:spPr>
            <a:xfrm>
              <a:off x="4206844" y="1928063"/>
              <a:ext cx="3802874"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33B59BDF-1523-9B98-8381-22F519EEDC34}"/>
                </a:ext>
              </a:extLst>
            </p:cNvPr>
            <p:cNvSpPr txBox="1"/>
            <p:nvPr/>
          </p:nvSpPr>
          <p:spPr bwMode="auto">
            <a:xfrm>
              <a:off x="4667418"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国別の割合</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2" name="正方形/長方形 11">
            <a:extLst>
              <a:ext uri="{FF2B5EF4-FFF2-40B4-BE49-F238E27FC236}">
                <a16:creationId xmlns:a16="http://schemas.microsoft.com/office/drawing/2014/main" id="{8D61A242-E31A-C552-8866-784527A8390D}"/>
              </a:ext>
            </a:extLst>
          </p:cNvPr>
          <p:cNvSpPr/>
          <p:nvPr/>
        </p:nvSpPr>
        <p:spPr>
          <a:xfrm>
            <a:off x="4182283"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日本人の主な留学先は以下の国で</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8</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割</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占める。</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オーストラリア・アメリカ・カナダ・イギリス・ニュージーランド</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フィリピン・韓国</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grpSp>
        <p:nvGrpSpPr>
          <p:cNvPr id="13" name="グループ化 12">
            <a:extLst>
              <a:ext uri="{FF2B5EF4-FFF2-40B4-BE49-F238E27FC236}">
                <a16:creationId xmlns:a16="http://schemas.microsoft.com/office/drawing/2014/main" id="{45287B42-8293-F6A4-627A-9198D7D72CD0}"/>
              </a:ext>
            </a:extLst>
          </p:cNvPr>
          <p:cNvGrpSpPr/>
          <p:nvPr/>
        </p:nvGrpSpPr>
        <p:grpSpPr>
          <a:xfrm>
            <a:off x="8176035" y="1652307"/>
            <a:ext cx="3802874" cy="307777"/>
            <a:chOff x="8176035" y="1652307"/>
            <a:chExt cx="3802874" cy="307777"/>
          </a:xfrm>
        </p:grpSpPr>
        <p:cxnSp>
          <p:nvCxnSpPr>
            <p:cNvPr id="14" name="直線コネクタ 6">
              <a:extLst>
                <a:ext uri="{FF2B5EF4-FFF2-40B4-BE49-F238E27FC236}">
                  <a16:creationId xmlns:a16="http://schemas.microsoft.com/office/drawing/2014/main" id="{B3DC147B-7E42-4CDD-3550-CC89F312274B}"/>
                </a:ext>
              </a:extLst>
            </p:cNvPr>
            <p:cNvCxnSpPr/>
            <p:nvPr/>
          </p:nvCxnSpPr>
          <p:spPr>
            <a:xfrm>
              <a:off x="8176035" y="1928063"/>
              <a:ext cx="3802874" cy="0"/>
            </a:xfrm>
            <a:prstGeom prst="line">
              <a:avLst/>
            </a:prstGeom>
            <a:noFill/>
            <a:ln w="9525" cap="flat" cmpd="sng" algn="ctr">
              <a:solidFill>
                <a:srgbClr val="000000"/>
              </a:solidFill>
              <a:prstDash val="solid"/>
            </a:ln>
            <a:effectLst/>
          </p:spPr>
        </p:cxnSp>
        <p:sp>
          <p:nvSpPr>
            <p:cNvPr id="15" name="テキスト ボックス 8">
              <a:extLst>
                <a:ext uri="{FF2B5EF4-FFF2-40B4-BE49-F238E27FC236}">
                  <a16:creationId xmlns:a16="http://schemas.microsoft.com/office/drawing/2014/main" id="{BF8C1FD3-0FE8-06D1-5F11-2B32A13ABBD3}"/>
                </a:ext>
              </a:extLst>
            </p:cNvPr>
            <p:cNvSpPr txBox="1"/>
            <p:nvPr/>
          </p:nvSpPr>
          <p:spPr bwMode="auto">
            <a:xfrm>
              <a:off x="8636609" y="1652307"/>
              <a:ext cx="2857161"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留学中の肩書き</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sp>
        <p:nvSpPr>
          <p:cNvPr id="16" name="正方形/長方形 15">
            <a:extLst>
              <a:ext uri="{FF2B5EF4-FFF2-40B4-BE49-F238E27FC236}">
                <a16:creationId xmlns:a16="http://schemas.microsoft.com/office/drawing/2014/main" id="{0B928DCB-AAB6-B269-6A44-715C0DD535AB}"/>
              </a:ext>
            </a:extLst>
          </p:cNvPr>
          <p:cNvSpPr/>
          <p:nvPr/>
        </p:nvSpPr>
        <p:spPr>
          <a:xfrm>
            <a:off x="8151474" y="1996450"/>
            <a:ext cx="3827435" cy="878400"/>
          </a:xfrm>
          <a:prstGeom prst="rect">
            <a:avLst/>
          </a:prstGeom>
          <a:noFill/>
          <a:ln w="9525" cap="flat" cmpd="sng" algn="ctr">
            <a:noFill/>
            <a:prstDash val="solid"/>
          </a:ln>
          <a:effectLst/>
        </p:spPr>
        <p:txBody>
          <a:bodyPr vert="horz" lIns="36000" rIns="36000" rtlCol="0" anchor="ctr"/>
          <a:lstStyle/>
          <a:p>
            <a:pPr marL="171450" lvl="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日本での身分・肩書きによると学生が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7</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割</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近く占める一方、即戦力となる社会人も </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割</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近くいることが分かる。</a:t>
            </a:r>
            <a:r>
              <a:rPr kumimoji="0" lang="ja-JP" altLang="en-US"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p>
        </p:txBody>
      </p:sp>
      <p:pic>
        <p:nvPicPr>
          <p:cNvPr id="18" name="図 17">
            <a:extLst>
              <a:ext uri="{FF2B5EF4-FFF2-40B4-BE49-F238E27FC236}">
                <a16:creationId xmlns:a16="http://schemas.microsoft.com/office/drawing/2014/main" id="{E32D89FF-CF7C-667C-69A2-F4D8E27D1D65}"/>
              </a:ext>
            </a:extLst>
          </p:cNvPr>
          <p:cNvPicPr>
            <a:picLocks noChangeAspect="1"/>
          </p:cNvPicPr>
          <p:nvPr/>
        </p:nvPicPr>
        <p:blipFill>
          <a:blip r:embed="rId2"/>
          <a:stretch>
            <a:fillRect/>
          </a:stretch>
        </p:blipFill>
        <p:spPr>
          <a:xfrm>
            <a:off x="237653" y="3225516"/>
            <a:ext cx="3802874" cy="1851865"/>
          </a:xfrm>
          <a:prstGeom prst="rect">
            <a:avLst/>
          </a:prstGeom>
          <a:effectLst>
            <a:outerShdw blurRad="50800" dist="38100" dir="2700000" algn="tl" rotWithShape="0">
              <a:prstClr val="black">
                <a:alpha val="40000"/>
              </a:prstClr>
            </a:outerShdw>
          </a:effectLst>
        </p:spPr>
      </p:pic>
      <p:pic>
        <p:nvPicPr>
          <p:cNvPr id="20" name="図 19">
            <a:extLst>
              <a:ext uri="{FF2B5EF4-FFF2-40B4-BE49-F238E27FC236}">
                <a16:creationId xmlns:a16="http://schemas.microsoft.com/office/drawing/2014/main" id="{76AADBDD-7A3D-12A0-B7DC-5AE3242E3C01}"/>
              </a:ext>
            </a:extLst>
          </p:cNvPr>
          <p:cNvPicPr>
            <a:picLocks noChangeAspect="1"/>
          </p:cNvPicPr>
          <p:nvPr/>
        </p:nvPicPr>
        <p:blipFill>
          <a:blip r:embed="rId3"/>
          <a:stretch>
            <a:fillRect/>
          </a:stretch>
        </p:blipFill>
        <p:spPr>
          <a:xfrm>
            <a:off x="4712748" y="3225516"/>
            <a:ext cx="2766504" cy="1851864"/>
          </a:xfrm>
          <a:prstGeom prst="rect">
            <a:avLst/>
          </a:prstGeom>
          <a:effectLst>
            <a:outerShdw blurRad="50800" dist="38100" dir="2700000" algn="tl" rotWithShape="0">
              <a:prstClr val="black">
                <a:alpha val="40000"/>
              </a:prstClr>
            </a:outerShdw>
          </a:effectLst>
        </p:spPr>
      </p:pic>
      <p:sp>
        <p:nvSpPr>
          <p:cNvPr id="22" name="正方形/長方形 21">
            <a:extLst>
              <a:ext uri="{FF2B5EF4-FFF2-40B4-BE49-F238E27FC236}">
                <a16:creationId xmlns:a16="http://schemas.microsoft.com/office/drawing/2014/main" id="{4B9CE61A-1DAB-C188-2A88-406BC9E9D58D}"/>
              </a:ext>
            </a:extLst>
          </p:cNvPr>
          <p:cNvSpPr/>
          <p:nvPr/>
        </p:nvSpPr>
        <p:spPr>
          <a:xfrm>
            <a:off x="213091" y="5740362"/>
            <a:ext cx="4114800"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一般社団法人海外協議会</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(JAOS)</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による留学生調査</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2024</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一般社団法人海外協議会</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(JAOS)</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5"/>
              </a:rPr>
              <a:t>による海外留学経験者追跡調査</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pic>
        <p:nvPicPr>
          <p:cNvPr id="17" name="図 16">
            <a:extLst>
              <a:ext uri="{FF2B5EF4-FFF2-40B4-BE49-F238E27FC236}">
                <a16:creationId xmlns:a16="http://schemas.microsoft.com/office/drawing/2014/main" id="{7E3BF22B-7D72-1970-66F8-40C68E97AFF2}"/>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318749" y="3225516"/>
            <a:ext cx="3495128" cy="18518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484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A3711-D8E5-833E-FAF1-FBF0D066351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220E10-C488-7A06-88BE-06E12DF68776}"/>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留学中の課題</a:t>
            </a:r>
          </a:p>
        </p:txBody>
      </p:sp>
      <p:sp>
        <p:nvSpPr>
          <p:cNvPr id="4" name="フッター プレースホルダー 3">
            <a:extLst>
              <a:ext uri="{FF2B5EF4-FFF2-40B4-BE49-F238E27FC236}">
                <a16:creationId xmlns:a16="http://schemas.microsoft.com/office/drawing/2014/main" id="{CC0D0BA5-1576-087F-1111-006CD4D61B76}"/>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67B563A5-5075-D00A-84D6-970314A76BC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留学中の一般的な課題としては、</a:t>
            </a:r>
            <a:r>
              <a:rPr lang="ja-JP" altLang="en-US" b="1" dirty="0">
                <a:solidFill>
                  <a:schemeClr val="tx1">
                    <a:lumMod val="65000"/>
                    <a:lumOff val="35000"/>
                  </a:schemeClr>
                </a:solidFill>
                <a:latin typeface="Meiryo UI"/>
                <a:ea typeface="Meiryo UI"/>
                <a:cs typeface="Hiragino Kaku Gothic Pro W3" charset="-128"/>
              </a:rPr>
              <a:t>金銭的な問題</a:t>
            </a:r>
            <a:r>
              <a:rPr lang="ja-JP" altLang="en-US" dirty="0">
                <a:solidFill>
                  <a:schemeClr val="tx1">
                    <a:lumMod val="65000"/>
                    <a:lumOff val="35000"/>
                  </a:schemeClr>
                </a:solidFill>
                <a:latin typeface="Meiryo UI"/>
                <a:ea typeface="Meiryo UI"/>
                <a:cs typeface="Hiragino Kaku Gothic Pro W3" charset="-128"/>
              </a:rPr>
              <a:t>、</a:t>
            </a:r>
            <a:r>
              <a:rPr lang="ja-JP" altLang="en-US" b="1" dirty="0">
                <a:solidFill>
                  <a:schemeClr val="tx1">
                    <a:lumMod val="65000"/>
                    <a:lumOff val="35000"/>
                  </a:schemeClr>
                </a:solidFill>
                <a:latin typeface="Meiryo UI"/>
                <a:ea typeface="Meiryo UI"/>
                <a:cs typeface="Hiragino Kaku Gothic Pro W3" charset="-128"/>
              </a:rPr>
              <a:t>就職活動における悩み</a:t>
            </a:r>
            <a:r>
              <a:rPr lang="ja-JP" altLang="en-US" dirty="0">
                <a:solidFill>
                  <a:schemeClr val="tx1">
                    <a:lumMod val="65000"/>
                    <a:lumOff val="35000"/>
                  </a:schemeClr>
                </a:solidFill>
                <a:latin typeface="Meiryo UI"/>
                <a:ea typeface="Meiryo UI"/>
                <a:cs typeface="Hiragino Kaku Gothic Pro W3" charset="-128"/>
              </a:rPr>
              <a:t>、さらに</a:t>
            </a:r>
            <a:r>
              <a:rPr lang="ja-JP" altLang="en-US" b="1" dirty="0">
                <a:solidFill>
                  <a:schemeClr val="tx1">
                    <a:lumMod val="65000"/>
                    <a:lumOff val="35000"/>
                  </a:schemeClr>
                </a:solidFill>
                <a:latin typeface="Meiryo UI"/>
                <a:ea typeface="Meiryo UI"/>
                <a:cs typeface="Hiragino Kaku Gothic Pro W3" charset="-128"/>
              </a:rPr>
              <a:t>精神的な孤立や不安</a:t>
            </a:r>
            <a:r>
              <a:rPr lang="ja-JP" altLang="en-US" dirty="0">
                <a:solidFill>
                  <a:schemeClr val="tx1">
                    <a:lumMod val="65000"/>
                    <a:lumOff val="35000"/>
                  </a:schemeClr>
                </a:solidFill>
                <a:latin typeface="Meiryo UI"/>
                <a:ea typeface="Meiryo UI"/>
                <a:cs typeface="Hiragino Kaku Gothic Pro W3" charset="-128"/>
              </a:rPr>
              <a:t>といったことがある。</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留学生の生の声からも実際に金銭面と就活面の課題が確認でき、その解決に大きな価値があると判断した。</a:t>
            </a:r>
            <a:endParaRPr lang="en-US" altLang="ja-JP" dirty="0">
              <a:solidFill>
                <a:schemeClr val="tx1">
                  <a:lumMod val="65000"/>
                  <a:lumOff val="35000"/>
                </a:schemeClr>
              </a:solidFill>
              <a:latin typeface="Meiryo UI"/>
              <a:ea typeface="Meiryo UI"/>
              <a:cs typeface="Hiragino Kaku Gothic Pro W3" charset="-128"/>
            </a:endParaRPr>
          </a:p>
        </p:txBody>
      </p:sp>
      <p:grpSp>
        <p:nvGrpSpPr>
          <p:cNvPr id="29" name="グループ化 28">
            <a:extLst>
              <a:ext uri="{FF2B5EF4-FFF2-40B4-BE49-F238E27FC236}">
                <a16:creationId xmlns:a16="http://schemas.microsoft.com/office/drawing/2014/main" id="{12989F0A-473E-2EB9-851A-5313B7075851}"/>
              </a:ext>
            </a:extLst>
          </p:cNvPr>
          <p:cNvGrpSpPr/>
          <p:nvPr/>
        </p:nvGrpSpPr>
        <p:grpSpPr>
          <a:xfrm>
            <a:off x="1834660" y="5393332"/>
            <a:ext cx="3168281" cy="1068742"/>
            <a:chOff x="1279583" y="5393332"/>
            <a:chExt cx="3168281" cy="1068742"/>
          </a:xfrm>
        </p:grpSpPr>
        <p:sp>
          <p:nvSpPr>
            <p:cNvPr id="5" name="正方形/長方形 4">
              <a:extLst>
                <a:ext uri="{FF2B5EF4-FFF2-40B4-BE49-F238E27FC236}">
                  <a16:creationId xmlns:a16="http://schemas.microsoft.com/office/drawing/2014/main" id="{5008F3E5-5713-E240-F5D3-748CB990D6FE}"/>
                </a:ext>
              </a:extLst>
            </p:cNvPr>
            <p:cNvSpPr/>
            <p:nvPr/>
          </p:nvSpPr>
          <p:spPr>
            <a:xfrm>
              <a:off x="1279583" y="5393332"/>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latin typeface="Meiryo UI" panose="020B0604030504040204" pitchFamily="50" charset="-128"/>
                  <a:ea typeface="Meiryo UI" panose="020B0604030504040204" pitchFamily="50" charset="-128"/>
                </a:rPr>
                <a:t>精神的な孤立や不安</a:t>
              </a:r>
              <a:endParaRPr lang="ja-JP" altLang="en-US" sz="1400" b="1" dirty="0">
                <a:solidFill>
                  <a:schemeClr val="lt1"/>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E321D27-BBCA-4B03-3E64-F8A3C5616F78}"/>
                </a:ext>
              </a:extLst>
            </p:cNvPr>
            <p:cNvSpPr/>
            <p:nvPr/>
          </p:nvSpPr>
          <p:spPr>
            <a:xfrm>
              <a:off x="1279583" y="5639962"/>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留学生の多く（</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rPr>
                <a:t>70%</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人間関係</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や</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カルチャーショック</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、進路変更の悩みから</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不安</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を抱えることがあるという調査結果がある。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 *3</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28" name="グループ化 27">
            <a:extLst>
              <a:ext uri="{FF2B5EF4-FFF2-40B4-BE49-F238E27FC236}">
                <a16:creationId xmlns:a16="http://schemas.microsoft.com/office/drawing/2014/main" id="{70760710-C9DE-E0CC-43BA-B501987C7101}"/>
              </a:ext>
            </a:extLst>
          </p:cNvPr>
          <p:cNvGrpSpPr/>
          <p:nvPr/>
        </p:nvGrpSpPr>
        <p:grpSpPr>
          <a:xfrm>
            <a:off x="1834660" y="3755188"/>
            <a:ext cx="3168281" cy="1068742"/>
            <a:chOff x="1805000" y="3755188"/>
            <a:chExt cx="3168281" cy="1068742"/>
          </a:xfrm>
        </p:grpSpPr>
        <p:sp>
          <p:nvSpPr>
            <p:cNvPr id="7" name="正方形/長方形 6">
              <a:extLst>
                <a:ext uri="{FF2B5EF4-FFF2-40B4-BE49-F238E27FC236}">
                  <a16:creationId xmlns:a16="http://schemas.microsoft.com/office/drawing/2014/main" id="{9A14777A-AD54-4E70-BC89-D24F929C4A5B}"/>
                </a:ext>
              </a:extLst>
            </p:cNvPr>
            <p:cNvSpPr/>
            <p:nvPr/>
          </p:nvSpPr>
          <p:spPr>
            <a:xfrm>
              <a:off x="1805000" y="3755188"/>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latin typeface="Meiryo UI" panose="020B0604030504040204" pitchFamily="50" charset="-128"/>
                  <a:ea typeface="Meiryo UI" panose="020B0604030504040204" pitchFamily="50" charset="-128"/>
                </a:rPr>
                <a:t>就職活動における悩み</a:t>
              </a:r>
            </a:p>
          </p:txBody>
        </p:sp>
        <p:sp>
          <p:nvSpPr>
            <p:cNvPr id="8" name="正方形/長方形 7">
              <a:extLst>
                <a:ext uri="{FF2B5EF4-FFF2-40B4-BE49-F238E27FC236}">
                  <a16:creationId xmlns:a16="http://schemas.microsoft.com/office/drawing/2014/main" id="{CBD2DDDC-7295-A78E-F650-8829C12A3429}"/>
                </a:ext>
              </a:extLst>
            </p:cNvPr>
            <p:cNvSpPr/>
            <p:nvPr/>
          </p:nvSpPr>
          <p:spPr>
            <a:xfrm>
              <a:off x="1805000" y="4001818"/>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留学経験は就職活動で有利になるとは限らず、</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目的無く留学した</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場合や経験を語れない場合、</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企業</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から</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評価されない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可能性はある。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 *2</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27" name="グループ化 26">
            <a:extLst>
              <a:ext uri="{FF2B5EF4-FFF2-40B4-BE49-F238E27FC236}">
                <a16:creationId xmlns:a16="http://schemas.microsoft.com/office/drawing/2014/main" id="{FC0D972E-89FF-3EBA-6AD5-C3D1BF33607A}"/>
              </a:ext>
            </a:extLst>
          </p:cNvPr>
          <p:cNvGrpSpPr/>
          <p:nvPr/>
        </p:nvGrpSpPr>
        <p:grpSpPr>
          <a:xfrm>
            <a:off x="1834660" y="2117044"/>
            <a:ext cx="3168281" cy="1068742"/>
            <a:chOff x="2389737" y="2117044"/>
            <a:chExt cx="3168281" cy="1068742"/>
          </a:xfrm>
        </p:grpSpPr>
        <p:sp>
          <p:nvSpPr>
            <p:cNvPr id="10" name="正方形/長方形 9">
              <a:extLst>
                <a:ext uri="{FF2B5EF4-FFF2-40B4-BE49-F238E27FC236}">
                  <a16:creationId xmlns:a16="http://schemas.microsoft.com/office/drawing/2014/main" id="{5F21EC02-192B-67B7-C4AC-755ADCB7A7A4}"/>
                </a:ext>
              </a:extLst>
            </p:cNvPr>
            <p:cNvSpPr/>
            <p:nvPr/>
          </p:nvSpPr>
          <p:spPr>
            <a:xfrm>
              <a:off x="2389737" y="2117044"/>
              <a:ext cx="3168281" cy="246630"/>
            </a:xfrm>
            <a:prstGeom prst="rect">
              <a:avLst/>
            </a:prstGeom>
            <a:solidFill>
              <a:srgbClr val="262699"/>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 tIns="45720" rIns="3600" bIns="45720" numCol="1" spcCol="0" rtlCol="0" fromWordArt="0" anchor="ctr" anchorCtr="0" forceAA="0" compatLnSpc="1">
              <a:prstTxWarp prst="textNoShape">
                <a:avLst/>
              </a:prstTxWarp>
              <a:noAutofit/>
            </a:bodyPr>
            <a:lstStyle/>
            <a:p>
              <a:pPr algn="ctr"/>
              <a:r>
                <a:rPr lang="ja-JP" altLang="en-US" sz="1400" b="1" dirty="0">
                  <a:latin typeface="Meiryo UI" panose="020B0604030504040204" pitchFamily="50" charset="-128"/>
                  <a:ea typeface="Meiryo UI" panose="020B0604030504040204" pitchFamily="50" charset="-128"/>
                </a:rPr>
                <a:t>金銭的な問題</a:t>
              </a:r>
            </a:p>
          </p:txBody>
        </p:sp>
        <p:sp>
          <p:nvSpPr>
            <p:cNvPr id="11" name="正方形/長方形 10">
              <a:extLst>
                <a:ext uri="{FF2B5EF4-FFF2-40B4-BE49-F238E27FC236}">
                  <a16:creationId xmlns:a16="http://schemas.microsoft.com/office/drawing/2014/main" id="{ABE67DFC-D8D9-F9B2-E696-684415F18C16}"/>
                </a:ext>
              </a:extLst>
            </p:cNvPr>
            <p:cNvSpPr/>
            <p:nvPr/>
          </p:nvSpPr>
          <p:spPr>
            <a:xfrm>
              <a:off x="2389737" y="2363674"/>
              <a:ext cx="3168281" cy="822112"/>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円高などによりアルバイト収入が必要になるが、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ビザ</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により現地の</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就労に制限</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 *1</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金銭的な理由で</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留学期間</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を</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短縮</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する必要もある。</a:t>
              </a:r>
              <a:r>
                <a:rPr kumimoji="0" lang="en-US" altLang="ja-JP" sz="1200" kern="0" baseline="30000" dirty="0">
                  <a:solidFill>
                    <a:srgbClr val="000000">
                      <a:lumMod val="65000"/>
                      <a:lumOff val="35000"/>
                    </a:srgbClr>
                  </a:solidFill>
                  <a:latin typeface="Meiryo UI" panose="020B0604030504040204" pitchFamily="50" charset="-128"/>
                  <a:ea typeface="Meiryo UI" panose="020B0604030504040204" pitchFamily="50" charset="-128"/>
                </a:rPr>
                <a:t>*1</a:t>
              </a:r>
            </a:p>
          </p:txBody>
        </p:sp>
      </p:grpSp>
      <p:cxnSp>
        <p:nvCxnSpPr>
          <p:cNvPr id="16" name="直線矢印コネクタ 15">
            <a:extLst>
              <a:ext uri="{FF2B5EF4-FFF2-40B4-BE49-F238E27FC236}">
                <a16:creationId xmlns:a16="http://schemas.microsoft.com/office/drawing/2014/main" id="{73512E22-04EE-BE77-85C8-351D0CDC6523}"/>
              </a:ext>
            </a:extLst>
          </p:cNvPr>
          <p:cNvCxnSpPr>
            <a:cxnSpLocks/>
          </p:cNvCxnSpPr>
          <p:nvPr/>
        </p:nvCxnSpPr>
        <p:spPr>
          <a:xfrm>
            <a:off x="1279583"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7362181-5FFF-2859-C3BC-D0A846F5AC14}"/>
              </a:ext>
            </a:extLst>
          </p:cNvPr>
          <p:cNvSpPr/>
          <p:nvPr/>
        </p:nvSpPr>
        <p:spPr>
          <a:xfrm>
            <a:off x="1279583"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留学中の課題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8" name="直線矢印コネクタ 17">
            <a:extLst>
              <a:ext uri="{FF2B5EF4-FFF2-40B4-BE49-F238E27FC236}">
                <a16:creationId xmlns:a16="http://schemas.microsoft.com/office/drawing/2014/main" id="{CD1A9639-BA87-769C-4E5E-42CE58ABA714}"/>
              </a:ext>
            </a:extLst>
          </p:cNvPr>
          <p:cNvCxnSpPr>
            <a:cxnSpLocks/>
          </p:cNvCxnSpPr>
          <p:nvPr/>
        </p:nvCxnSpPr>
        <p:spPr>
          <a:xfrm>
            <a:off x="6907167" y="1927003"/>
            <a:ext cx="4278435" cy="0"/>
          </a:xfrm>
          <a:prstGeom prst="straightConnector1">
            <a:avLst/>
          </a:prstGeom>
          <a:ln w="952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B386982-BB6D-37FA-47B6-9D627577F972}"/>
              </a:ext>
            </a:extLst>
          </p:cNvPr>
          <p:cNvSpPr/>
          <p:nvPr/>
        </p:nvSpPr>
        <p:spPr>
          <a:xfrm>
            <a:off x="6907167" y="1637213"/>
            <a:ext cx="4278434" cy="289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rPr>
              <a:t>韓国（ソウル）の大学に通っていた留学生の課題</a:t>
            </a:r>
            <a:endPar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1C77219-A4C1-DB3E-1D07-A67D7159DF12}"/>
              </a:ext>
            </a:extLst>
          </p:cNvPr>
          <p:cNvSpPr/>
          <p:nvPr/>
        </p:nvSpPr>
        <p:spPr>
          <a:xfrm>
            <a:off x="6907167" y="2117043"/>
            <a:ext cx="4278434" cy="3774563"/>
          </a:xfrm>
          <a:prstGeom prst="rect">
            <a:avLst/>
          </a:prstGeom>
          <a:solidFill>
            <a:schemeClr val="bg1"/>
          </a:solid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金銭的な問題について</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留学中の生活費は親に工面してもらっていたが、自身で自由に使えるお金は稼ぐ必要があったため、アルバイトはしていた。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コネを使って単価の高いアルバイトはできていたが、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一般的には出回っていない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ため、割の良いものは魅力的だと考える。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ビザの問題によりアルバイトができないといった友人はいたが、</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ビザを更新することで現地でアルバイトはできる。</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しかし、</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手続きが面倒であるため、更新なし</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でできると助かる。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就職活動の問題について</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韓国の良い大学に通っていても、現地で働くイメージは湧かず、</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帰国して就活は行った</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。理由としては、現地の人たちでさえ</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働くのに苦労されているため、日本人はより過酷と考えた。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就活時に</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留学したというだけでは評価されない</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ため、</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実践的なアルバイト経験</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やそれに類する実践的な授業で評価された。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228600" indent="-228600" fontAlgn="base">
              <a:spcBef>
                <a:spcPct val="0"/>
              </a:spcBef>
              <a:spcAft>
                <a:spcPct val="0"/>
              </a:spcAft>
              <a:buFont typeface="+mj-ea"/>
              <a:buAutoNum type="circleNumDbPlain"/>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精神的な孤立や不安の問題について</a:t>
            </a:r>
            <a:endParaRPr kumimoji="0" lang="en-US" altLang="ja-JP" sz="12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449263" lvl="1" indent="-266700" fontAlgn="base">
              <a:spcBef>
                <a:spcPct val="0"/>
              </a:spcBef>
              <a:spcAft>
                <a:spcPct val="0"/>
              </a:spcAft>
              <a:buFont typeface="+mj-lt"/>
              <a:buAutoNum type="alphaLcPeriod"/>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精神的な孤立は無かったが、</a:t>
            </a: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留学生が繋がれるコミュニティ</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があれば参加したかった。他の留学生がどのような活動をしているか非常に興味があり、楽しそうと感じた。</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0" name="加算記号 29">
            <a:extLst>
              <a:ext uri="{FF2B5EF4-FFF2-40B4-BE49-F238E27FC236}">
                <a16:creationId xmlns:a16="http://schemas.microsoft.com/office/drawing/2014/main" id="{B53B5028-6AF4-0354-3702-6835EDF05AD1}"/>
              </a:ext>
            </a:extLst>
          </p:cNvPr>
          <p:cNvSpPr/>
          <p:nvPr/>
        </p:nvSpPr>
        <p:spPr>
          <a:xfrm>
            <a:off x="3171964" y="3223651"/>
            <a:ext cx="493672" cy="493672"/>
          </a:xfrm>
          <a:prstGeom prst="mathPlus">
            <a:avLst/>
          </a:prstGeom>
          <a:solidFill>
            <a:srgbClr val="BFBFBF"/>
          </a:solidFill>
          <a:ln w="38100">
            <a:no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1" name="加算記号 30">
            <a:extLst>
              <a:ext uri="{FF2B5EF4-FFF2-40B4-BE49-F238E27FC236}">
                <a16:creationId xmlns:a16="http://schemas.microsoft.com/office/drawing/2014/main" id="{9AF6F20A-50A9-9A1B-A05E-0A2A2FA5AFBA}"/>
              </a:ext>
            </a:extLst>
          </p:cNvPr>
          <p:cNvSpPr/>
          <p:nvPr/>
        </p:nvSpPr>
        <p:spPr>
          <a:xfrm>
            <a:off x="3171964" y="4861795"/>
            <a:ext cx="493672" cy="493672"/>
          </a:xfrm>
          <a:prstGeom prst="mathPlus">
            <a:avLst/>
          </a:prstGeom>
          <a:solidFill>
            <a:srgbClr val="BFBFBF"/>
          </a:solidFill>
          <a:ln w="38100">
            <a:noFill/>
            <a:headEnd type="none" w="med" len="med"/>
            <a:tailEnd type="triangle"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2" name="正方形/長方形 31">
            <a:extLst>
              <a:ext uri="{FF2B5EF4-FFF2-40B4-BE49-F238E27FC236}">
                <a16:creationId xmlns:a16="http://schemas.microsoft.com/office/drawing/2014/main" id="{671B4CEE-D21E-5B23-CB32-11CDA48DEFD5}"/>
              </a:ext>
            </a:extLst>
          </p:cNvPr>
          <p:cNvSpPr/>
          <p:nvPr/>
        </p:nvSpPr>
        <p:spPr>
          <a:xfrm>
            <a:off x="7799250" y="5740362"/>
            <a:ext cx="4114800"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一般社団法人海外協議会</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(JAOS)</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2"/>
              </a:rPr>
              <a:t>による海外留学経験者追跡調査</a:t>
            </a:r>
            <a:b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b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2</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3"/>
              </a:rPr>
              <a:t>ポート株式会社による就職エージェント記事</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4"/>
              </a:rPr>
              <a:t>一般社団法人国立大学協会による留学生問題の現状分析</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3" name="右中かっこ 2">
            <a:extLst>
              <a:ext uri="{FF2B5EF4-FFF2-40B4-BE49-F238E27FC236}">
                <a16:creationId xmlns:a16="http://schemas.microsoft.com/office/drawing/2014/main" id="{442EDB41-152E-306A-AA21-05E600B69313}"/>
              </a:ext>
            </a:extLst>
          </p:cNvPr>
          <p:cNvSpPr/>
          <p:nvPr/>
        </p:nvSpPr>
        <p:spPr>
          <a:xfrm>
            <a:off x="5719943" y="2117044"/>
            <a:ext cx="669090" cy="4345030"/>
          </a:xfrm>
          <a:prstGeom prst="rightBrace">
            <a:avLst>
              <a:gd name="adj1" fmla="val 74187"/>
              <a:gd name="adj2" fmla="val 42766"/>
            </a:avLst>
          </a:prstGeom>
          <a:solidFill>
            <a:schemeClr val="bg1"/>
          </a:solidFill>
          <a:ln>
            <a:solidFill>
              <a:schemeClr val="tx2">
                <a:lumMod val="40000"/>
                <a:lumOff val="60000"/>
              </a:schemeClr>
            </a:solidFill>
            <a:headEnd type="none"/>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36871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19B77-4217-F5EB-75FE-C1685C082A2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47D866-8F3A-7F0A-AC8D-1298606DB9BE}"/>
              </a:ext>
            </a:extLst>
          </p:cNvPr>
          <p:cNvSpPr>
            <a:spLocks noGrp="1"/>
          </p:cNvSpPr>
          <p:nvPr>
            <p:ph type="title"/>
          </p:nvPr>
        </p:nvSpPr>
        <p:spPr/>
        <p:txBody>
          <a:bodyPr/>
          <a:lstStyle/>
          <a:p>
            <a:r>
              <a:rPr kumimoji="1" lang="ja-JP" altLang="en-US" dirty="0"/>
              <a:t>３．受容性</a:t>
            </a:r>
          </a:p>
        </p:txBody>
      </p:sp>
      <p:sp>
        <p:nvSpPr>
          <p:cNvPr id="3" name="テキスト プレースホルダー 2">
            <a:extLst>
              <a:ext uri="{FF2B5EF4-FFF2-40B4-BE49-F238E27FC236}">
                <a16:creationId xmlns:a16="http://schemas.microsoft.com/office/drawing/2014/main" id="{47A30938-ADAE-B6B6-1EF0-17C34E778BF2}"/>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9492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04882-2E2E-F374-C3CE-29C3137E113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2499CD-7BCF-CBA1-BEEB-068D5DAA0B9A}"/>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中小企業における本ビジネスの価値</a:t>
            </a:r>
          </a:p>
        </p:txBody>
      </p:sp>
      <p:sp>
        <p:nvSpPr>
          <p:cNvPr id="4" name="フッター プレースホルダー 3">
            <a:extLst>
              <a:ext uri="{FF2B5EF4-FFF2-40B4-BE49-F238E27FC236}">
                <a16:creationId xmlns:a16="http://schemas.microsoft.com/office/drawing/2014/main" id="{BFEC54DA-3148-5DEE-940B-EA68D7970118}"/>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2BE43CB7-FF68-1AB2-3C9F-F8BC63A79914}"/>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テストマーケティングにおいて、以下の価値を提供できる。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1.</a:t>
            </a:r>
            <a:r>
              <a:rPr lang="ja-JP" altLang="en-US" dirty="0">
                <a:solidFill>
                  <a:schemeClr val="tx1">
                    <a:lumMod val="65000"/>
                    <a:lumOff val="35000"/>
                  </a:schemeClr>
                </a:solidFill>
                <a:latin typeface="Meiryo UI"/>
                <a:ea typeface="Meiryo UI"/>
                <a:cs typeface="Hiragino Kaku Gothic Pro W3" charset="-128"/>
              </a:rPr>
              <a:t>留学生のマッチングを活用した低コスト価格の実現</a:t>
            </a:r>
            <a:endParaRPr lang="en-US" altLang="ja-JP"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2.AI</a:t>
            </a:r>
            <a:r>
              <a:rPr lang="ja-JP" altLang="en-US" dirty="0">
                <a:solidFill>
                  <a:schemeClr val="tx1">
                    <a:lumMod val="65000"/>
                    <a:lumOff val="35000"/>
                  </a:schemeClr>
                </a:solidFill>
                <a:latin typeface="Meiryo UI"/>
                <a:ea typeface="Meiryo UI"/>
                <a:cs typeface="Hiragino Kaku Gothic Pro W3" charset="-128"/>
              </a:rPr>
              <a:t>を活用した各プロセスのリードタイムの短縮化</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データの蓄積による一過性のものにならない改善効果の向上</a:t>
            </a:r>
            <a:endParaRPr lang="en-US" altLang="ja-JP" dirty="0">
              <a:solidFill>
                <a:schemeClr val="tx1">
                  <a:lumMod val="65000"/>
                  <a:lumOff val="35000"/>
                </a:schemeClr>
              </a:solidFill>
              <a:latin typeface="Meiryo UI"/>
              <a:ea typeface="Meiryo UI"/>
              <a:cs typeface="Hiragino Kaku Gothic Pro W3" charset="-128"/>
            </a:endParaRPr>
          </a:p>
        </p:txBody>
      </p:sp>
      <p:sp>
        <p:nvSpPr>
          <p:cNvPr id="153" name="テキスト ボックス 152">
            <a:extLst>
              <a:ext uri="{FF2B5EF4-FFF2-40B4-BE49-F238E27FC236}">
                <a16:creationId xmlns:a16="http://schemas.microsoft.com/office/drawing/2014/main" id="{76FA6C13-3D09-A896-7BB4-8F556CD59D01}"/>
              </a:ext>
            </a:extLst>
          </p:cNvPr>
          <p:cNvSpPr txBox="1"/>
          <p:nvPr/>
        </p:nvSpPr>
        <p:spPr bwMode="auto">
          <a:xfrm>
            <a:off x="843108" y="4485346"/>
            <a:ext cx="184666" cy="1912366"/>
          </a:xfrm>
          <a:prstGeom prst="rect">
            <a:avLst/>
          </a:prstGeom>
          <a:solidFill>
            <a:srgbClr val="262699"/>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kern="0" dirty="0">
                <a:solidFill>
                  <a:schemeClr val="bg1"/>
                </a:solidFill>
              </a:rPr>
              <a:t>提供</a:t>
            </a: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プロセス</a:t>
            </a:r>
          </a:p>
        </p:txBody>
      </p:sp>
      <p:grpSp>
        <p:nvGrpSpPr>
          <p:cNvPr id="320" name="グループ化 319">
            <a:extLst>
              <a:ext uri="{FF2B5EF4-FFF2-40B4-BE49-F238E27FC236}">
                <a16:creationId xmlns:a16="http://schemas.microsoft.com/office/drawing/2014/main" id="{30D98B28-1F5E-8C51-7307-DF7A168E8E18}"/>
              </a:ext>
            </a:extLst>
          </p:cNvPr>
          <p:cNvGrpSpPr/>
          <p:nvPr/>
        </p:nvGrpSpPr>
        <p:grpSpPr>
          <a:xfrm>
            <a:off x="1030852" y="4483661"/>
            <a:ext cx="7738071" cy="1914051"/>
            <a:chOff x="883359" y="4245536"/>
            <a:chExt cx="10318041" cy="1914051"/>
          </a:xfrm>
        </p:grpSpPr>
        <p:cxnSp>
          <p:nvCxnSpPr>
            <p:cNvPr id="154" name="直線コネクタ 153">
              <a:extLst>
                <a:ext uri="{FF2B5EF4-FFF2-40B4-BE49-F238E27FC236}">
                  <a16:creationId xmlns:a16="http://schemas.microsoft.com/office/drawing/2014/main" id="{8C1676CA-9F8D-B3D1-DE41-2F26DA7CFEB8}"/>
                </a:ext>
              </a:extLst>
            </p:cNvPr>
            <p:cNvCxnSpPr>
              <a:cxnSpLocks/>
            </p:cNvCxnSpPr>
            <p:nvPr/>
          </p:nvCxnSpPr>
          <p:spPr>
            <a:xfrm>
              <a:off x="883359" y="4666523"/>
              <a:ext cx="10318041"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55" name="正方形/長方形 154">
              <a:extLst>
                <a:ext uri="{FF2B5EF4-FFF2-40B4-BE49-F238E27FC236}">
                  <a16:creationId xmlns:a16="http://schemas.microsoft.com/office/drawing/2014/main" id="{2FEF03AE-D9DB-EDCF-D8B3-C06F569AD4DB}"/>
                </a:ext>
              </a:extLst>
            </p:cNvPr>
            <p:cNvSpPr/>
            <p:nvPr/>
          </p:nvSpPr>
          <p:spPr>
            <a:xfrm>
              <a:off x="887661"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①課題認識</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市場情報収集</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56" name="直線コネクタ 155">
              <a:extLst>
                <a:ext uri="{FF2B5EF4-FFF2-40B4-BE49-F238E27FC236}">
                  <a16:creationId xmlns:a16="http://schemas.microsoft.com/office/drawing/2014/main" id="{492FE918-EE19-D77E-65FB-52A02DC34D82}"/>
                </a:ext>
              </a:extLst>
            </p:cNvPr>
            <p:cNvCxnSpPr>
              <a:cxnSpLocks/>
            </p:cNvCxnSpPr>
            <p:nvPr/>
          </p:nvCxnSpPr>
          <p:spPr>
            <a:xfrm rot="5400000">
              <a:off x="3257575" y="4466421"/>
              <a:ext cx="416021"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D9E199E7-DCF2-961A-47A9-42CE576EF456}"/>
                </a:ext>
              </a:extLst>
            </p:cNvPr>
            <p:cNvSpPr/>
            <p:nvPr/>
          </p:nvSpPr>
          <p:spPr>
            <a:xfrm>
              <a:off x="3465584"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②計画立案</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58" name="正方形/長方形 157">
              <a:extLst>
                <a:ext uri="{FF2B5EF4-FFF2-40B4-BE49-F238E27FC236}">
                  <a16:creationId xmlns:a16="http://schemas.microsoft.com/office/drawing/2014/main" id="{E6E681E7-C07B-DD42-5EFD-0B46C7DEDD84}"/>
                </a:ext>
              </a:extLst>
            </p:cNvPr>
            <p:cNvSpPr/>
            <p:nvPr/>
          </p:nvSpPr>
          <p:spPr>
            <a:xfrm>
              <a:off x="6043507"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③テストマーケティング実行</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59" name="正方形/長方形 158">
              <a:extLst>
                <a:ext uri="{FF2B5EF4-FFF2-40B4-BE49-F238E27FC236}">
                  <a16:creationId xmlns:a16="http://schemas.microsoft.com/office/drawing/2014/main" id="{196EDB5A-F892-308E-45B4-58562A2239C7}"/>
                </a:ext>
              </a:extLst>
            </p:cNvPr>
            <p:cNvSpPr/>
            <p:nvPr/>
          </p:nvSpPr>
          <p:spPr>
            <a:xfrm>
              <a:off x="8621429" y="424553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④評価と改善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60" name="直線コネクタ 159">
              <a:extLst>
                <a:ext uri="{FF2B5EF4-FFF2-40B4-BE49-F238E27FC236}">
                  <a16:creationId xmlns:a16="http://schemas.microsoft.com/office/drawing/2014/main" id="{484D77CA-C4FD-BD8C-9DE1-403265952CFC}"/>
                </a:ext>
              </a:extLst>
            </p:cNvPr>
            <p:cNvCxnSpPr>
              <a:cxnSpLocks/>
            </p:cNvCxnSpPr>
            <p:nvPr/>
          </p:nvCxnSpPr>
          <p:spPr>
            <a:xfrm rot="5400000">
              <a:off x="5834707" y="4462371"/>
              <a:ext cx="417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4D184B3E-2204-E32C-EA87-7443372E1F7D}"/>
                </a:ext>
              </a:extLst>
            </p:cNvPr>
            <p:cNvCxnSpPr>
              <a:cxnSpLocks/>
            </p:cNvCxnSpPr>
            <p:nvPr/>
          </p:nvCxnSpPr>
          <p:spPr>
            <a:xfrm rot="5400000">
              <a:off x="8412629" y="4462371"/>
              <a:ext cx="417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62" name="正方形/長方形 161">
              <a:extLst>
                <a:ext uri="{FF2B5EF4-FFF2-40B4-BE49-F238E27FC236}">
                  <a16:creationId xmlns:a16="http://schemas.microsoft.com/office/drawing/2014/main" id="{E70ADB72-CD02-FAE3-DAC1-9057D3B08102}"/>
                </a:ext>
              </a:extLst>
            </p:cNvPr>
            <p:cNvSpPr/>
            <p:nvPr/>
          </p:nvSpPr>
          <p:spPr>
            <a:xfrm>
              <a:off x="883359" y="4247221"/>
              <a:ext cx="10315996"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pic>
        <p:nvPicPr>
          <p:cNvPr id="165" name="図 164">
            <a:extLst>
              <a:ext uri="{FF2B5EF4-FFF2-40B4-BE49-F238E27FC236}">
                <a16:creationId xmlns:a16="http://schemas.microsoft.com/office/drawing/2014/main" id="{414F3E3E-6C0E-0807-393C-41140E47649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78712" y="5625335"/>
            <a:ext cx="305929" cy="305929"/>
          </a:xfrm>
          <a:prstGeom prst="rect">
            <a:avLst/>
          </a:prstGeom>
          <a:solidFill>
            <a:schemeClr val="bg1"/>
          </a:solidFill>
        </p:spPr>
      </p:pic>
      <p:sp>
        <p:nvSpPr>
          <p:cNvPr id="166" name="正方形/長方形 165">
            <a:extLst>
              <a:ext uri="{FF2B5EF4-FFF2-40B4-BE49-F238E27FC236}">
                <a16:creationId xmlns:a16="http://schemas.microsoft.com/office/drawing/2014/main" id="{EEB1EE9C-4D3B-A4B1-AF86-F66AFC55A099}"/>
              </a:ext>
            </a:extLst>
          </p:cNvPr>
          <p:cNvSpPr/>
          <p:nvPr/>
        </p:nvSpPr>
        <p:spPr>
          <a:xfrm>
            <a:off x="4049019" y="5915060"/>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221" name="正方形/長方形 220">
            <a:extLst>
              <a:ext uri="{FF2B5EF4-FFF2-40B4-BE49-F238E27FC236}">
                <a16:creationId xmlns:a16="http://schemas.microsoft.com/office/drawing/2014/main" id="{FBEF6DFA-A4AA-188A-3985-D2BE14745765}"/>
              </a:ext>
            </a:extLst>
          </p:cNvPr>
          <p:cNvSpPr/>
          <p:nvPr/>
        </p:nvSpPr>
        <p:spPr>
          <a:xfrm>
            <a:off x="2218819" y="5915060"/>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225" name="グループ化 224">
            <a:extLst>
              <a:ext uri="{FF2B5EF4-FFF2-40B4-BE49-F238E27FC236}">
                <a16:creationId xmlns:a16="http://schemas.microsoft.com/office/drawing/2014/main" id="{14BF42CF-66AF-1711-18EF-5EE16A6633F2}"/>
              </a:ext>
            </a:extLst>
          </p:cNvPr>
          <p:cNvGrpSpPr/>
          <p:nvPr/>
        </p:nvGrpSpPr>
        <p:grpSpPr>
          <a:xfrm>
            <a:off x="2348512" y="5625335"/>
            <a:ext cx="305929" cy="305929"/>
            <a:chOff x="4123201" y="5328641"/>
            <a:chExt cx="305929" cy="305929"/>
          </a:xfrm>
        </p:grpSpPr>
        <p:grpSp>
          <p:nvGrpSpPr>
            <p:cNvPr id="224" name="グループ化 223">
              <a:extLst>
                <a:ext uri="{FF2B5EF4-FFF2-40B4-BE49-F238E27FC236}">
                  <a16:creationId xmlns:a16="http://schemas.microsoft.com/office/drawing/2014/main" id="{E87AF200-F604-A9DF-16CB-8C1E68123DA2}"/>
                </a:ext>
              </a:extLst>
            </p:cNvPr>
            <p:cNvGrpSpPr/>
            <p:nvPr/>
          </p:nvGrpSpPr>
          <p:grpSpPr>
            <a:xfrm>
              <a:off x="4123201" y="5328641"/>
              <a:ext cx="305929" cy="305929"/>
              <a:chOff x="4123201" y="5328641"/>
              <a:chExt cx="305929" cy="305929"/>
            </a:xfrm>
          </p:grpSpPr>
          <p:pic>
            <p:nvPicPr>
              <p:cNvPr id="219" name="図 218">
                <a:extLst>
                  <a:ext uri="{FF2B5EF4-FFF2-40B4-BE49-F238E27FC236}">
                    <a16:creationId xmlns:a16="http://schemas.microsoft.com/office/drawing/2014/main" id="{75E85AC1-E763-C42E-9C23-7C0A26D4240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23201" y="5328641"/>
                <a:ext cx="305929" cy="305929"/>
              </a:xfrm>
              <a:prstGeom prst="rect">
                <a:avLst/>
              </a:prstGeom>
              <a:solidFill>
                <a:schemeClr val="bg1"/>
              </a:solidFill>
            </p:spPr>
          </p:pic>
          <p:sp>
            <p:nvSpPr>
              <p:cNvPr id="223" name="正方形/長方形 222">
                <a:extLst>
                  <a:ext uri="{FF2B5EF4-FFF2-40B4-BE49-F238E27FC236}">
                    <a16:creationId xmlns:a16="http://schemas.microsoft.com/office/drawing/2014/main" id="{4325146A-E5DF-8678-FE82-2C5F5FE28C12}"/>
                  </a:ext>
                </a:extLst>
              </p:cNvPr>
              <p:cNvSpPr/>
              <p:nvPr/>
            </p:nvSpPr>
            <p:spPr>
              <a:xfrm>
                <a:off x="4151702" y="5393868"/>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0" name="グラフィックス 219" descr="データベース">
              <a:extLst>
                <a:ext uri="{FF2B5EF4-FFF2-40B4-BE49-F238E27FC236}">
                  <a16:creationId xmlns:a16="http://schemas.microsoft.com/office/drawing/2014/main" id="{E51D9413-4931-DE25-3C1F-FCFE53E26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0566" y="5383538"/>
              <a:ext cx="231197" cy="231197"/>
            </a:xfrm>
            <a:prstGeom prst="rect">
              <a:avLst/>
            </a:prstGeom>
          </p:spPr>
        </p:pic>
      </p:grpSp>
      <p:sp>
        <p:nvSpPr>
          <p:cNvPr id="252" name="正方形/長方形 251">
            <a:extLst>
              <a:ext uri="{FF2B5EF4-FFF2-40B4-BE49-F238E27FC236}">
                <a16:creationId xmlns:a16="http://schemas.microsoft.com/office/drawing/2014/main" id="{6CDB98F1-1DC1-CD96-6CA0-59328E0E48D0}"/>
              </a:ext>
            </a:extLst>
          </p:cNvPr>
          <p:cNvSpPr/>
          <p:nvPr/>
        </p:nvSpPr>
        <p:spPr>
          <a:xfrm>
            <a:off x="1314906" y="5929527"/>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53" name="グラフィックス 252" descr="ユーザー">
            <a:extLst>
              <a:ext uri="{FF2B5EF4-FFF2-40B4-BE49-F238E27FC236}">
                <a16:creationId xmlns:a16="http://schemas.microsoft.com/office/drawing/2014/main" id="{32D881F4-C8D3-39FE-ACA8-37C0C9466E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8206" y="5610869"/>
            <a:ext cx="366380" cy="366380"/>
          </a:xfrm>
          <a:prstGeom prst="rect">
            <a:avLst/>
          </a:prstGeom>
        </p:spPr>
      </p:pic>
      <p:cxnSp>
        <p:nvCxnSpPr>
          <p:cNvPr id="255" name="コネクタ: カギ線 21">
            <a:extLst>
              <a:ext uri="{FF2B5EF4-FFF2-40B4-BE49-F238E27FC236}">
                <a16:creationId xmlns:a16="http://schemas.microsoft.com/office/drawing/2014/main" id="{1A596167-CDEC-9929-4BD3-2F48E29D93A0}"/>
              </a:ext>
            </a:extLst>
          </p:cNvPr>
          <p:cNvCxnSpPr>
            <a:cxnSpLocks/>
            <a:stCxn id="253" idx="3"/>
          </p:cNvCxnSpPr>
          <p:nvPr/>
        </p:nvCxnSpPr>
        <p:spPr>
          <a:xfrm>
            <a:off x="1754586" y="5794059"/>
            <a:ext cx="53127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sp>
        <p:nvSpPr>
          <p:cNvPr id="264" name="正方形/長方形 263">
            <a:extLst>
              <a:ext uri="{FF2B5EF4-FFF2-40B4-BE49-F238E27FC236}">
                <a16:creationId xmlns:a16="http://schemas.microsoft.com/office/drawing/2014/main" id="{348221BC-B60E-0836-74C5-BADC896E12E3}"/>
              </a:ext>
            </a:extLst>
          </p:cNvPr>
          <p:cNvSpPr/>
          <p:nvPr/>
        </p:nvSpPr>
        <p:spPr>
          <a:xfrm>
            <a:off x="3162001" y="5929527"/>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65" name="グラフィックス 264" descr="ユーザー">
            <a:extLst>
              <a:ext uri="{FF2B5EF4-FFF2-40B4-BE49-F238E27FC236}">
                <a16:creationId xmlns:a16="http://schemas.microsoft.com/office/drawing/2014/main" id="{92E14C92-F0C0-64BB-C5C0-FFE75854DA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5301" y="5610869"/>
            <a:ext cx="366380" cy="366380"/>
          </a:xfrm>
          <a:prstGeom prst="rect">
            <a:avLst/>
          </a:prstGeom>
        </p:spPr>
      </p:pic>
      <p:cxnSp>
        <p:nvCxnSpPr>
          <p:cNvPr id="267" name="コネクタ: カギ線 21">
            <a:extLst>
              <a:ext uri="{FF2B5EF4-FFF2-40B4-BE49-F238E27FC236}">
                <a16:creationId xmlns:a16="http://schemas.microsoft.com/office/drawing/2014/main" id="{AB11BE31-D1DB-4614-95F9-59B71FD35374}"/>
              </a:ext>
            </a:extLst>
          </p:cNvPr>
          <p:cNvCxnSpPr>
            <a:cxnSpLocks/>
            <a:endCxn id="265" idx="1"/>
          </p:cNvCxnSpPr>
          <p:nvPr/>
        </p:nvCxnSpPr>
        <p:spPr>
          <a:xfrm>
            <a:off x="2708103" y="5794059"/>
            <a:ext cx="527198"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コネクタ: カギ線 21">
            <a:extLst>
              <a:ext uri="{FF2B5EF4-FFF2-40B4-BE49-F238E27FC236}">
                <a16:creationId xmlns:a16="http://schemas.microsoft.com/office/drawing/2014/main" id="{006CB2A6-FDAE-CF1E-A469-F6757E9A4ACC}"/>
              </a:ext>
            </a:extLst>
          </p:cNvPr>
          <p:cNvCxnSpPr>
            <a:cxnSpLocks/>
          </p:cNvCxnSpPr>
          <p:nvPr/>
        </p:nvCxnSpPr>
        <p:spPr>
          <a:xfrm>
            <a:off x="3601681"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pic>
        <p:nvPicPr>
          <p:cNvPr id="275" name="グラフィックス 274" descr="つながり">
            <a:extLst>
              <a:ext uri="{FF2B5EF4-FFF2-40B4-BE49-F238E27FC236}">
                <a16:creationId xmlns:a16="http://schemas.microsoft.com/office/drawing/2014/main" id="{53C7B3A6-3B6A-8D30-E1A4-D86723A38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0126" y="5632753"/>
            <a:ext cx="369849" cy="369849"/>
          </a:xfrm>
          <a:prstGeom prst="rect">
            <a:avLst/>
          </a:prstGeom>
        </p:spPr>
      </p:pic>
      <p:sp>
        <p:nvSpPr>
          <p:cNvPr id="276" name="正方形/長方形 275">
            <a:extLst>
              <a:ext uri="{FF2B5EF4-FFF2-40B4-BE49-F238E27FC236}">
                <a16:creationId xmlns:a16="http://schemas.microsoft.com/office/drawing/2014/main" id="{871EAFAE-6B20-EFE1-084E-DCC92BE32C44}"/>
              </a:ext>
            </a:extLst>
          </p:cNvPr>
          <p:cNvSpPr/>
          <p:nvPr/>
        </p:nvSpPr>
        <p:spPr>
          <a:xfrm>
            <a:off x="5002735" y="5940085"/>
            <a:ext cx="684630" cy="291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ネットワーク</a:t>
            </a:r>
            <a:endParaRPr lang="en-US" altLang="ja-JP" sz="800" dirty="0">
              <a:solidFill>
                <a:srgbClr val="4B4B4B"/>
              </a:solidFill>
              <a:latin typeface="Meiryo UI" panose="020B0604030504040204" pitchFamily="50" charset="-128"/>
              <a:ea typeface="Meiryo UI" panose="020B0604030504040204" pitchFamily="50" charset="-128"/>
            </a:endParaRPr>
          </a:p>
        </p:txBody>
      </p:sp>
      <p:cxnSp>
        <p:nvCxnSpPr>
          <p:cNvPr id="280" name="コネクタ: カギ線 21">
            <a:extLst>
              <a:ext uri="{FF2B5EF4-FFF2-40B4-BE49-F238E27FC236}">
                <a16:creationId xmlns:a16="http://schemas.microsoft.com/office/drawing/2014/main" id="{18D0AC9F-83F1-FC9C-B016-C46A21C6EE2D}"/>
              </a:ext>
            </a:extLst>
          </p:cNvPr>
          <p:cNvCxnSpPr>
            <a:cxnSpLocks/>
          </p:cNvCxnSpPr>
          <p:nvPr/>
        </p:nvCxnSpPr>
        <p:spPr>
          <a:xfrm>
            <a:off x="4568120"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sp>
        <p:nvSpPr>
          <p:cNvPr id="283" name="正方形/長方形 282">
            <a:extLst>
              <a:ext uri="{FF2B5EF4-FFF2-40B4-BE49-F238E27FC236}">
                <a16:creationId xmlns:a16="http://schemas.microsoft.com/office/drawing/2014/main" id="{2AE35F97-15E9-13A1-2F72-C65F6B2281C3}"/>
              </a:ext>
            </a:extLst>
          </p:cNvPr>
          <p:cNvSpPr/>
          <p:nvPr/>
        </p:nvSpPr>
        <p:spPr>
          <a:xfrm>
            <a:off x="6076647" y="5915060"/>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284" name="グループ化 283">
            <a:extLst>
              <a:ext uri="{FF2B5EF4-FFF2-40B4-BE49-F238E27FC236}">
                <a16:creationId xmlns:a16="http://schemas.microsoft.com/office/drawing/2014/main" id="{EFBF8C17-B5FE-0D99-F0E0-94F907861502}"/>
              </a:ext>
            </a:extLst>
          </p:cNvPr>
          <p:cNvGrpSpPr/>
          <p:nvPr/>
        </p:nvGrpSpPr>
        <p:grpSpPr>
          <a:xfrm>
            <a:off x="6206340" y="5625335"/>
            <a:ext cx="305929" cy="305929"/>
            <a:chOff x="4123201" y="5328641"/>
            <a:chExt cx="305929" cy="305929"/>
          </a:xfrm>
        </p:grpSpPr>
        <p:grpSp>
          <p:nvGrpSpPr>
            <p:cNvPr id="285" name="グループ化 284">
              <a:extLst>
                <a:ext uri="{FF2B5EF4-FFF2-40B4-BE49-F238E27FC236}">
                  <a16:creationId xmlns:a16="http://schemas.microsoft.com/office/drawing/2014/main" id="{F4404255-3DA5-6795-9882-706035433592}"/>
                </a:ext>
              </a:extLst>
            </p:cNvPr>
            <p:cNvGrpSpPr/>
            <p:nvPr/>
          </p:nvGrpSpPr>
          <p:grpSpPr>
            <a:xfrm>
              <a:off x="4123201" y="5328641"/>
              <a:ext cx="305929" cy="305929"/>
              <a:chOff x="4123201" y="5328641"/>
              <a:chExt cx="305929" cy="305929"/>
            </a:xfrm>
          </p:grpSpPr>
          <p:pic>
            <p:nvPicPr>
              <p:cNvPr id="287" name="図 286">
                <a:extLst>
                  <a:ext uri="{FF2B5EF4-FFF2-40B4-BE49-F238E27FC236}">
                    <a16:creationId xmlns:a16="http://schemas.microsoft.com/office/drawing/2014/main" id="{0EA83140-A28B-321A-CD00-7D66021773F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23201" y="5328641"/>
                <a:ext cx="305929" cy="305929"/>
              </a:xfrm>
              <a:prstGeom prst="rect">
                <a:avLst/>
              </a:prstGeom>
              <a:solidFill>
                <a:schemeClr val="bg1"/>
              </a:solidFill>
            </p:spPr>
          </p:pic>
          <p:sp>
            <p:nvSpPr>
              <p:cNvPr id="288" name="正方形/長方形 287">
                <a:extLst>
                  <a:ext uri="{FF2B5EF4-FFF2-40B4-BE49-F238E27FC236}">
                    <a16:creationId xmlns:a16="http://schemas.microsoft.com/office/drawing/2014/main" id="{3DA1C82D-3760-0910-5F7D-259F4412B741}"/>
                  </a:ext>
                </a:extLst>
              </p:cNvPr>
              <p:cNvSpPr/>
              <p:nvPr/>
            </p:nvSpPr>
            <p:spPr>
              <a:xfrm>
                <a:off x="4151702" y="5393868"/>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6" name="グラフィックス 285" descr="データベース">
              <a:extLst>
                <a:ext uri="{FF2B5EF4-FFF2-40B4-BE49-F238E27FC236}">
                  <a16:creationId xmlns:a16="http://schemas.microsoft.com/office/drawing/2014/main" id="{643375B5-8AA0-18F5-E1EC-A2B13C0B8D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0566" y="5383538"/>
              <a:ext cx="231197" cy="231197"/>
            </a:xfrm>
            <a:prstGeom prst="rect">
              <a:avLst/>
            </a:prstGeom>
          </p:spPr>
        </p:pic>
      </p:grpSp>
      <p:cxnSp>
        <p:nvCxnSpPr>
          <p:cNvPr id="289" name="コネクタ: カギ線 21">
            <a:extLst>
              <a:ext uri="{FF2B5EF4-FFF2-40B4-BE49-F238E27FC236}">
                <a16:creationId xmlns:a16="http://schemas.microsoft.com/office/drawing/2014/main" id="{7970354B-78F2-F1AB-89BA-07690014C15F}"/>
              </a:ext>
            </a:extLst>
          </p:cNvPr>
          <p:cNvCxnSpPr>
            <a:cxnSpLocks/>
          </p:cNvCxnSpPr>
          <p:nvPr/>
        </p:nvCxnSpPr>
        <p:spPr>
          <a:xfrm>
            <a:off x="5603617"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sp>
        <p:nvSpPr>
          <p:cNvPr id="291" name="正方形/長方形 290">
            <a:extLst>
              <a:ext uri="{FF2B5EF4-FFF2-40B4-BE49-F238E27FC236}">
                <a16:creationId xmlns:a16="http://schemas.microsoft.com/office/drawing/2014/main" id="{7D08005D-3B5C-D573-E23C-FC3C948646DC}"/>
              </a:ext>
            </a:extLst>
          </p:cNvPr>
          <p:cNvSpPr/>
          <p:nvPr/>
        </p:nvSpPr>
        <p:spPr>
          <a:xfrm>
            <a:off x="7033046" y="5929527"/>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92" name="グラフィックス 291" descr="ユーザー">
            <a:extLst>
              <a:ext uri="{FF2B5EF4-FFF2-40B4-BE49-F238E27FC236}">
                <a16:creationId xmlns:a16="http://schemas.microsoft.com/office/drawing/2014/main" id="{8613FC20-FE5E-9639-A6C0-8499FEEB91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6346" y="5610869"/>
            <a:ext cx="366380" cy="366380"/>
          </a:xfrm>
          <a:prstGeom prst="rect">
            <a:avLst/>
          </a:prstGeom>
        </p:spPr>
      </p:pic>
      <p:cxnSp>
        <p:nvCxnSpPr>
          <p:cNvPr id="293" name="コネクタ: カギ線 21">
            <a:extLst>
              <a:ext uri="{FF2B5EF4-FFF2-40B4-BE49-F238E27FC236}">
                <a16:creationId xmlns:a16="http://schemas.microsoft.com/office/drawing/2014/main" id="{5E70C5C4-A91C-5A0F-D595-541C622DA8A7}"/>
              </a:ext>
            </a:extLst>
          </p:cNvPr>
          <p:cNvCxnSpPr>
            <a:cxnSpLocks/>
          </p:cNvCxnSpPr>
          <p:nvPr/>
        </p:nvCxnSpPr>
        <p:spPr>
          <a:xfrm>
            <a:off x="6576027" y="5794059"/>
            <a:ext cx="532800" cy="0"/>
          </a:xfrm>
          <a:prstGeom prst="straightConnector1">
            <a:avLst/>
          </a:prstGeom>
          <a:ln>
            <a:solidFill>
              <a:srgbClr val="607FB7"/>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コネクタ: カギ線 21">
            <a:extLst>
              <a:ext uri="{FF2B5EF4-FFF2-40B4-BE49-F238E27FC236}">
                <a16:creationId xmlns:a16="http://schemas.microsoft.com/office/drawing/2014/main" id="{AC6F679E-516F-A8A7-8CE2-0EBF7339249F}"/>
              </a:ext>
            </a:extLst>
          </p:cNvPr>
          <p:cNvCxnSpPr>
            <a:cxnSpLocks/>
            <a:stCxn id="292" idx="0"/>
            <a:endCxn id="275" idx="0"/>
          </p:cNvCxnSpPr>
          <p:nvPr/>
        </p:nvCxnSpPr>
        <p:spPr>
          <a:xfrm rot="16200000" flipH="1" flipV="1">
            <a:off x="6306352" y="4649568"/>
            <a:ext cx="21884" cy="1944485"/>
          </a:xfrm>
          <a:prstGeom prst="bentConnector3">
            <a:avLst>
              <a:gd name="adj1" fmla="val -609349"/>
            </a:avLst>
          </a:prstGeom>
          <a:ln>
            <a:solidFill>
              <a:srgbClr val="607FB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5" name="コネクタ: カギ線 21">
            <a:extLst>
              <a:ext uri="{FF2B5EF4-FFF2-40B4-BE49-F238E27FC236}">
                <a16:creationId xmlns:a16="http://schemas.microsoft.com/office/drawing/2014/main" id="{5AEE5040-4126-F21B-5EC6-0B86CE192051}"/>
              </a:ext>
            </a:extLst>
          </p:cNvPr>
          <p:cNvCxnSpPr>
            <a:cxnSpLocks/>
          </p:cNvCxnSpPr>
          <p:nvPr/>
        </p:nvCxnSpPr>
        <p:spPr>
          <a:xfrm>
            <a:off x="7420092" y="5794059"/>
            <a:ext cx="532800" cy="0"/>
          </a:xfrm>
          <a:prstGeom prst="straightConnector1">
            <a:avLst/>
          </a:prstGeom>
          <a:ln>
            <a:solidFill>
              <a:srgbClr val="607FB7"/>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13" name="グループ化 312">
            <a:extLst>
              <a:ext uri="{FF2B5EF4-FFF2-40B4-BE49-F238E27FC236}">
                <a16:creationId xmlns:a16="http://schemas.microsoft.com/office/drawing/2014/main" id="{761F0422-54FE-CCA5-72B5-9B12601C02A3}"/>
              </a:ext>
            </a:extLst>
          </p:cNvPr>
          <p:cNvGrpSpPr/>
          <p:nvPr/>
        </p:nvGrpSpPr>
        <p:grpSpPr>
          <a:xfrm>
            <a:off x="7852709" y="5625335"/>
            <a:ext cx="571799" cy="467780"/>
            <a:chOff x="7699596" y="5604156"/>
            <a:chExt cx="571799" cy="467780"/>
          </a:xfrm>
        </p:grpSpPr>
        <p:sp>
          <p:nvSpPr>
            <p:cNvPr id="307" name="正方形/長方形 306">
              <a:extLst>
                <a:ext uri="{FF2B5EF4-FFF2-40B4-BE49-F238E27FC236}">
                  <a16:creationId xmlns:a16="http://schemas.microsoft.com/office/drawing/2014/main" id="{4AC7B253-AB8B-1CF5-5ED9-E5DC4A8AE7D1}"/>
                </a:ext>
              </a:extLst>
            </p:cNvPr>
            <p:cNvSpPr/>
            <p:nvPr/>
          </p:nvSpPr>
          <p:spPr>
            <a:xfrm>
              <a:off x="7699596" y="5893881"/>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309" name="グループ化 308">
              <a:extLst>
                <a:ext uri="{FF2B5EF4-FFF2-40B4-BE49-F238E27FC236}">
                  <a16:creationId xmlns:a16="http://schemas.microsoft.com/office/drawing/2014/main" id="{F4834B94-2E94-DBB0-5174-E75F6BE5438D}"/>
                </a:ext>
              </a:extLst>
            </p:cNvPr>
            <p:cNvGrpSpPr/>
            <p:nvPr/>
          </p:nvGrpSpPr>
          <p:grpSpPr>
            <a:xfrm>
              <a:off x="7829289" y="5604156"/>
              <a:ext cx="305929" cy="305929"/>
              <a:chOff x="4123201" y="5328641"/>
              <a:chExt cx="305929" cy="305929"/>
            </a:xfrm>
          </p:grpSpPr>
          <p:pic>
            <p:nvPicPr>
              <p:cNvPr id="311" name="図 310">
                <a:extLst>
                  <a:ext uri="{FF2B5EF4-FFF2-40B4-BE49-F238E27FC236}">
                    <a16:creationId xmlns:a16="http://schemas.microsoft.com/office/drawing/2014/main" id="{25A644A7-E013-4D6D-7C9C-E0928DA3EA85}"/>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23201" y="5328641"/>
                <a:ext cx="305929" cy="305929"/>
              </a:xfrm>
              <a:prstGeom prst="rect">
                <a:avLst/>
              </a:prstGeom>
              <a:solidFill>
                <a:schemeClr val="bg1"/>
              </a:solidFill>
            </p:spPr>
          </p:pic>
          <p:sp>
            <p:nvSpPr>
              <p:cNvPr id="312" name="正方形/長方形 311">
                <a:extLst>
                  <a:ext uri="{FF2B5EF4-FFF2-40B4-BE49-F238E27FC236}">
                    <a16:creationId xmlns:a16="http://schemas.microsoft.com/office/drawing/2014/main" id="{D6E5B37E-4BF6-9767-51C3-90E9AAB56D7D}"/>
                  </a:ext>
                </a:extLst>
              </p:cNvPr>
              <p:cNvSpPr/>
              <p:nvPr/>
            </p:nvSpPr>
            <p:spPr>
              <a:xfrm>
                <a:off x="4151702" y="5393868"/>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pic>
        <p:nvPicPr>
          <p:cNvPr id="304" name="グラフィックス 303" descr="矢印付きの円">
            <a:extLst>
              <a:ext uri="{FF2B5EF4-FFF2-40B4-BE49-F238E27FC236}">
                <a16:creationId xmlns:a16="http://schemas.microsoft.com/office/drawing/2014/main" id="{13D16554-00E5-075B-2EB1-0254206157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1091" y="5664200"/>
            <a:ext cx="295035" cy="295035"/>
          </a:xfrm>
          <a:prstGeom prst="rect">
            <a:avLst/>
          </a:prstGeom>
        </p:spPr>
      </p:pic>
      <p:cxnSp>
        <p:nvCxnSpPr>
          <p:cNvPr id="315" name="コネクタ: カギ線 21">
            <a:extLst>
              <a:ext uri="{FF2B5EF4-FFF2-40B4-BE49-F238E27FC236}">
                <a16:creationId xmlns:a16="http://schemas.microsoft.com/office/drawing/2014/main" id="{7D6657D5-0857-BFD1-9622-DBA552898C6D}"/>
              </a:ext>
            </a:extLst>
          </p:cNvPr>
          <p:cNvCxnSpPr>
            <a:cxnSpLocks/>
            <a:stCxn id="291" idx="2"/>
            <a:endCxn id="252" idx="2"/>
          </p:cNvCxnSpPr>
          <p:nvPr/>
        </p:nvCxnSpPr>
        <p:spPr>
          <a:xfrm rot="5400000">
            <a:off x="4433884" y="3248512"/>
            <a:ext cx="12700" cy="5718140"/>
          </a:xfrm>
          <a:prstGeom prst="bentConnector3">
            <a:avLst>
              <a:gd name="adj1" fmla="val 1350000"/>
            </a:avLst>
          </a:prstGeom>
          <a:ln>
            <a:solidFill>
              <a:srgbClr val="607FB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5" name="直線コネクタ 324">
            <a:extLst>
              <a:ext uri="{FF2B5EF4-FFF2-40B4-BE49-F238E27FC236}">
                <a16:creationId xmlns:a16="http://schemas.microsoft.com/office/drawing/2014/main" id="{666376DA-E264-A7E4-D32F-308FF4851E2B}"/>
              </a:ext>
            </a:extLst>
          </p:cNvPr>
          <p:cNvCxnSpPr>
            <a:cxnSpLocks/>
          </p:cNvCxnSpPr>
          <p:nvPr/>
        </p:nvCxnSpPr>
        <p:spPr>
          <a:xfrm rot="5400000">
            <a:off x="803752" y="4133702"/>
            <a:ext cx="457623" cy="0"/>
          </a:xfrm>
          <a:prstGeom prst="line">
            <a:avLst/>
          </a:prstGeom>
          <a:ln w="19050">
            <a:solidFill>
              <a:srgbClr val="262699"/>
            </a:solidFill>
            <a:prstDash val="dash"/>
          </a:ln>
        </p:spPr>
        <p:style>
          <a:lnRef idx="1">
            <a:schemeClr val="accent1"/>
          </a:lnRef>
          <a:fillRef idx="0">
            <a:schemeClr val="accent1"/>
          </a:fillRef>
          <a:effectRef idx="0">
            <a:schemeClr val="accent1"/>
          </a:effectRef>
          <a:fontRef idx="minor">
            <a:schemeClr val="tx1"/>
          </a:fontRef>
        </p:style>
      </p:cxnSp>
      <p:cxnSp>
        <p:nvCxnSpPr>
          <p:cNvPr id="326" name="直線コネクタ 325">
            <a:extLst>
              <a:ext uri="{FF2B5EF4-FFF2-40B4-BE49-F238E27FC236}">
                <a16:creationId xmlns:a16="http://schemas.microsoft.com/office/drawing/2014/main" id="{A9D21CA4-19BD-5588-93FB-618D704BC24D}"/>
              </a:ext>
            </a:extLst>
          </p:cNvPr>
          <p:cNvCxnSpPr>
            <a:cxnSpLocks/>
          </p:cNvCxnSpPr>
          <p:nvPr/>
        </p:nvCxnSpPr>
        <p:spPr>
          <a:xfrm flipH="1">
            <a:off x="8843818" y="3945350"/>
            <a:ext cx="2503028" cy="397388"/>
          </a:xfrm>
          <a:prstGeom prst="line">
            <a:avLst/>
          </a:prstGeom>
          <a:ln w="19050">
            <a:solidFill>
              <a:srgbClr val="262699"/>
            </a:solidFill>
            <a:prstDash val="dash"/>
          </a:ln>
        </p:spPr>
        <p:style>
          <a:lnRef idx="1">
            <a:schemeClr val="accent1"/>
          </a:lnRef>
          <a:fillRef idx="0">
            <a:schemeClr val="accent1"/>
          </a:fillRef>
          <a:effectRef idx="0">
            <a:schemeClr val="accent1"/>
          </a:effectRef>
          <a:fontRef idx="minor">
            <a:schemeClr val="tx1"/>
          </a:fontRef>
        </p:style>
      </p:cxnSp>
      <p:cxnSp>
        <p:nvCxnSpPr>
          <p:cNvPr id="330" name="直線コネクタ 329">
            <a:extLst>
              <a:ext uri="{FF2B5EF4-FFF2-40B4-BE49-F238E27FC236}">
                <a16:creationId xmlns:a16="http://schemas.microsoft.com/office/drawing/2014/main" id="{5ECE94E3-D445-00B1-BFBF-0B1781C13415}"/>
              </a:ext>
            </a:extLst>
          </p:cNvPr>
          <p:cNvCxnSpPr>
            <a:cxnSpLocks/>
          </p:cNvCxnSpPr>
          <p:nvPr/>
        </p:nvCxnSpPr>
        <p:spPr>
          <a:xfrm>
            <a:off x="1075820" y="4408895"/>
            <a:ext cx="7691569" cy="0"/>
          </a:xfrm>
          <a:prstGeom prst="line">
            <a:avLst/>
          </a:prstGeom>
          <a:ln w="19050">
            <a:solidFill>
              <a:srgbClr val="262699"/>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3CD65FA6-F886-04DE-CF50-C99120774409}"/>
              </a:ext>
            </a:extLst>
          </p:cNvPr>
          <p:cNvGrpSpPr/>
          <p:nvPr/>
        </p:nvGrpSpPr>
        <p:grpSpPr>
          <a:xfrm>
            <a:off x="843108" y="1933298"/>
            <a:ext cx="10505785" cy="1919635"/>
            <a:chOff x="843108" y="1933298"/>
            <a:chExt cx="10505785" cy="1919635"/>
          </a:xfrm>
        </p:grpSpPr>
        <p:sp>
          <p:nvSpPr>
            <p:cNvPr id="136" name="テキスト ボックス 135">
              <a:extLst>
                <a:ext uri="{FF2B5EF4-FFF2-40B4-BE49-F238E27FC236}">
                  <a16:creationId xmlns:a16="http://schemas.microsoft.com/office/drawing/2014/main" id="{832E557A-F4BE-9938-CBEE-36183E38C169}"/>
                </a:ext>
              </a:extLst>
            </p:cNvPr>
            <p:cNvSpPr txBox="1"/>
            <p:nvPr/>
          </p:nvSpPr>
          <p:spPr bwMode="auto">
            <a:xfrm>
              <a:off x="843108" y="1934983"/>
              <a:ext cx="184666" cy="1912366"/>
            </a:xfrm>
            <a:prstGeom prst="rect">
              <a:avLst/>
            </a:prstGeom>
            <a:solidFill>
              <a:srgbClr val="7F7F7F"/>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現在のプロセス</a:t>
              </a:r>
            </a:p>
          </p:txBody>
        </p:sp>
        <p:cxnSp>
          <p:nvCxnSpPr>
            <p:cNvPr id="139" name="直線コネクタ 138">
              <a:extLst>
                <a:ext uri="{FF2B5EF4-FFF2-40B4-BE49-F238E27FC236}">
                  <a16:creationId xmlns:a16="http://schemas.microsoft.com/office/drawing/2014/main" id="{094E1EE0-FB9E-26B7-2338-C321A2E70DA3}"/>
                </a:ext>
              </a:extLst>
            </p:cNvPr>
            <p:cNvCxnSpPr>
              <a:cxnSpLocks/>
            </p:cNvCxnSpPr>
            <p:nvPr/>
          </p:nvCxnSpPr>
          <p:spPr>
            <a:xfrm>
              <a:off x="1030852" y="2354285"/>
              <a:ext cx="10318041"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2" name="正方形/長方形 141">
              <a:extLst>
                <a:ext uri="{FF2B5EF4-FFF2-40B4-BE49-F238E27FC236}">
                  <a16:creationId xmlns:a16="http://schemas.microsoft.com/office/drawing/2014/main" id="{7F4D7E79-53C9-A28C-CBE1-5EC1366A1C0E}"/>
                </a:ext>
              </a:extLst>
            </p:cNvPr>
            <p:cNvSpPr/>
            <p:nvPr/>
          </p:nvSpPr>
          <p:spPr>
            <a:xfrm>
              <a:off x="1035154"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①課題認識</a:t>
              </a:r>
              <a: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市場情報収集</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44" name="直線コネクタ 143">
              <a:extLst>
                <a:ext uri="{FF2B5EF4-FFF2-40B4-BE49-F238E27FC236}">
                  <a16:creationId xmlns:a16="http://schemas.microsoft.com/office/drawing/2014/main" id="{8AECF196-EE81-6D7C-04AC-A19780843284}"/>
                </a:ext>
              </a:extLst>
            </p:cNvPr>
            <p:cNvCxnSpPr>
              <a:cxnSpLocks/>
            </p:cNvCxnSpPr>
            <p:nvPr/>
          </p:nvCxnSpPr>
          <p:spPr>
            <a:xfrm rot="5400000">
              <a:off x="2657278"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5" name="正方形/長方形 144">
              <a:extLst>
                <a:ext uri="{FF2B5EF4-FFF2-40B4-BE49-F238E27FC236}">
                  <a16:creationId xmlns:a16="http://schemas.microsoft.com/office/drawing/2014/main" id="{7AC71C91-5707-543A-C95F-F97D1AB3C3C4}"/>
                </a:ext>
              </a:extLst>
            </p:cNvPr>
            <p:cNvSpPr/>
            <p:nvPr/>
          </p:nvSpPr>
          <p:spPr>
            <a:xfrm>
              <a:off x="3613077"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②計画立案</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46" name="正方形/長方形 145">
              <a:extLst>
                <a:ext uri="{FF2B5EF4-FFF2-40B4-BE49-F238E27FC236}">
                  <a16:creationId xmlns:a16="http://schemas.microsoft.com/office/drawing/2014/main" id="{1A519402-6657-82FE-2D69-0AE462FA2C2C}"/>
                </a:ext>
              </a:extLst>
            </p:cNvPr>
            <p:cNvSpPr/>
            <p:nvPr/>
          </p:nvSpPr>
          <p:spPr>
            <a:xfrm>
              <a:off x="6191000"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③テストマーケティング実行</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47" name="正方形/長方形 146">
              <a:extLst>
                <a:ext uri="{FF2B5EF4-FFF2-40B4-BE49-F238E27FC236}">
                  <a16:creationId xmlns:a16="http://schemas.microsoft.com/office/drawing/2014/main" id="{BD2118BB-EA17-7754-D0CE-2E226751BED1}"/>
                </a:ext>
              </a:extLst>
            </p:cNvPr>
            <p:cNvSpPr/>
            <p:nvPr/>
          </p:nvSpPr>
          <p:spPr>
            <a:xfrm>
              <a:off x="8768922"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④評価と改善</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49" name="直線コネクタ 148">
              <a:extLst>
                <a:ext uri="{FF2B5EF4-FFF2-40B4-BE49-F238E27FC236}">
                  <a16:creationId xmlns:a16="http://schemas.microsoft.com/office/drawing/2014/main" id="{3E35F0A8-4E51-3350-042B-DB8ACEF65B2B}"/>
                </a:ext>
              </a:extLst>
            </p:cNvPr>
            <p:cNvCxnSpPr>
              <a:cxnSpLocks/>
            </p:cNvCxnSpPr>
            <p:nvPr/>
          </p:nvCxnSpPr>
          <p:spPr>
            <a:xfrm rot="5400000">
              <a:off x="5235200"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0" name="直線コネクタ 149">
              <a:extLst>
                <a:ext uri="{FF2B5EF4-FFF2-40B4-BE49-F238E27FC236}">
                  <a16:creationId xmlns:a16="http://schemas.microsoft.com/office/drawing/2014/main" id="{C32CD974-0138-028F-61EA-B1004195B1BC}"/>
                </a:ext>
              </a:extLst>
            </p:cNvPr>
            <p:cNvCxnSpPr>
              <a:cxnSpLocks/>
            </p:cNvCxnSpPr>
            <p:nvPr/>
          </p:nvCxnSpPr>
          <p:spPr>
            <a:xfrm rot="5400000">
              <a:off x="7813122"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38" name="正方形/長方形 137">
              <a:extLst>
                <a:ext uri="{FF2B5EF4-FFF2-40B4-BE49-F238E27FC236}">
                  <a16:creationId xmlns:a16="http://schemas.microsoft.com/office/drawing/2014/main" id="{AF208303-CFB7-74CB-5E87-85387E044D61}"/>
                </a:ext>
              </a:extLst>
            </p:cNvPr>
            <p:cNvSpPr/>
            <p:nvPr/>
          </p:nvSpPr>
          <p:spPr>
            <a:xfrm>
              <a:off x="1030852" y="1934983"/>
              <a:ext cx="10315996"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nvGrpSpPr>
            <p:cNvPr id="244" name="グループ化 243">
              <a:extLst>
                <a:ext uri="{FF2B5EF4-FFF2-40B4-BE49-F238E27FC236}">
                  <a16:creationId xmlns:a16="http://schemas.microsoft.com/office/drawing/2014/main" id="{E37557EF-9F15-ACC0-B4CE-5D7548870518}"/>
                </a:ext>
              </a:extLst>
            </p:cNvPr>
            <p:cNvGrpSpPr/>
            <p:nvPr/>
          </p:nvGrpSpPr>
          <p:grpSpPr>
            <a:xfrm>
              <a:off x="3858147" y="3096790"/>
              <a:ext cx="2087785" cy="487927"/>
              <a:chOff x="3710654" y="2763328"/>
              <a:chExt cx="2087785" cy="487927"/>
            </a:xfrm>
          </p:grpSpPr>
          <p:grpSp>
            <p:nvGrpSpPr>
              <p:cNvPr id="206" name="グループ化 205">
                <a:extLst>
                  <a:ext uri="{FF2B5EF4-FFF2-40B4-BE49-F238E27FC236}">
                    <a16:creationId xmlns:a16="http://schemas.microsoft.com/office/drawing/2014/main" id="{DF3BFBAE-8303-F95B-A5F8-771909C86DEF}"/>
                  </a:ext>
                </a:extLst>
              </p:cNvPr>
              <p:cNvGrpSpPr/>
              <p:nvPr/>
            </p:nvGrpSpPr>
            <p:grpSpPr>
              <a:xfrm>
                <a:off x="3710654" y="2763328"/>
                <a:ext cx="976373" cy="487927"/>
                <a:chOff x="3710654" y="2763328"/>
                <a:chExt cx="976373" cy="487927"/>
              </a:xfrm>
            </p:grpSpPr>
            <p:sp>
              <p:nvSpPr>
                <p:cNvPr id="191" name="正方形/長方形 190">
                  <a:extLst>
                    <a:ext uri="{FF2B5EF4-FFF2-40B4-BE49-F238E27FC236}">
                      <a16:creationId xmlns:a16="http://schemas.microsoft.com/office/drawing/2014/main" id="{344930F7-9971-9F8B-5441-3E4D20249D51}"/>
                    </a:ext>
                  </a:extLst>
                </p:cNvPr>
                <p:cNvSpPr/>
                <p:nvPr/>
              </p:nvSpPr>
              <p:spPr>
                <a:xfrm>
                  <a:off x="3856525" y="310564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92" name="図 191">
                  <a:extLst>
                    <a:ext uri="{FF2B5EF4-FFF2-40B4-BE49-F238E27FC236}">
                      <a16:creationId xmlns:a16="http://schemas.microsoft.com/office/drawing/2014/main" id="{3D597122-1CDF-91D0-86C3-433A4991E7E5}"/>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20645" y="2763328"/>
                  <a:ext cx="366382" cy="366383"/>
                </a:xfrm>
                <a:prstGeom prst="rect">
                  <a:avLst/>
                </a:prstGeom>
              </p:spPr>
            </p:pic>
            <p:pic>
              <p:nvPicPr>
                <p:cNvPr id="193" name="図 192">
                  <a:extLst>
                    <a:ext uri="{FF2B5EF4-FFF2-40B4-BE49-F238E27FC236}">
                      <a16:creationId xmlns:a16="http://schemas.microsoft.com/office/drawing/2014/main" id="{9133F867-602D-423D-2158-C4D80B95483D}"/>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15649" y="2763328"/>
                  <a:ext cx="366382" cy="366383"/>
                </a:xfrm>
                <a:prstGeom prst="rect">
                  <a:avLst/>
                </a:prstGeom>
              </p:spPr>
            </p:pic>
            <p:pic>
              <p:nvPicPr>
                <p:cNvPr id="194" name="図 193">
                  <a:extLst>
                    <a:ext uri="{FF2B5EF4-FFF2-40B4-BE49-F238E27FC236}">
                      <a16:creationId xmlns:a16="http://schemas.microsoft.com/office/drawing/2014/main" id="{57B80B59-6036-12E9-E231-BD0D2708A42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0654" y="2763328"/>
                  <a:ext cx="366382" cy="366383"/>
                </a:xfrm>
                <a:prstGeom prst="rect">
                  <a:avLst/>
                </a:prstGeom>
              </p:spPr>
            </p:pic>
          </p:grpSp>
          <p:pic>
            <p:nvPicPr>
              <p:cNvPr id="196" name="グラフィックス 195" descr="ワークフロー">
                <a:extLst>
                  <a:ext uri="{FF2B5EF4-FFF2-40B4-BE49-F238E27FC236}">
                    <a16:creationId xmlns:a16="http://schemas.microsoft.com/office/drawing/2014/main" id="{00B594E4-4964-11E3-6B65-90151AF4FADD}"/>
                  </a:ext>
                </a:extLst>
              </p:cNvPr>
              <p:cNvPicPr>
                <a:picLocks noChangeAspect="1"/>
              </p:cNvPicPr>
              <p:nvPr/>
            </p:nvPicPr>
            <p:blipFill>
              <a:blip r:embed="rId12">
                <a:duotone>
                  <a:schemeClr val="accent3">
                    <a:shade val="45000"/>
                    <a:satMod val="135000"/>
                  </a:schemeClr>
                  <a:prstClr val="white"/>
                </a:duotone>
                <a:extLst>
                  <a:ext uri="{96DAC541-7B7A-43D3-8B79-37D633B846F1}">
                    <asvg:svgBlip xmlns:asvg="http://schemas.microsoft.com/office/drawing/2016/SVG/main" r:embed="rId13"/>
                  </a:ext>
                </a:extLst>
              </a:blip>
              <a:stretch>
                <a:fillRect/>
              </a:stretch>
            </p:blipFill>
            <p:spPr>
              <a:xfrm>
                <a:off x="5270204" y="2763328"/>
                <a:ext cx="371841" cy="371841"/>
              </a:xfrm>
              <a:prstGeom prst="rect">
                <a:avLst/>
              </a:prstGeom>
            </p:spPr>
          </p:pic>
          <p:sp>
            <p:nvSpPr>
              <p:cNvPr id="200" name="正方形/長方形 199">
                <a:extLst>
                  <a:ext uri="{FF2B5EF4-FFF2-40B4-BE49-F238E27FC236}">
                    <a16:creationId xmlns:a16="http://schemas.microsoft.com/office/drawing/2014/main" id="{0511E0E8-E40C-EFC2-A5ED-E872FDCF89FF}"/>
                  </a:ext>
                </a:extLst>
              </p:cNvPr>
              <p:cNvSpPr/>
              <p:nvPr/>
            </p:nvSpPr>
            <p:spPr>
              <a:xfrm>
                <a:off x="5113809" y="310564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独自の設計</a:t>
                </a:r>
                <a:endParaRPr lang="en-US" altLang="ja-JP" sz="800" dirty="0">
                  <a:solidFill>
                    <a:srgbClr val="4B4B4B"/>
                  </a:solidFill>
                  <a:latin typeface="Meiryo UI" panose="020B0604030504040204" pitchFamily="50" charset="-128"/>
                  <a:ea typeface="Meiryo UI" panose="020B0604030504040204" pitchFamily="50" charset="-128"/>
                </a:endParaRPr>
              </a:p>
            </p:txBody>
          </p:sp>
          <p:cxnSp>
            <p:nvCxnSpPr>
              <p:cNvPr id="201" name="コネクタ: カギ線 21">
                <a:extLst>
                  <a:ext uri="{FF2B5EF4-FFF2-40B4-BE49-F238E27FC236}">
                    <a16:creationId xmlns:a16="http://schemas.microsoft.com/office/drawing/2014/main" id="{B9A21F04-BE22-F85B-5B83-DFA54BD703A2}"/>
                  </a:ext>
                </a:extLst>
              </p:cNvPr>
              <p:cNvCxnSpPr>
                <a:cxnSpLocks/>
                <a:stCxn id="192" idx="3"/>
                <a:endCxn id="196" idx="1"/>
              </p:cNvCxnSpPr>
              <p:nvPr/>
            </p:nvCxnSpPr>
            <p:spPr>
              <a:xfrm>
                <a:off x="4687027" y="2946520"/>
                <a:ext cx="583177" cy="27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7" name="正方形/長方形 166">
              <a:extLst>
                <a:ext uri="{FF2B5EF4-FFF2-40B4-BE49-F238E27FC236}">
                  <a16:creationId xmlns:a16="http://schemas.microsoft.com/office/drawing/2014/main" id="{78E124FC-8CE2-FC7A-60BC-5081CE025BDD}"/>
                </a:ext>
              </a:extLst>
            </p:cNvPr>
            <p:cNvSpPr/>
            <p:nvPr/>
          </p:nvSpPr>
          <p:spPr>
            <a:xfrm>
              <a:off x="2502824" y="3441628"/>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68" name="図 167">
              <a:extLst>
                <a:ext uri="{FF2B5EF4-FFF2-40B4-BE49-F238E27FC236}">
                  <a16:creationId xmlns:a16="http://schemas.microsoft.com/office/drawing/2014/main" id="{303C7814-C726-25D2-789F-9BAA458EB785}"/>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6944" y="3099313"/>
              <a:ext cx="366382" cy="366383"/>
            </a:xfrm>
            <a:prstGeom prst="rect">
              <a:avLst/>
            </a:prstGeom>
          </p:spPr>
        </p:pic>
        <p:pic>
          <p:nvPicPr>
            <p:cNvPr id="169" name="図 168">
              <a:extLst>
                <a:ext uri="{FF2B5EF4-FFF2-40B4-BE49-F238E27FC236}">
                  <a16:creationId xmlns:a16="http://schemas.microsoft.com/office/drawing/2014/main" id="{7D1E0F01-11F2-9578-658C-5507F1D455C6}"/>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1948" y="3099313"/>
              <a:ext cx="366382" cy="366383"/>
            </a:xfrm>
            <a:prstGeom prst="rect">
              <a:avLst/>
            </a:prstGeom>
          </p:spPr>
        </p:pic>
        <p:pic>
          <p:nvPicPr>
            <p:cNvPr id="170" name="図 169">
              <a:extLst>
                <a:ext uri="{FF2B5EF4-FFF2-40B4-BE49-F238E27FC236}">
                  <a16:creationId xmlns:a16="http://schemas.microsoft.com/office/drawing/2014/main" id="{14E9ABF9-55D6-9D61-DAE0-03ED829F1D94}"/>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6953" y="3099313"/>
              <a:ext cx="366382" cy="366383"/>
            </a:xfrm>
            <a:prstGeom prst="rect">
              <a:avLst/>
            </a:prstGeom>
          </p:spPr>
        </p:pic>
        <p:grpSp>
          <p:nvGrpSpPr>
            <p:cNvPr id="176" name="グループ化 175">
              <a:extLst>
                <a:ext uri="{FF2B5EF4-FFF2-40B4-BE49-F238E27FC236}">
                  <a16:creationId xmlns:a16="http://schemas.microsoft.com/office/drawing/2014/main" id="{EF056EE5-15EE-6B21-CB1F-CDF4C9AED5C7}"/>
                </a:ext>
              </a:extLst>
            </p:cNvPr>
            <p:cNvGrpSpPr/>
            <p:nvPr/>
          </p:nvGrpSpPr>
          <p:grpSpPr>
            <a:xfrm>
              <a:off x="1314906" y="3096790"/>
              <a:ext cx="519816" cy="496713"/>
              <a:chOff x="1284612" y="2592906"/>
              <a:chExt cx="519816" cy="496713"/>
            </a:xfrm>
          </p:grpSpPr>
          <p:sp>
            <p:nvSpPr>
              <p:cNvPr id="172" name="正方形/長方形 171">
                <a:extLst>
                  <a:ext uri="{FF2B5EF4-FFF2-40B4-BE49-F238E27FC236}">
                    <a16:creationId xmlns:a16="http://schemas.microsoft.com/office/drawing/2014/main" id="{1DE9A00E-84EA-3BD6-1782-998B3EA10C33}"/>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75" name="グラフィックス 174" descr="ユーザー">
                <a:extLst>
                  <a:ext uri="{FF2B5EF4-FFF2-40B4-BE49-F238E27FC236}">
                    <a16:creationId xmlns:a16="http://schemas.microsoft.com/office/drawing/2014/main" id="{CB19017E-3FA8-0DA6-3BA0-5D51ADF6E2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7912" y="2592906"/>
                <a:ext cx="366380" cy="366380"/>
              </a:xfrm>
              <a:prstGeom prst="rect">
                <a:avLst/>
              </a:prstGeom>
            </p:spPr>
          </p:pic>
        </p:grpSp>
        <p:grpSp>
          <p:nvGrpSpPr>
            <p:cNvPr id="218" name="グループ化 217">
              <a:extLst>
                <a:ext uri="{FF2B5EF4-FFF2-40B4-BE49-F238E27FC236}">
                  <a16:creationId xmlns:a16="http://schemas.microsoft.com/office/drawing/2014/main" id="{9828946C-5B54-B40E-911B-FA4BCF96D97A}"/>
                </a:ext>
              </a:extLst>
            </p:cNvPr>
            <p:cNvGrpSpPr/>
            <p:nvPr/>
          </p:nvGrpSpPr>
          <p:grpSpPr>
            <a:xfrm>
              <a:off x="1754586" y="3205042"/>
              <a:ext cx="602367" cy="154925"/>
              <a:chOff x="1607093" y="2851355"/>
              <a:chExt cx="602367" cy="154925"/>
            </a:xfrm>
          </p:grpSpPr>
          <p:cxnSp>
            <p:nvCxnSpPr>
              <p:cNvPr id="178" name="コネクタ: カギ線 21">
                <a:extLst>
                  <a:ext uri="{FF2B5EF4-FFF2-40B4-BE49-F238E27FC236}">
                    <a16:creationId xmlns:a16="http://schemas.microsoft.com/office/drawing/2014/main" id="{3B8E9C4D-3068-F89C-13E7-D8AD878C1375}"/>
                  </a:ext>
                </a:extLst>
              </p:cNvPr>
              <p:cNvCxnSpPr>
                <a:cxnSpLocks/>
              </p:cNvCxnSpPr>
              <p:nvPr/>
            </p:nvCxnSpPr>
            <p:spPr>
              <a:xfrm>
                <a:off x="1607093" y="2851355"/>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コネクタ: カギ線 21">
                <a:extLst>
                  <a:ext uri="{FF2B5EF4-FFF2-40B4-BE49-F238E27FC236}">
                    <a16:creationId xmlns:a16="http://schemas.microsoft.com/office/drawing/2014/main" id="{8D3FD582-B7E5-17D4-DAB7-054735089EC0}"/>
                  </a:ext>
                </a:extLst>
              </p:cNvPr>
              <p:cNvCxnSpPr>
                <a:cxnSpLocks/>
              </p:cNvCxnSpPr>
              <p:nvPr/>
            </p:nvCxnSpPr>
            <p:spPr>
              <a:xfrm>
                <a:off x="1607093" y="3003755"/>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198" name="グラフィックス 197" descr="つながり">
              <a:extLst>
                <a:ext uri="{FF2B5EF4-FFF2-40B4-BE49-F238E27FC236}">
                  <a16:creationId xmlns:a16="http://schemas.microsoft.com/office/drawing/2014/main" id="{1C316939-F1F9-8E79-B108-EA695ECDD9C0}"/>
                </a:ext>
              </a:extLst>
            </p:cNvPr>
            <p:cNvPicPr>
              <a:picLocks noChangeAspect="1"/>
            </p:cNvPicPr>
            <p:nvPr/>
          </p:nvPicPr>
          <p:blipFill>
            <a:blip r:embed="rId14">
              <a:duotone>
                <a:schemeClr val="accent3">
                  <a:shade val="45000"/>
                  <a:satMod val="135000"/>
                </a:schemeClr>
                <a:prstClr val="white"/>
              </a:duotone>
              <a:extLst>
                <a:ext uri="{96DAC541-7B7A-43D3-8B79-37D633B846F1}">
                  <asvg:svgBlip xmlns:asvg="http://schemas.microsoft.com/office/drawing/2016/SVG/main" r:embed="rId15"/>
                </a:ext>
              </a:extLst>
            </a:blip>
            <a:stretch>
              <a:fillRect/>
            </a:stretch>
          </p:blipFill>
          <p:spPr>
            <a:xfrm>
              <a:off x="7973952" y="3096790"/>
              <a:ext cx="369849" cy="369849"/>
            </a:xfrm>
            <a:prstGeom prst="rect">
              <a:avLst/>
            </a:prstGeom>
          </p:spPr>
        </p:pic>
        <p:grpSp>
          <p:nvGrpSpPr>
            <p:cNvPr id="207" name="グループ化 206">
              <a:extLst>
                <a:ext uri="{FF2B5EF4-FFF2-40B4-BE49-F238E27FC236}">
                  <a16:creationId xmlns:a16="http://schemas.microsoft.com/office/drawing/2014/main" id="{2264A91F-CD63-2866-8C03-CF75F0EA1512}"/>
                </a:ext>
              </a:extLst>
            </p:cNvPr>
            <p:cNvGrpSpPr/>
            <p:nvPr/>
          </p:nvGrpSpPr>
          <p:grpSpPr>
            <a:xfrm>
              <a:off x="6458734" y="3099908"/>
              <a:ext cx="976373" cy="487927"/>
              <a:chOff x="3710654" y="2763328"/>
              <a:chExt cx="976373" cy="487927"/>
            </a:xfrm>
          </p:grpSpPr>
          <p:sp>
            <p:nvSpPr>
              <p:cNvPr id="208" name="正方形/長方形 207">
                <a:extLst>
                  <a:ext uri="{FF2B5EF4-FFF2-40B4-BE49-F238E27FC236}">
                    <a16:creationId xmlns:a16="http://schemas.microsoft.com/office/drawing/2014/main" id="{B56A0FD9-4EBD-8527-0DCE-416C64948487}"/>
                  </a:ext>
                </a:extLst>
              </p:cNvPr>
              <p:cNvSpPr/>
              <p:nvPr/>
            </p:nvSpPr>
            <p:spPr>
              <a:xfrm>
                <a:off x="3856525" y="310564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09" name="図 208">
                <a:extLst>
                  <a:ext uri="{FF2B5EF4-FFF2-40B4-BE49-F238E27FC236}">
                    <a16:creationId xmlns:a16="http://schemas.microsoft.com/office/drawing/2014/main" id="{7E7E326E-D965-6A6F-BC5C-CD65A98AAC0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20645" y="2763328"/>
                <a:ext cx="366382" cy="366383"/>
              </a:xfrm>
              <a:prstGeom prst="rect">
                <a:avLst/>
              </a:prstGeom>
            </p:spPr>
          </p:pic>
          <p:pic>
            <p:nvPicPr>
              <p:cNvPr id="210" name="図 209">
                <a:extLst>
                  <a:ext uri="{FF2B5EF4-FFF2-40B4-BE49-F238E27FC236}">
                    <a16:creationId xmlns:a16="http://schemas.microsoft.com/office/drawing/2014/main" id="{B01BC812-F4D5-4F8F-EBAC-D71E0B4E6C90}"/>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15649" y="2763328"/>
                <a:ext cx="366382" cy="366383"/>
              </a:xfrm>
              <a:prstGeom prst="rect">
                <a:avLst/>
              </a:prstGeom>
            </p:spPr>
          </p:pic>
          <p:pic>
            <p:nvPicPr>
              <p:cNvPr id="211" name="図 210">
                <a:extLst>
                  <a:ext uri="{FF2B5EF4-FFF2-40B4-BE49-F238E27FC236}">
                    <a16:creationId xmlns:a16="http://schemas.microsoft.com/office/drawing/2014/main" id="{1177CF73-68D8-1823-EC7F-AE3E1079DDE7}"/>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0654" y="2763328"/>
                <a:ext cx="366382" cy="366383"/>
              </a:xfrm>
              <a:prstGeom prst="rect">
                <a:avLst/>
              </a:prstGeom>
            </p:spPr>
          </p:pic>
        </p:grpSp>
        <p:sp>
          <p:nvSpPr>
            <p:cNvPr id="215" name="正方形/長方形 214">
              <a:extLst>
                <a:ext uri="{FF2B5EF4-FFF2-40B4-BE49-F238E27FC236}">
                  <a16:creationId xmlns:a16="http://schemas.microsoft.com/office/drawing/2014/main" id="{D4A1CED0-F9C9-30FC-FEEF-6656158FEF53}"/>
                </a:ext>
              </a:extLst>
            </p:cNvPr>
            <p:cNvSpPr/>
            <p:nvPr/>
          </p:nvSpPr>
          <p:spPr>
            <a:xfrm>
              <a:off x="7816561" y="340412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独自の</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ネットワーク</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226" name="グループ化 225">
              <a:extLst>
                <a:ext uri="{FF2B5EF4-FFF2-40B4-BE49-F238E27FC236}">
                  <a16:creationId xmlns:a16="http://schemas.microsoft.com/office/drawing/2014/main" id="{C5FD94C2-1C38-294E-8070-75BB20714BEC}"/>
                </a:ext>
              </a:extLst>
            </p:cNvPr>
            <p:cNvGrpSpPr/>
            <p:nvPr/>
          </p:nvGrpSpPr>
          <p:grpSpPr>
            <a:xfrm>
              <a:off x="7385309" y="3202020"/>
              <a:ext cx="602367" cy="154925"/>
              <a:chOff x="1607093" y="2851355"/>
              <a:chExt cx="602367" cy="154925"/>
            </a:xfrm>
          </p:grpSpPr>
          <p:cxnSp>
            <p:nvCxnSpPr>
              <p:cNvPr id="227" name="コネクタ: カギ線 21">
                <a:extLst>
                  <a:ext uri="{FF2B5EF4-FFF2-40B4-BE49-F238E27FC236}">
                    <a16:creationId xmlns:a16="http://schemas.microsoft.com/office/drawing/2014/main" id="{E0C218D9-8851-DCD1-74FC-0C90E0507596}"/>
                  </a:ext>
                </a:extLst>
              </p:cNvPr>
              <p:cNvCxnSpPr>
                <a:cxnSpLocks/>
              </p:cNvCxnSpPr>
              <p:nvPr/>
            </p:nvCxnSpPr>
            <p:spPr>
              <a:xfrm>
                <a:off x="1607093" y="2851355"/>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コネクタ: カギ線 21">
                <a:extLst>
                  <a:ext uri="{FF2B5EF4-FFF2-40B4-BE49-F238E27FC236}">
                    <a16:creationId xmlns:a16="http://schemas.microsoft.com/office/drawing/2014/main" id="{FBA881DE-2FDF-C362-C7FE-187B2238B680}"/>
                  </a:ext>
                </a:extLst>
              </p:cNvPr>
              <p:cNvCxnSpPr>
                <a:cxnSpLocks/>
              </p:cNvCxnSpPr>
              <p:nvPr/>
            </p:nvCxnSpPr>
            <p:spPr>
              <a:xfrm>
                <a:off x="1607093" y="3003755"/>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30" name="グループ化 229">
              <a:extLst>
                <a:ext uri="{FF2B5EF4-FFF2-40B4-BE49-F238E27FC236}">
                  <a16:creationId xmlns:a16="http://schemas.microsoft.com/office/drawing/2014/main" id="{B1C5281B-37C0-550A-0A51-2E35DB837D32}"/>
                </a:ext>
              </a:extLst>
            </p:cNvPr>
            <p:cNvGrpSpPr/>
            <p:nvPr/>
          </p:nvGrpSpPr>
          <p:grpSpPr>
            <a:xfrm>
              <a:off x="9037887" y="3096790"/>
              <a:ext cx="2039994" cy="496713"/>
              <a:chOff x="2209460" y="2744365"/>
              <a:chExt cx="2039994" cy="496713"/>
            </a:xfrm>
          </p:grpSpPr>
          <p:sp>
            <p:nvSpPr>
              <p:cNvPr id="231" name="正方形/長方形 230">
                <a:extLst>
                  <a:ext uri="{FF2B5EF4-FFF2-40B4-BE49-F238E27FC236}">
                    <a16:creationId xmlns:a16="http://schemas.microsoft.com/office/drawing/2014/main" id="{2341003A-2638-F6AA-2DCB-86CC68ACAFF1}"/>
                  </a:ext>
                </a:extLst>
              </p:cNvPr>
              <p:cNvSpPr/>
              <p:nvPr/>
            </p:nvSpPr>
            <p:spPr>
              <a:xfrm>
                <a:off x="2355331" y="3089203"/>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調査機関</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32" name="図 231">
                <a:extLst>
                  <a:ext uri="{FF2B5EF4-FFF2-40B4-BE49-F238E27FC236}">
                    <a16:creationId xmlns:a16="http://schemas.microsoft.com/office/drawing/2014/main" id="{A2AE3500-EBF4-3D38-DE97-7BE90B76BD5E}"/>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19451" y="2746888"/>
                <a:ext cx="366382" cy="366383"/>
              </a:xfrm>
              <a:prstGeom prst="rect">
                <a:avLst/>
              </a:prstGeom>
            </p:spPr>
          </p:pic>
          <p:pic>
            <p:nvPicPr>
              <p:cNvPr id="233" name="図 232">
                <a:extLst>
                  <a:ext uri="{FF2B5EF4-FFF2-40B4-BE49-F238E27FC236}">
                    <a16:creationId xmlns:a16="http://schemas.microsoft.com/office/drawing/2014/main" id="{6794C144-0609-7E0B-0B4B-4F4D6A7CEAD4}"/>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14455" y="2746888"/>
                <a:ext cx="366382" cy="366383"/>
              </a:xfrm>
              <a:prstGeom prst="rect">
                <a:avLst/>
              </a:prstGeom>
            </p:spPr>
          </p:pic>
          <p:pic>
            <p:nvPicPr>
              <p:cNvPr id="234" name="図 233">
                <a:extLst>
                  <a:ext uri="{FF2B5EF4-FFF2-40B4-BE49-F238E27FC236}">
                    <a16:creationId xmlns:a16="http://schemas.microsoft.com/office/drawing/2014/main" id="{C68D9852-5494-AF26-7B35-F8A20500E179}"/>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09460" y="2746888"/>
                <a:ext cx="366382" cy="366383"/>
              </a:xfrm>
              <a:prstGeom prst="rect">
                <a:avLst/>
              </a:prstGeom>
            </p:spPr>
          </p:pic>
          <p:grpSp>
            <p:nvGrpSpPr>
              <p:cNvPr id="235" name="グループ化 234">
                <a:extLst>
                  <a:ext uri="{FF2B5EF4-FFF2-40B4-BE49-F238E27FC236}">
                    <a16:creationId xmlns:a16="http://schemas.microsoft.com/office/drawing/2014/main" id="{967D9674-52F8-3A09-1E11-6D7394ACB009}"/>
                  </a:ext>
                </a:extLst>
              </p:cNvPr>
              <p:cNvGrpSpPr/>
              <p:nvPr/>
            </p:nvGrpSpPr>
            <p:grpSpPr>
              <a:xfrm>
                <a:off x="3729638" y="2744365"/>
                <a:ext cx="519816" cy="496713"/>
                <a:chOff x="3846837" y="2592906"/>
                <a:chExt cx="519816" cy="496713"/>
              </a:xfrm>
            </p:grpSpPr>
            <p:sp>
              <p:nvSpPr>
                <p:cNvPr id="239" name="正方形/長方形 238">
                  <a:extLst>
                    <a:ext uri="{FF2B5EF4-FFF2-40B4-BE49-F238E27FC236}">
                      <a16:creationId xmlns:a16="http://schemas.microsoft.com/office/drawing/2014/main" id="{C2EB6EA0-FD64-5E0E-20DC-A1072FB9FDC2}"/>
                    </a:ext>
                  </a:extLst>
                </p:cNvPr>
                <p:cNvSpPr/>
                <p:nvPr/>
              </p:nvSpPr>
              <p:spPr>
                <a:xfrm>
                  <a:off x="3846837"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240" name="グラフィックス 239" descr="ユーザー">
                  <a:extLst>
                    <a:ext uri="{FF2B5EF4-FFF2-40B4-BE49-F238E27FC236}">
                      <a16:creationId xmlns:a16="http://schemas.microsoft.com/office/drawing/2014/main" id="{8F785ADF-3696-ECBC-D40D-23297A450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137" y="2592906"/>
                  <a:ext cx="366380" cy="366380"/>
                </a:xfrm>
                <a:prstGeom prst="rect">
                  <a:avLst/>
                </a:prstGeom>
              </p:spPr>
            </p:pic>
          </p:grpSp>
          <p:cxnSp>
            <p:nvCxnSpPr>
              <p:cNvPr id="237" name="コネクタ: カギ線 21">
                <a:extLst>
                  <a:ext uri="{FF2B5EF4-FFF2-40B4-BE49-F238E27FC236}">
                    <a16:creationId xmlns:a16="http://schemas.microsoft.com/office/drawing/2014/main" id="{7E8875D5-1B02-A133-629D-93396FF5C516}"/>
                  </a:ext>
                </a:extLst>
              </p:cNvPr>
              <p:cNvCxnSpPr>
                <a:cxnSpLocks/>
                <a:stCxn id="232" idx="3"/>
                <a:endCxn id="240" idx="1"/>
              </p:cNvCxnSpPr>
              <p:nvPr/>
            </p:nvCxnSpPr>
            <p:spPr>
              <a:xfrm flipV="1">
                <a:off x="3185833" y="2927555"/>
                <a:ext cx="617105"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5" name="グループ化 344">
              <a:extLst>
                <a:ext uri="{FF2B5EF4-FFF2-40B4-BE49-F238E27FC236}">
                  <a16:creationId xmlns:a16="http://schemas.microsoft.com/office/drawing/2014/main" id="{2875F3A2-9A35-3EBF-A73F-1FB424D60785}"/>
                </a:ext>
              </a:extLst>
            </p:cNvPr>
            <p:cNvGrpSpPr/>
            <p:nvPr/>
          </p:nvGrpSpPr>
          <p:grpSpPr>
            <a:xfrm>
              <a:off x="1030852" y="2361923"/>
              <a:ext cx="10311692" cy="420987"/>
              <a:chOff x="1187554" y="1999973"/>
              <a:chExt cx="10311692" cy="420987"/>
            </a:xfrm>
          </p:grpSpPr>
          <p:sp>
            <p:nvSpPr>
              <p:cNvPr id="341" name="正方形/長方形 340">
                <a:extLst>
                  <a:ext uri="{FF2B5EF4-FFF2-40B4-BE49-F238E27FC236}">
                    <a16:creationId xmlns:a16="http://schemas.microsoft.com/office/drawing/2014/main" id="{18F2E190-9EFF-1BE4-6EA4-64CABBB760EB}"/>
                  </a:ext>
                </a:extLst>
              </p:cNvPr>
              <p:cNvSpPr/>
              <p:nvPr/>
            </p:nvSpPr>
            <p:spPr>
              <a:xfrm>
                <a:off x="1187554"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担当者が調査機関に相談</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調査機関の独自のナレッジを連携</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助言</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2" name="正方形/長方形 341">
                <a:extLst>
                  <a:ext uri="{FF2B5EF4-FFF2-40B4-BE49-F238E27FC236}">
                    <a16:creationId xmlns:a16="http://schemas.microsoft.com/office/drawing/2014/main" id="{96FC0FEC-D74D-B026-FB25-5F9A910B31B5}"/>
                  </a:ext>
                </a:extLst>
              </p:cNvPr>
              <p:cNvSpPr/>
              <p:nvPr/>
            </p:nvSpPr>
            <p:spPr>
              <a:xfrm>
                <a:off x="3765477"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調査機関が顧客の要望に応じて、</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独自のノウハウでヒアリング設計</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高額な見積</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3" name="正方形/長方形 342">
                <a:extLst>
                  <a:ext uri="{FF2B5EF4-FFF2-40B4-BE49-F238E27FC236}">
                    <a16:creationId xmlns:a16="http://schemas.microsoft.com/office/drawing/2014/main" id="{EA405C1A-EF0C-3A2D-48A7-6AF72BCF638B}"/>
                  </a:ext>
                </a:extLst>
              </p:cNvPr>
              <p:cNvSpPr/>
              <p:nvPr/>
            </p:nvSpPr>
            <p:spPr>
              <a:xfrm>
                <a:off x="6343400"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独自のネットワークでテストマーケ実行</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結果をレポートに整理</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4" name="正方形/長方形 343">
                <a:extLst>
                  <a:ext uri="{FF2B5EF4-FFF2-40B4-BE49-F238E27FC236}">
                    <a16:creationId xmlns:a16="http://schemas.microsoft.com/office/drawing/2014/main" id="{EFDEDB5B-25A2-115B-50B5-EB649225D194}"/>
                  </a:ext>
                </a:extLst>
              </p:cNvPr>
              <p:cNvSpPr/>
              <p:nvPr/>
            </p:nvSpPr>
            <p:spPr>
              <a:xfrm>
                <a:off x="8921322" y="199997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調査機関から顧客にレポートを提出</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継続しなければ一過性で終わる</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sp>
        <p:nvSpPr>
          <p:cNvPr id="346" name="正方形/長方形 345">
            <a:extLst>
              <a:ext uri="{FF2B5EF4-FFF2-40B4-BE49-F238E27FC236}">
                <a16:creationId xmlns:a16="http://schemas.microsoft.com/office/drawing/2014/main" id="{4D8071FE-48DD-0A2B-ECFC-B6CFE33320D8}"/>
              </a:ext>
            </a:extLst>
          </p:cNvPr>
          <p:cNvSpPr/>
          <p:nvPr/>
        </p:nvSpPr>
        <p:spPr>
          <a:xfrm>
            <a:off x="1030852" y="4904648"/>
            <a:ext cx="7733768"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担当者が「</a:t>
            </a:r>
            <a:r>
              <a:rPr kumimoji="0" lang="en-US" altLang="ja-JP" sz="1050" kern="0" dirty="0" err="1">
                <a:solidFill>
                  <a:srgbClr val="000000">
                    <a:lumMod val="65000"/>
                    <a:lumOff val="35000"/>
                  </a:srgbClr>
                </a:solidFill>
                <a:latin typeface="Meiryo UI" panose="020B0604030504040204" pitchFamily="50" charset="-128"/>
                <a:ea typeface="Meiryo UI" panose="020B0604030504040204" pitchFamily="50" charset="-128"/>
              </a:rPr>
              <a:t>BlueTry</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」に登録した自社商品と過去データから、推奨されているターゲット国を選定</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調査したいコミュニティを持っている留学生に連絡し、テストマーケを依頼</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留学生のテストマーケ完了後、 「</a:t>
            </a:r>
            <a:r>
              <a:rPr kumimoji="0" lang="en-US" altLang="ja-JP" sz="1050" kern="0" dirty="0" err="1">
                <a:solidFill>
                  <a:srgbClr val="000000">
                    <a:lumMod val="65000"/>
                    <a:lumOff val="35000"/>
                  </a:srgbClr>
                </a:solidFill>
                <a:latin typeface="Meiryo UI" panose="020B0604030504040204" pitchFamily="50" charset="-128"/>
                <a:ea typeface="Meiryo UI" panose="020B0604030504040204" pitchFamily="50" charset="-128"/>
              </a:rPr>
              <a:t>BlueTry</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」のレポート結果を確認し、次のフェーズに移行もしくはその評価に基づいた改善活動の実施</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47" name="四角形: 角を丸くする 346">
            <a:extLst>
              <a:ext uri="{FF2B5EF4-FFF2-40B4-BE49-F238E27FC236}">
                <a16:creationId xmlns:a16="http://schemas.microsoft.com/office/drawing/2014/main" id="{B2E4EBFA-1216-A416-9ADC-477106CE0D08}"/>
              </a:ext>
            </a:extLst>
          </p:cNvPr>
          <p:cNvSpPr/>
          <p:nvPr/>
        </p:nvSpPr>
        <p:spPr>
          <a:xfrm>
            <a:off x="7816561"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348" name="正方形/長方形 347">
            <a:extLst>
              <a:ext uri="{FF2B5EF4-FFF2-40B4-BE49-F238E27FC236}">
                <a16:creationId xmlns:a16="http://schemas.microsoft.com/office/drawing/2014/main" id="{768036C8-2DCD-51ED-D50F-72D82D6CDAE0}"/>
              </a:ext>
            </a:extLst>
          </p:cNvPr>
          <p:cNvSpPr/>
          <p:nvPr/>
        </p:nvSpPr>
        <p:spPr>
          <a:xfrm>
            <a:off x="8995305" y="6232720"/>
            <a:ext cx="1710796" cy="247260"/>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rPr>
              <a:t>AI</a:t>
            </a: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による業務効率化＆</a:t>
            </a:r>
            <a:br>
              <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rPr>
            </a:b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データ蓄積による</a:t>
            </a:r>
            <a:r>
              <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rPr>
              <a:t>UX</a:t>
            </a: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向上</a:t>
            </a:r>
            <a:endPar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endParaRPr>
          </a:p>
        </p:txBody>
      </p:sp>
      <p:sp>
        <p:nvSpPr>
          <p:cNvPr id="349" name="四角形: 角を丸くする 348">
            <a:extLst>
              <a:ext uri="{FF2B5EF4-FFF2-40B4-BE49-F238E27FC236}">
                <a16:creationId xmlns:a16="http://schemas.microsoft.com/office/drawing/2014/main" id="{4F003ED1-2082-14A4-90E1-A9B70E0056AB}"/>
              </a:ext>
            </a:extLst>
          </p:cNvPr>
          <p:cNvSpPr/>
          <p:nvPr/>
        </p:nvSpPr>
        <p:spPr>
          <a:xfrm>
            <a:off x="6047232"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350" name="四角形: 角を丸くする 349">
            <a:extLst>
              <a:ext uri="{FF2B5EF4-FFF2-40B4-BE49-F238E27FC236}">
                <a16:creationId xmlns:a16="http://schemas.microsoft.com/office/drawing/2014/main" id="{50F717AC-F940-5C27-3816-E35A22F39A2C}"/>
              </a:ext>
            </a:extLst>
          </p:cNvPr>
          <p:cNvSpPr/>
          <p:nvPr/>
        </p:nvSpPr>
        <p:spPr>
          <a:xfrm>
            <a:off x="3988795"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351" name="四角形: 角を丸くする 350">
            <a:extLst>
              <a:ext uri="{FF2B5EF4-FFF2-40B4-BE49-F238E27FC236}">
                <a16:creationId xmlns:a16="http://schemas.microsoft.com/office/drawing/2014/main" id="{9D1DB902-C440-CF55-67E4-6AAD3DD37572}"/>
              </a:ext>
            </a:extLst>
          </p:cNvPr>
          <p:cNvSpPr/>
          <p:nvPr/>
        </p:nvSpPr>
        <p:spPr>
          <a:xfrm>
            <a:off x="2171236" y="5542644"/>
            <a:ext cx="632119" cy="632195"/>
          </a:xfrm>
          <a:prstGeom prst="roundRect">
            <a:avLst/>
          </a:prstGeom>
          <a:noFill/>
          <a:ln w="19050">
            <a:solidFill>
              <a:srgbClr val="262699"/>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cxnSp>
        <p:nvCxnSpPr>
          <p:cNvPr id="352" name="コネクタ: カギ線 21">
            <a:extLst>
              <a:ext uri="{FF2B5EF4-FFF2-40B4-BE49-F238E27FC236}">
                <a16:creationId xmlns:a16="http://schemas.microsoft.com/office/drawing/2014/main" id="{ACCE0611-1A1A-1EB5-2CE0-BF781DA765F1}"/>
              </a:ext>
            </a:extLst>
          </p:cNvPr>
          <p:cNvCxnSpPr>
            <a:cxnSpLocks/>
            <a:stCxn id="350" idx="2"/>
            <a:endCxn id="348" idx="1"/>
          </p:cNvCxnSpPr>
          <p:nvPr/>
        </p:nvCxnSpPr>
        <p:spPr>
          <a:xfrm rot="16200000" flipH="1">
            <a:off x="6559325" y="3920369"/>
            <a:ext cx="181511" cy="4690450"/>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53" name="コネクタ: カギ線 21">
            <a:extLst>
              <a:ext uri="{FF2B5EF4-FFF2-40B4-BE49-F238E27FC236}">
                <a16:creationId xmlns:a16="http://schemas.microsoft.com/office/drawing/2014/main" id="{77F378ED-4DD9-E93F-8719-C32DDC58883D}"/>
              </a:ext>
            </a:extLst>
          </p:cNvPr>
          <p:cNvCxnSpPr>
            <a:cxnSpLocks/>
            <a:stCxn id="349" idx="2"/>
            <a:endCxn id="348" idx="1"/>
          </p:cNvCxnSpPr>
          <p:nvPr/>
        </p:nvCxnSpPr>
        <p:spPr>
          <a:xfrm rot="16200000" flipH="1">
            <a:off x="7588543" y="4949587"/>
            <a:ext cx="181511" cy="2632013"/>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54" name="コネクタ: カギ線 21">
            <a:extLst>
              <a:ext uri="{FF2B5EF4-FFF2-40B4-BE49-F238E27FC236}">
                <a16:creationId xmlns:a16="http://schemas.microsoft.com/office/drawing/2014/main" id="{849DA659-DE07-BFEF-9E9A-C10911F7CAC4}"/>
              </a:ext>
            </a:extLst>
          </p:cNvPr>
          <p:cNvCxnSpPr>
            <a:cxnSpLocks/>
            <a:stCxn id="347" idx="2"/>
            <a:endCxn id="348" idx="1"/>
          </p:cNvCxnSpPr>
          <p:nvPr/>
        </p:nvCxnSpPr>
        <p:spPr>
          <a:xfrm rot="16200000" flipH="1">
            <a:off x="8473208" y="5834252"/>
            <a:ext cx="181511" cy="862684"/>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61" name="コネクタ: カギ線 21">
            <a:extLst>
              <a:ext uri="{FF2B5EF4-FFF2-40B4-BE49-F238E27FC236}">
                <a16:creationId xmlns:a16="http://schemas.microsoft.com/office/drawing/2014/main" id="{7E546F64-6FA5-42A9-CD69-866092ACFDE3}"/>
              </a:ext>
            </a:extLst>
          </p:cNvPr>
          <p:cNvCxnSpPr>
            <a:cxnSpLocks/>
            <a:stCxn id="351" idx="2"/>
            <a:endCxn id="348" idx="1"/>
          </p:cNvCxnSpPr>
          <p:nvPr/>
        </p:nvCxnSpPr>
        <p:spPr>
          <a:xfrm rot="16200000" flipH="1">
            <a:off x="5650545" y="3011589"/>
            <a:ext cx="181511" cy="6508009"/>
          </a:xfrm>
          <a:prstGeom prst="bentConnector2">
            <a:avLst/>
          </a:prstGeom>
          <a:ln w="19050">
            <a:solidFill>
              <a:srgbClr val="262699"/>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364" name="正方形/長方形 363">
            <a:extLst>
              <a:ext uri="{FF2B5EF4-FFF2-40B4-BE49-F238E27FC236}">
                <a16:creationId xmlns:a16="http://schemas.microsoft.com/office/drawing/2014/main" id="{A055AA28-5B6C-8E57-CAEF-00778416ECAA}"/>
              </a:ext>
            </a:extLst>
          </p:cNvPr>
          <p:cNvSpPr/>
          <p:nvPr/>
        </p:nvSpPr>
        <p:spPr>
          <a:xfrm>
            <a:off x="1075820" y="4175495"/>
            <a:ext cx="7688799" cy="247260"/>
          </a:xfrm>
          <a:prstGeom prst="rect">
            <a:avLst/>
          </a:prstGeom>
          <a:noFill/>
          <a:ln w="9525" cap="flat" cmpd="sng" algn="ctr">
            <a:noFill/>
            <a:prstDash val="solid"/>
          </a:ln>
          <a:effectLst/>
        </p:spPr>
        <p:txBody>
          <a:bodyPr vert="horz" lIns="36000" rIns="36000" rtlCol="0" anchor="ctr"/>
          <a:lstStyle/>
          <a:p>
            <a:pPr lvl="0" algn="ctr" fontAlgn="base">
              <a:spcBef>
                <a:spcPct val="0"/>
              </a:spcBef>
              <a:spcAft>
                <a:spcPct val="0"/>
              </a:spcAft>
            </a:pPr>
            <a:r>
              <a:rPr kumimoji="0" lang="ja-JP" altLang="en-US" sz="1200" b="1" kern="0" dirty="0">
                <a:solidFill>
                  <a:srgbClr val="262699"/>
                </a:solidFill>
                <a:latin typeface="Meiryo UI" panose="020B0604030504040204" pitchFamily="50" charset="-128"/>
                <a:ea typeface="Meiryo UI" panose="020B0604030504040204" pitchFamily="50" charset="-128"/>
                <a:cs typeface="Hiragino Kaku Gothic Pro W3" charset="-128"/>
              </a:rPr>
              <a:t>情報収集と実行のシームレスな統合によるリードタイムの短縮化</a:t>
            </a:r>
            <a:endParaRPr kumimoji="0" lang="en-US" altLang="ja-JP" sz="1200" b="1" kern="0" dirty="0">
              <a:solidFill>
                <a:srgbClr val="262699"/>
              </a:solidFill>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202978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F793-BD6B-04EF-1891-87DD970CB613}"/>
            </a:ext>
          </a:extLst>
        </p:cNvPr>
        <p:cNvGrpSpPr/>
        <p:nvPr/>
      </p:nvGrpSpPr>
      <p:grpSpPr>
        <a:xfrm>
          <a:off x="0" y="0"/>
          <a:ext cx="0" cy="0"/>
          <a:chOff x="0" y="0"/>
          <a:chExt cx="0" cy="0"/>
        </a:xfrm>
      </p:grpSpPr>
      <p:cxnSp>
        <p:nvCxnSpPr>
          <p:cNvPr id="193" name="直線矢印コネクタ 192">
            <a:extLst>
              <a:ext uri="{FF2B5EF4-FFF2-40B4-BE49-F238E27FC236}">
                <a16:creationId xmlns:a16="http://schemas.microsoft.com/office/drawing/2014/main" id="{BB6BE3A2-3EEA-39A2-76BB-993E228EE9EB}"/>
              </a:ext>
            </a:extLst>
          </p:cNvPr>
          <p:cNvCxnSpPr>
            <a:cxnSpLocks/>
            <a:stCxn id="130" idx="2"/>
            <a:endCxn id="152" idx="0"/>
          </p:cNvCxnSpPr>
          <p:nvPr/>
        </p:nvCxnSpPr>
        <p:spPr>
          <a:xfrm>
            <a:off x="6420061" y="2413130"/>
            <a:ext cx="0" cy="38242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4" name="テキスト ボックス 203">
            <a:extLst>
              <a:ext uri="{FF2B5EF4-FFF2-40B4-BE49-F238E27FC236}">
                <a16:creationId xmlns:a16="http://schemas.microsoft.com/office/drawing/2014/main" id="{33CD8B21-228D-DB43-E2C4-1C2F6FD9CFF4}"/>
              </a:ext>
            </a:extLst>
          </p:cNvPr>
          <p:cNvSpPr txBox="1"/>
          <p:nvPr/>
        </p:nvSpPr>
        <p:spPr>
          <a:xfrm>
            <a:off x="6079414" y="2483810"/>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D7EA43FA-44DC-79D9-0613-EAC7D69D37BB}"/>
              </a:ext>
            </a:extLst>
          </p:cNvPr>
          <p:cNvCxnSpPr>
            <a:cxnSpLocks/>
          </p:cNvCxnSpPr>
          <p:nvPr/>
        </p:nvCxnSpPr>
        <p:spPr>
          <a:xfrm>
            <a:off x="6404808" y="3857343"/>
            <a:ext cx="0" cy="119567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0CD31C7-056B-3348-757A-CD8C484ABB3E}"/>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r>
              <a:rPr lang="ja-JP" altLang="en-US" dirty="0">
                <a:latin typeface="Meiryo UI" panose="020B0604030504040204" pitchFamily="50" charset="-128"/>
                <a:ea typeface="Meiryo UI" panose="020B0604030504040204" pitchFamily="50" charset="-128"/>
              </a:rPr>
              <a:t>（２</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４）</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FB52035C-9F2C-CD52-C0E5-E0C8CF60CDE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762989AD-BFB2-62E4-CCFD-436AEC8FCCBD}"/>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646ECCF2-4F3A-DC07-E829-2F78CC2ED186}"/>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57DF4BC8-C07E-DE93-B54C-E53D70B71D62}"/>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83003F27-18EA-7897-AC0D-6CE879AB33F2}"/>
              </a:ext>
            </a:extLst>
          </p:cNvPr>
          <p:cNvSpPr/>
          <p:nvPr/>
        </p:nvSpPr>
        <p:spPr>
          <a:xfrm>
            <a:off x="927942" y="1602196"/>
            <a:ext cx="3774650"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3</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91" name="矢印: 五方向 90">
            <a:extLst>
              <a:ext uri="{FF2B5EF4-FFF2-40B4-BE49-F238E27FC236}">
                <a16:creationId xmlns:a16="http://schemas.microsoft.com/office/drawing/2014/main" id="{0B6A6F31-4F1E-617E-A80E-4C00139B3A35}"/>
              </a:ext>
            </a:extLst>
          </p:cNvPr>
          <p:cNvSpPr/>
          <p:nvPr/>
        </p:nvSpPr>
        <p:spPr>
          <a:xfrm>
            <a:off x="927942" y="1353312"/>
            <a:ext cx="3774649"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請求書一次チェック・</a:t>
            </a:r>
            <a:r>
              <a:rPr lang="en-US" altLang="ja-JP" sz="1200" dirty="0">
                <a:solidFill>
                  <a:schemeClr val="bg2">
                    <a:lumMod val="50000"/>
                  </a:schemeClr>
                </a:solidFill>
                <a:latin typeface="Meiryo UI" panose="020B0604030504040204" pitchFamily="50" charset="-128"/>
                <a:ea typeface="Meiryo UI" panose="020B0604030504040204" pitchFamily="50" charset="-128"/>
              </a:rPr>
              <a:t>WS</a:t>
            </a:r>
            <a:r>
              <a:rPr lang="ja-JP" altLang="en-US" sz="1200" dirty="0">
                <a:solidFill>
                  <a:schemeClr val="bg2">
                    <a:lumMod val="50000"/>
                  </a:schemeClr>
                </a:solidFill>
                <a:latin typeface="Meiryo UI" panose="020B0604030504040204" pitchFamily="50" charset="-128"/>
                <a:ea typeface="Meiryo UI" panose="020B0604030504040204" pitchFamily="50" charset="-128"/>
              </a:rPr>
              <a:t>入力</a:t>
            </a:r>
          </a:p>
        </p:txBody>
      </p:sp>
      <p:cxnSp>
        <p:nvCxnSpPr>
          <p:cNvPr id="121" name="直線矢印コネクタ 120">
            <a:extLst>
              <a:ext uri="{FF2B5EF4-FFF2-40B4-BE49-F238E27FC236}">
                <a16:creationId xmlns:a16="http://schemas.microsoft.com/office/drawing/2014/main" id="{D2AA5822-CD87-811E-DE60-3820A778C495}"/>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5" name="矢印: 五方向 164">
            <a:extLst>
              <a:ext uri="{FF2B5EF4-FFF2-40B4-BE49-F238E27FC236}">
                <a16:creationId xmlns:a16="http://schemas.microsoft.com/office/drawing/2014/main" id="{0A04522E-1C13-9044-DA53-B7FE6D207FFA}"/>
              </a:ext>
            </a:extLst>
          </p:cNvPr>
          <p:cNvSpPr/>
          <p:nvPr/>
        </p:nvSpPr>
        <p:spPr>
          <a:xfrm>
            <a:off x="4702593" y="1353312"/>
            <a:ext cx="4487095"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請求書二次チェック・対応</a:t>
            </a:r>
          </a:p>
        </p:txBody>
      </p:sp>
      <p:sp>
        <p:nvSpPr>
          <p:cNvPr id="166" name="正方形/長方形 165">
            <a:extLst>
              <a:ext uri="{FF2B5EF4-FFF2-40B4-BE49-F238E27FC236}">
                <a16:creationId xmlns:a16="http://schemas.microsoft.com/office/drawing/2014/main" id="{FAAE2517-112E-E0B4-E150-01134BF8D3CA}"/>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dirty="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A637A3C9-69CF-E449-4D11-787BA7B1732D}"/>
              </a:ext>
            </a:extLst>
          </p:cNvPr>
          <p:cNvCxnSpPr>
            <a:cxnSpLocks/>
            <a:stCxn id="41" idx="3"/>
            <a:endCxn id="52" idx="1"/>
          </p:cNvCxnSpPr>
          <p:nvPr/>
        </p:nvCxnSpPr>
        <p:spPr>
          <a:xfrm flipV="1">
            <a:off x="3327027" y="3798630"/>
            <a:ext cx="440601"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フローチャート : 書類 22">
            <a:extLst>
              <a:ext uri="{FF2B5EF4-FFF2-40B4-BE49-F238E27FC236}">
                <a16:creationId xmlns:a16="http://schemas.microsoft.com/office/drawing/2014/main" id="{67C32399-0619-0E3B-030D-C8CF05C64559}"/>
              </a:ext>
            </a:extLst>
          </p:cNvPr>
          <p:cNvSpPr/>
          <p:nvPr/>
        </p:nvSpPr>
        <p:spPr>
          <a:xfrm>
            <a:off x="2970704" y="407344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83" name="フローチャート : 書類 22">
            <a:extLst>
              <a:ext uri="{FF2B5EF4-FFF2-40B4-BE49-F238E27FC236}">
                <a16:creationId xmlns:a16="http://schemas.microsoft.com/office/drawing/2014/main" id="{25FA4BA0-68FE-35CC-44E0-91E90CB3B062}"/>
              </a:ext>
            </a:extLst>
          </p:cNvPr>
          <p:cNvSpPr/>
          <p:nvPr/>
        </p:nvSpPr>
        <p:spPr>
          <a:xfrm>
            <a:off x="2936470" y="404188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46" name="コネクタ: カギ線 5">
            <a:extLst>
              <a:ext uri="{FF2B5EF4-FFF2-40B4-BE49-F238E27FC236}">
                <a16:creationId xmlns:a16="http://schemas.microsoft.com/office/drawing/2014/main" id="{FAF55CE7-4EB6-FA2C-BAC5-11FD18805A9A}"/>
              </a:ext>
            </a:extLst>
          </p:cNvPr>
          <p:cNvCxnSpPr>
            <a:cxnSpLocks/>
            <a:stCxn id="51" idx="3"/>
            <a:endCxn id="41" idx="1"/>
          </p:cNvCxnSpPr>
          <p:nvPr/>
        </p:nvCxnSpPr>
        <p:spPr>
          <a:xfrm>
            <a:off x="2214506" y="3801382"/>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B908738D-6A81-3083-7DFB-E5AD831FFB3A}"/>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次担当者入力</a:t>
            </a:r>
          </a:p>
        </p:txBody>
      </p:sp>
      <p:sp>
        <p:nvSpPr>
          <p:cNvPr id="103" name="矢印: 左右 102">
            <a:extLst>
              <a:ext uri="{FF2B5EF4-FFF2-40B4-BE49-F238E27FC236}">
                <a16:creationId xmlns:a16="http://schemas.microsoft.com/office/drawing/2014/main" id="{F1575672-C83F-E1CC-5572-C736B6D9CA89}"/>
              </a:ext>
            </a:extLst>
          </p:cNvPr>
          <p:cNvSpPr/>
          <p:nvPr/>
        </p:nvSpPr>
        <p:spPr>
          <a:xfrm>
            <a:off x="4702593" y="1596442"/>
            <a:ext cx="448709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2</a:t>
            </a:r>
            <a:r>
              <a:rPr lang="ja-JP" altLang="en-US" sz="800" b="1" dirty="0">
                <a:solidFill>
                  <a:schemeClr val="bg2">
                    <a:lumMod val="50000"/>
                  </a:schemeClr>
                </a:solidFill>
                <a:latin typeface="Meiryo UI" panose="020B0604030504040204" pitchFamily="50" charset="-128"/>
                <a:ea typeface="Meiryo UI" panose="020B0604030504040204" pitchFamily="50" charset="-128"/>
              </a:rPr>
              <a:t>～</a:t>
            </a:r>
            <a:r>
              <a:rPr lang="en-US" altLang="ja-JP" sz="800" b="1" dirty="0">
                <a:solidFill>
                  <a:schemeClr val="bg2">
                    <a:lumMod val="50000"/>
                  </a:schemeClr>
                </a:solidFill>
                <a:latin typeface="Meiryo UI" panose="020B0604030504040204" pitchFamily="50" charset="-128"/>
                <a:ea typeface="Meiryo UI" panose="020B0604030504040204" pitchFamily="50" charset="-128"/>
              </a:rPr>
              <a:t>10</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08" name="矢印: 左右 107">
            <a:extLst>
              <a:ext uri="{FF2B5EF4-FFF2-40B4-BE49-F238E27FC236}">
                <a16:creationId xmlns:a16="http://schemas.microsoft.com/office/drawing/2014/main" id="{0232F144-9396-52C3-20E8-5A22B67E1A39}"/>
              </a:ext>
            </a:extLst>
          </p:cNvPr>
          <p:cNvSpPr/>
          <p:nvPr/>
        </p:nvSpPr>
        <p:spPr>
          <a:xfrm>
            <a:off x="9191561" y="1596442"/>
            <a:ext cx="1103303"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11" name="テキスト ボックス 110">
            <a:extLst>
              <a:ext uri="{FF2B5EF4-FFF2-40B4-BE49-F238E27FC236}">
                <a16:creationId xmlns:a16="http://schemas.microsoft.com/office/drawing/2014/main" id="{58A1FB32-EEE2-9A69-564D-D0711D40EF4F}"/>
              </a:ext>
            </a:extLst>
          </p:cNvPr>
          <p:cNvSpPr txBox="1"/>
          <p:nvPr/>
        </p:nvSpPr>
        <p:spPr>
          <a:xfrm>
            <a:off x="1405798" y="4714016"/>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38" name="直線矢印コネクタ 137">
            <a:extLst>
              <a:ext uri="{FF2B5EF4-FFF2-40B4-BE49-F238E27FC236}">
                <a16:creationId xmlns:a16="http://schemas.microsoft.com/office/drawing/2014/main" id="{0EA98261-8D62-1B5C-0C2F-58ADA4EEC15B}"/>
              </a:ext>
            </a:extLst>
          </p:cNvPr>
          <p:cNvCxnSpPr>
            <a:cxnSpLocks/>
            <a:stCxn id="27" idx="1"/>
            <a:endCxn id="182" idx="2"/>
          </p:cNvCxnSpPr>
          <p:nvPr/>
        </p:nvCxnSpPr>
        <p:spPr>
          <a:xfrm rot="10800000">
            <a:off x="3157111" y="4323300"/>
            <a:ext cx="61412" cy="266290"/>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E95AC267-447F-5C89-4467-BDE3C068A4F8}"/>
              </a:ext>
            </a:extLst>
          </p:cNvPr>
          <p:cNvGrpSpPr/>
          <p:nvPr/>
        </p:nvGrpSpPr>
        <p:grpSpPr>
          <a:xfrm>
            <a:off x="1279542" y="5059021"/>
            <a:ext cx="10524903" cy="436743"/>
            <a:chOff x="10336405" y="5064525"/>
            <a:chExt cx="1358235" cy="436743"/>
          </a:xfrm>
        </p:grpSpPr>
        <p:sp>
          <p:nvSpPr>
            <p:cNvPr id="151" name="正方形/長方形 150">
              <a:extLst>
                <a:ext uri="{FF2B5EF4-FFF2-40B4-BE49-F238E27FC236}">
                  <a16:creationId xmlns:a16="http://schemas.microsoft.com/office/drawing/2014/main" id="{BD17B6D0-BAF8-235D-6FD2-C68B86415052}"/>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7F79318F-41BB-7707-6147-8ABF0A5339A8}"/>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FFA564A-7FB0-A42D-DE35-ED32777C9842}"/>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5" name="楕円 4">
            <a:extLst>
              <a:ext uri="{FF2B5EF4-FFF2-40B4-BE49-F238E27FC236}">
                <a16:creationId xmlns:a16="http://schemas.microsoft.com/office/drawing/2014/main" id="{181F1538-3B6C-2BC5-21C4-6DC4D0758D8B}"/>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A95D1A30-8052-55A8-985A-C98D5D5970BC}"/>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97AE8CA-1C57-F799-4610-A6A0DF92DE02}"/>
              </a:ext>
            </a:extLst>
          </p:cNvPr>
          <p:cNvCxnSpPr>
            <a:cxnSpLocks/>
            <a:endCxn id="182" idx="2"/>
          </p:cNvCxnSpPr>
          <p:nvPr/>
        </p:nvCxnSpPr>
        <p:spPr>
          <a:xfrm flipV="1">
            <a:off x="3157111" y="4323300"/>
            <a:ext cx="0" cy="73572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4F9A02-3611-673F-96F8-05A5E51A42DA}"/>
              </a:ext>
            </a:extLst>
          </p:cNvPr>
          <p:cNvSpPr txBox="1"/>
          <p:nvPr/>
        </p:nvSpPr>
        <p:spPr>
          <a:xfrm>
            <a:off x="2964497" y="4714016"/>
            <a:ext cx="385227"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43" name="直線矢印コネクタ 42">
            <a:extLst>
              <a:ext uri="{FF2B5EF4-FFF2-40B4-BE49-F238E27FC236}">
                <a16:creationId xmlns:a16="http://schemas.microsoft.com/office/drawing/2014/main" id="{314E1EFC-058E-64A8-8C67-A74C17116F83}"/>
              </a:ext>
            </a:extLst>
          </p:cNvPr>
          <p:cNvCxnSpPr>
            <a:cxnSpLocks/>
          </p:cNvCxnSpPr>
          <p:nvPr/>
        </p:nvCxnSpPr>
        <p:spPr>
          <a:xfrm flipH="1">
            <a:off x="2840055" y="3816029"/>
            <a:ext cx="4755" cy="124975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D2C74B0-D015-5150-57E4-280EEE373804}"/>
              </a:ext>
            </a:extLst>
          </p:cNvPr>
          <p:cNvSpPr txBox="1"/>
          <p:nvPr/>
        </p:nvSpPr>
        <p:spPr>
          <a:xfrm>
            <a:off x="2669707" y="4715277"/>
            <a:ext cx="350206"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49" name="直線矢印コネクタ 48">
            <a:extLst>
              <a:ext uri="{FF2B5EF4-FFF2-40B4-BE49-F238E27FC236}">
                <a16:creationId xmlns:a16="http://schemas.microsoft.com/office/drawing/2014/main" id="{0D96B6F2-E47B-8E9F-BA2A-05B3BF31621D}"/>
              </a:ext>
            </a:extLst>
          </p:cNvPr>
          <p:cNvCxnSpPr>
            <a:cxnSpLocks/>
            <a:stCxn id="52" idx="2"/>
          </p:cNvCxnSpPr>
          <p:nvPr/>
        </p:nvCxnSpPr>
        <p:spPr>
          <a:xfrm>
            <a:off x="4235110" y="3994896"/>
            <a:ext cx="0" cy="106412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5FD972D8-95DE-25B4-14F2-77FF776E82BC}"/>
              </a:ext>
            </a:extLst>
          </p:cNvPr>
          <p:cNvSpPr/>
          <p:nvPr/>
        </p:nvSpPr>
        <p:spPr bwMode="auto">
          <a:xfrm>
            <a:off x="3767628"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次チェック完了</a:t>
            </a:r>
          </a:p>
        </p:txBody>
      </p:sp>
      <p:sp>
        <p:nvSpPr>
          <p:cNvPr id="53" name="テキスト ボックス 52">
            <a:extLst>
              <a:ext uri="{FF2B5EF4-FFF2-40B4-BE49-F238E27FC236}">
                <a16:creationId xmlns:a16="http://schemas.microsoft.com/office/drawing/2014/main" id="{6D5612A5-8086-7F80-3A03-A4294512B9FD}"/>
              </a:ext>
            </a:extLst>
          </p:cNvPr>
          <p:cNvSpPr txBox="1"/>
          <p:nvPr/>
        </p:nvSpPr>
        <p:spPr>
          <a:xfrm>
            <a:off x="3893884" y="4711264"/>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57" name="直線矢印コネクタ 56">
            <a:extLst>
              <a:ext uri="{FF2B5EF4-FFF2-40B4-BE49-F238E27FC236}">
                <a16:creationId xmlns:a16="http://schemas.microsoft.com/office/drawing/2014/main" id="{A0F154A2-3C6E-55A3-836B-631EA5370AA9}"/>
              </a:ext>
            </a:extLst>
          </p:cNvPr>
          <p:cNvCxnSpPr>
            <a:cxnSpLocks/>
            <a:stCxn id="63" idx="2"/>
          </p:cNvCxnSpPr>
          <p:nvPr/>
        </p:nvCxnSpPr>
        <p:spPr>
          <a:xfrm>
            <a:off x="5307022" y="3996095"/>
            <a:ext cx="0" cy="106813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AA6E187-624F-B572-8C94-8E690773BDA9}"/>
              </a:ext>
            </a:extLst>
          </p:cNvPr>
          <p:cNvCxnSpPr>
            <a:cxnSpLocks/>
            <a:stCxn id="76" idx="3"/>
            <a:endCxn id="100" idx="1"/>
          </p:cNvCxnSpPr>
          <p:nvPr/>
        </p:nvCxnSpPr>
        <p:spPr>
          <a:xfrm>
            <a:off x="6887025" y="3799829"/>
            <a:ext cx="227883" cy="248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グループ化 169">
            <a:extLst>
              <a:ext uri="{FF2B5EF4-FFF2-40B4-BE49-F238E27FC236}">
                <a16:creationId xmlns:a16="http://schemas.microsoft.com/office/drawing/2014/main" id="{8801D684-3EFE-D46D-7963-D14364328995}"/>
              </a:ext>
            </a:extLst>
          </p:cNvPr>
          <p:cNvGrpSpPr/>
          <p:nvPr/>
        </p:nvGrpSpPr>
        <p:grpSpPr>
          <a:xfrm>
            <a:off x="6496468" y="4040334"/>
            <a:ext cx="407047" cy="299100"/>
            <a:chOff x="6496468" y="4040334"/>
            <a:chExt cx="407047" cy="299100"/>
          </a:xfrm>
        </p:grpSpPr>
        <p:sp>
          <p:nvSpPr>
            <p:cNvPr id="59" name="フローチャート : 書類 22">
              <a:extLst>
                <a:ext uri="{FF2B5EF4-FFF2-40B4-BE49-F238E27FC236}">
                  <a16:creationId xmlns:a16="http://schemas.microsoft.com/office/drawing/2014/main" id="{7F3D6EDF-433D-47A2-103C-C25C0DD4C4B4}"/>
                </a:ext>
              </a:extLst>
            </p:cNvPr>
            <p:cNvSpPr/>
            <p:nvPr/>
          </p:nvSpPr>
          <p:spPr>
            <a:xfrm>
              <a:off x="6530702" y="407189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60" name="フローチャート : 書類 22">
              <a:extLst>
                <a:ext uri="{FF2B5EF4-FFF2-40B4-BE49-F238E27FC236}">
                  <a16:creationId xmlns:a16="http://schemas.microsoft.com/office/drawing/2014/main" id="{B4073501-9B53-0521-4D3B-0DE2DC713965}"/>
                </a:ext>
              </a:extLst>
            </p:cNvPr>
            <p:cNvSpPr/>
            <p:nvPr/>
          </p:nvSpPr>
          <p:spPr>
            <a:xfrm>
              <a:off x="6496468" y="404033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など</a:t>
              </a:r>
            </a:p>
          </p:txBody>
        </p:sp>
      </p:grpSp>
      <p:cxnSp>
        <p:nvCxnSpPr>
          <p:cNvPr id="62" name="コネクタ: カギ線 5">
            <a:extLst>
              <a:ext uri="{FF2B5EF4-FFF2-40B4-BE49-F238E27FC236}">
                <a16:creationId xmlns:a16="http://schemas.microsoft.com/office/drawing/2014/main" id="{294E2564-7EE5-A4C9-D1B5-CE94AF373834}"/>
              </a:ext>
            </a:extLst>
          </p:cNvPr>
          <p:cNvCxnSpPr>
            <a:cxnSpLocks/>
            <a:stCxn id="63" idx="3"/>
            <a:endCxn id="76" idx="1"/>
          </p:cNvCxnSpPr>
          <p:nvPr/>
        </p:nvCxnSpPr>
        <p:spPr>
          <a:xfrm>
            <a:off x="5774504" y="3799829"/>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2FE0D54C-F573-4F5F-11CB-7CD087D7CBEE}"/>
              </a:ext>
            </a:extLst>
          </p:cNvPr>
          <p:cNvSpPr/>
          <p:nvPr/>
        </p:nvSpPr>
        <p:spPr bwMode="auto">
          <a:xfrm>
            <a:off x="4839540"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次担当者入力</a:t>
            </a:r>
          </a:p>
        </p:txBody>
      </p:sp>
      <p:sp>
        <p:nvSpPr>
          <p:cNvPr id="64" name="テキスト ボックス 63">
            <a:extLst>
              <a:ext uri="{FF2B5EF4-FFF2-40B4-BE49-F238E27FC236}">
                <a16:creationId xmlns:a16="http://schemas.microsoft.com/office/drawing/2014/main" id="{277BEDEB-4438-DB7A-5768-6B303B4435BB}"/>
              </a:ext>
            </a:extLst>
          </p:cNvPr>
          <p:cNvSpPr txBox="1"/>
          <p:nvPr/>
        </p:nvSpPr>
        <p:spPr>
          <a:xfrm>
            <a:off x="4965796" y="4712463"/>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65" name="直線矢印コネクタ 137">
            <a:extLst>
              <a:ext uri="{FF2B5EF4-FFF2-40B4-BE49-F238E27FC236}">
                <a16:creationId xmlns:a16="http://schemas.microsoft.com/office/drawing/2014/main" id="{7A2B0F86-7D2A-6A38-7F2D-201DDC073B6D}"/>
              </a:ext>
            </a:extLst>
          </p:cNvPr>
          <p:cNvCxnSpPr>
            <a:cxnSpLocks/>
            <a:stCxn id="69" idx="1"/>
            <a:endCxn id="59" idx="2"/>
          </p:cNvCxnSpPr>
          <p:nvPr/>
        </p:nvCxnSpPr>
        <p:spPr>
          <a:xfrm rot="10800000">
            <a:off x="6717109" y="4321747"/>
            <a:ext cx="61412" cy="266290"/>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5">
            <a:extLst>
              <a:ext uri="{FF2B5EF4-FFF2-40B4-BE49-F238E27FC236}">
                <a16:creationId xmlns:a16="http://schemas.microsoft.com/office/drawing/2014/main" id="{8855F072-843C-D688-6FE5-96CCBB3F871B}"/>
              </a:ext>
            </a:extLst>
          </p:cNvPr>
          <p:cNvCxnSpPr>
            <a:cxnSpLocks/>
            <a:stCxn id="52" idx="3"/>
            <a:endCxn id="63" idx="1"/>
          </p:cNvCxnSpPr>
          <p:nvPr/>
        </p:nvCxnSpPr>
        <p:spPr>
          <a:xfrm>
            <a:off x="4702592" y="3798630"/>
            <a:ext cx="136948"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276034DC-7419-D14B-FBF8-92068457D125}"/>
              </a:ext>
            </a:extLst>
          </p:cNvPr>
          <p:cNvCxnSpPr>
            <a:cxnSpLocks/>
            <a:endCxn id="59" idx="2"/>
          </p:cNvCxnSpPr>
          <p:nvPr/>
        </p:nvCxnSpPr>
        <p:spPr>
          <a:xfrm flipV="1">
            <a:off x="6717109" y="4321747"/>
            <a:ext cx="0" cy="73727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98347F7E-390A-A1FE-0510-7A8A5857431B}"/>
              </a:ext>
            </a:extLst>
          </p:cNvPr>
          <p:cNvSpPr/>
          <p:nvPr/>
        </p:nvSpPr>
        <p:spPr bwMode="auto">
          <a:xfrm>
            <a:off x="595206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700" dirty="0">
                <a:solidFill>
                  <a:schemeClr val="bg2">
                    <a:lumMod val="50000"/>
                  </a:schemeClr>
                </a:solidFill>
                <a:latin typeface="Meiryo UI" panose="020B0604030504040204" pitchFamily="50" charset="-128"/>
                <a:ea typeface="Meiryo UI" panose="020B0604030504040204" pitchFamily="50" charset="-128"/>
              </a:rPr>
              <a:t>書類・項目確認＆更新</a:t>
            </a:r>
          </a:p>
        </p:txBody>
      </p:sp>
      <p:sp>
        <p:nvSpPr>
          <p:cNvPr id="79" name="テキスト ボックス 78">
            <a:extLst>
              <a:ext uri="{FF2B5EF4-FFF2-40B4-BE49-F238E27FC236}">
                <a16:creationId xmlns:a16="http://schemas.microsoft.com/office/drawing/2014/main" id="{B0A8A2E8-7386-32EE-F094-2F390B0C89A2}"/>
              </a:ext>
            </a:extLst>
          </p:cNvPr>
          <p:cNvSpPr txBox="1"/>
          <p:nvPr/>
        </p:nvSpPr>
        <p:spPr>
          <a:xfrm>
            <a:off x="6225506" y="4713724"/>
            <a:ext cx="682454"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80" name="直線矢印コネクタ 79">
            <a:extLst>
              <a:ext uri="{FF2B5EF4-FFF2-40B4-BE49-F238E27FC236}">
                <a16:creationId xmlns:a16="http://schemas.microsoft.com/office/drawing/2014/main" id="{0783B903-30C7-C3A0-A17F-24FDEEB0B69A}"/>
              </a:ext>
            </a:extLst>
          </p:cNvPr>
          <p:cNvCxnSpPr>
            <a:cxnSpLocks/>
            <a:stCxn id="81" idx="2"/>
          </p:cNvCxnSpPr>
          <p:nvPr/>
        </p:nvCxnSpPr>
        <p:spPr>
          <a:xfrm>
            <a:off x="8722208" y="4000486"/>
            <a:ext cx="0" cy="106530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フローチャート: 手操作入力 80">
            <a:extLst>
              <a:ext uri="{FF2B5EF4-FFF2-40B4-BE49-F238E27FC236}">
                <a16:creationId xmlns:a16="http://schemas.microsoft.com/office/drawing/2014/main" id="{49AAC5E6-ADAF-F907-E774-4FFEBD96822C}"/>
              </a:ext>
            </a:extLst>
          </p:cNvPr>
          <p:cNvSpPr/>
          <p:nvPr/>
        </p:nvSpPr>
        <p:spPr bwMode="auto">
          <a:xfrm>
            <a:off x="8254726" y="360795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次チェック完了</a:t>
            </a:r>
          </a:p>
        </p:txBody>
      </p:sp>
      <p:sp>
        <p:nvSpPr>
          <p:cNvPr id="83" name="テキスト ボックス 82">
            <a:extLst>
              <a:ext uri="{FF2B5EF4-FFF2-40B4-BE49-F238E27FC236}">
                <a16:creationId xmlns:a16="http://schemas.microsoft.com/office/drawing/2014/main" id="{C7AA5248-50B9-94C6-17C2-40A8F75ADC1D}"/>
              </a:ext>
            </a:extLst>
          </p:cNvPr>
          <p:cNvSpPr txBox="1"/>
          <p:nvPr/>
        </p:nvSpPr>
        <p:spPr>
          <a:xfrm>
            <a:off x="8380982" y="4709711"/>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85" name="矢印: 五方向 84">
            <a:extLst>
              <a:ext uri="{FF2B5EF4-FFF2-40B4-BE49-F238E27FC236}">
                <a16:creationId xmlns:a16="http://schemas.microsoft.com/office/drawing/2014/main" id="{D887C180-E1D6-DCA8-0E14-F1778C6D59B5}"/>
              </a:ext>
            </a:extLst>
          </p:cNvPr>
          <p:cNvSpPr/>
          <p:nvPr/>
        </p:nvSpPr>
        <p:spPr>
          <a:xfrm>
            <a:off x="9191560" y="1353312"/>
            <a:ext cx="2824400"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2">
                    <a:lumMod val="50000"/>
                  </a:schemeClr>
                </a:solidFill>
                <a:latin typeface="Meiryo UI" panose="020B0604030504040204" pitchFamily="50" charset="-128"/>
                <a:ea typeface="Meiryo UI" panose="020B0604030504040204" pitchFamily="50" charset="-128"/>
              </a:rPr>
              <a:t>RPA</a:t>
            </a:r>
            <a:r>
              <a:rPr lang="ja-JP" altLang="en-US" sz="1200" dirty="0">
                <a:solidFill>
                  <a:schemeClr val="bg2">
                    <a:lumMod val="50000"/>
                  </a:schemeClr>
                </a:solidFill>
                <a:latin typeface="Meiryo UI" panose="020B0604030504040204" pitchFamily="50" charset="-128"/>
                <a:ea typeface="Meiryo UI" panose="020B0604030504040204" pitchFamily="50" charset="-128"/>
              </a:rPr>
              <a:t>本番入力</a:t>
            </a:r>
          </a:p>
        </p:txBody>
      </p:sp>
      <p:grpSp>
        <p:nvGrpSpPr>
          <p:cNvPr id="98" name="グループ化 97">
            <a:extLst>
              <a:ext uri="{FF2B5EF4-FFF2-40B4-BE49-F238E27FC236}">
                <a16:creationId xmlns:a16="http://schemas.microsoft.com/office/drawing/2014/main" id="{27FFEA03-2B11-1AE8-A7DD-8F9D82CF4F95}"/>
              </a:ext>
            </a:extLst>
          </p:cNvPr>
          <p:cNvGrpSpPr/>
          <p:nvPr/>
        </p:nvGrpSpPr>
        <p:grpSpPr>
          <a:xfrm>
            <a:off x="7076566" y="3473993"/>
            <a:ext cx="1056732" cy="656633"/>
            <a:chOff x="8173959" y="4428719"/>
            <a:chExt cx="721762" cy="448489"/>
          </a:xfrm>
        </p:grpSpPr>
        <p:sp>
          <p:nvSpPr>
            <p:cNvPr id="100" name="フローチャート: 判断 99">
              <a:extLst>
                <a:ext uri="{FF2B5EF4-FFF2-40B4-BE49-F238E27FC236}">
                  <a16:creationId xmlns:a16="http://schemas.microsoft.com/office/drawing/2014/main" id="{D1D89952-5DA9-D004-1279-E78BBA2FE6CB}"/>
                </a:ext>
              </a:extLst>
            </p:cNvPr>
            <p:cNvSpPr/>
            <p:nvPr/>
          </p:nvSpPr>
          <p:spPr>
            <a:xfrm>
              <a:off x="8200147" y="4428719"/>
              <a:ext cx="669386" cy="448489"/>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35A0E509-44D9-0553-2FD5-1FBA440FFA9E}"/>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案件担当に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確認が必要か</a:t>
              </a:r>
            </a:p>
          </p:txBody>
        </p:sp>
      </p:grpSp>
      <p:sp>
        <p:nvSpPr>
          <p:cNvPr id="104" name="テキスト ボックス 103">
            <a:extLst>
              <a:ext uri="{FF2B5EF4-FFF2-40B4-BE49-F238E27FC236}">
                <a16:creationId xmlns:a16="http://schemas.microsoft.com/office/drawing/2014/main" id="{4FC765BC-1ECC-72AC-CCE9-32AB2C216604}"/>
              </a:ext>
            </a:extLst>
          </p:cNvPr>
          <p:cNvSpPr txBox="1"/>
          <p:nvPr/>
        </p:nvSpPr>
        <p:spPr>
          <a:xfrm>
            <a:off x="7887476" y="3576607"/>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No</a:t>
            </a:r>
            <a:endParaRPr lang="ja-JP" altLang="en-US" dirty="0">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4FADD673-728D-4D62-CA0E-7EC9122452C5}"/>
              </a:ext>
            </a:extLst>
          </p:cNvPr>
          <p:cNvSpPr txBox="1"/>
          <p:nvPr/>
        </p:nvSpPr>
        <p:spPr>
          <a:xfrm>
            <a:off x="7483070" y="3341812"/>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Yes</a:t>
            </a:r>
            <a:endParaRPr lang="ja-JP" altLang="en-US" dirty="0">
              <a:latin typeface="Meiryo UI" panose="020B0604030504040204" pitchFamily="50" charset="-128"/>
              <a:ea typeface="Meiryo UI" panose="020B0604030504040204" pitchFamily="50" charset="-128"/>
            </a:endParaRPr>
          </a:p>
        </p:txBody>
      </p:sp>
      <p:cxnSp>
        <p:nvCxnSpPr>
          <p:cNvPr id="110" name="直線矢印コネクタ 109">
            <a:extLst>
              <a:ext uri="{FF2B5EF4-FFF2-40B4-BE49-F238E27FC236}">
                <a16:creationId xmlns:a16="http://schemas.microsoft.com/office/drawing/2014/main" id="{E4C90E94-B10C-FD9E-9DCE-778BE09C528C}"/>
              </a:ext>
            </a:extLst>
          </p:cNvPr>
          <p:cNvCxnSpPr>
            <a:cxnSpLocks/>
            <a:stCxn id="100" idx="3"/>
            <a:endCxn id="81" idx="1"/>
          </p:cNvCxnSpPr>
          <p:nvPr/>
        </p:nvCxnSpPr>
        <p:spPr>
          <a:xfrm>
            <a:off x="8094956" y="3802310"/>
            <a:ext cx="159770" cy="191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グループ化 161">
            <a:extLst>
              <a:ext uri="{FF2B5EF4-FFF2-40B4-BE49-F238E27FC236}">
                <a16:creationId xmlns:a16="http://schemas.microsoft.com/office/drawing/2014/main" id="{64A1062E-629C-0963-B107-616767451A05}"/>
              </a:ext>
            </a:extLst>
          </p:cNvPr>
          <p:cNvGrpSpPr/>
          <p:nvPr/>
        </p:nvGrpSpPr>
        <p:grpSpPr>
          <a:xfrm>
            <a:off x="6548857" y="2447326"/>
            <a:ext cx="407047" cy="299100"/>
            <a:chOff x="6430565" y="2434626"/>
            <a:chExt cx="407047" cy="299100"/>
          </a:xfrm>
        </p:grpSpPr>
        <p:sp>
          <p:nvSpPr>
            <p:cNvPr id="127" name="フローチャート : 書類 22">
              <a:extLst>
                <a:ext uri="{FF2B5EF4-FFF2-40B4-BE49-F238E27FC236}">
                  <a16:creationId xmlns:a16="http://schemas.microsoft.com/office/drawing/2014/main" id="{B614233F-BB24-FDF4-5932-329FBD79A592}"/>
                </a:ext>
              </a:extLst>
            </p:cNvPr>
            <p:cNvSpPr/>
            <p:nvPr/>
          </p:nvSpPr>
          <p:spPr>
            <a:xfrm>
              <a:off x="6464799" y="2466186"/>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29" name="フローチャート : 書類 22">
              <a:extLst>
                <a:ext uri="{FF2B5EF4-FFF2-40B4-BE49-F238E27FC236}">
                  <a16:creationId xmlns:a16="http://schemas.microsoft.com/office/drawing/2014/main" id="{1A403852-748D-BE2D-85EA-E897FD12F4A6}"/>
                </a:ext>
              </a:extLst>
            </p:cNvPr>
            <p:cNvSpPr/>
            <p:nvPr/>
          </p:nvSpPr>
          <p:spPr>
            <a:xfrm>
              <a:off x="6430565" y="2434626"/>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など</a:t>
              </a:r>
            </a:p>
          </p:txBody>
        </p:sp>
      </p:grpSp>
      <p:sp>
        <p:nvSpPr>
          <p:cNvPr id="130" name="フローチャート : 代替処理 2">
            <a:extLst>
              <a:ext uri="{FF2B5EF4-FFF2-40B4-BE49-F238E27FC236}">
                <a16:creationId xmlns:a16="http://schemas.microsoft.com/office/drawing/2014/main" id="{3278D0C0-F4E4-46A7-3D1A-FDBFC1414192}"/>
              </a:ext>
            </a:extLst>
          </p:cNvPr>
          <p:cNvSpPr/>
          <p:nvPr/>
        </p:nvSpPr>
        <p:spPr>
          <a:xfrm>
            <a:off x="5952061" y="1968732"/>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問い合わせ回答＆</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書類送付</a:t>
            </a:r>
          </a:p>
        </p:txBody>
      </p:sp>
      <p:grpSp>
        <p:nvGrpSpPr>
          <p:cNvPr id="68" name="グループ化 67">
            <a:extLst>
              <a:ext uri="{FF2B5EF4-FFF2-40B4-BE49-F238E27FC236}">
                <a16:creationId xmlns:a16="http://schemas.microsoft.com/office/drawing/2014/main" id="{18DED411-AA4A-39D4-0914-8CB6652CA17E}"/>
              </a:ext>
            </a:extLst>
          </p:cNvPr>
          <p:cNvGrpSpPr/>
          <p:nvPr/>
        </p:nvGrpSpPr>
        <p:grpSpPr>
          <a:xfrm>
            <a:off x="6778521" y="4297569"/>
            <a:ext cx="580936" cy="580936"/>
            <a:chOff x="3045064" y="4118673"/>
            <a:chExt cx="580936" cy="580936"/>
          </a:xfrm>
        </p:grpSpPr>
        <p:pic>
          <p:nvPicPr>
            <p:cNvPr id="69" name="グラフィックス 68" descr="フォルダー">
              <a:extLst>
                <a:ext uri="{FF2B5EF4-FFF2-40B4-BE49-F238E27FC236}">
                  <a16:creationId xmlns:a16="http://schemas.microsoft.com/office/drawing/2014/main" id="{4657CBAA-054B-D27D-C0B0-EF9C9368D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71" name="フローチャート : 書類 22">
              <a:extLst>
                <a:ext uri="{FF2B5EF4-FFF2-40B4-BE49-F238E27FC236}">
                  <a16:creationId xmlns:a16="http://schemas.microsoft.com/office/drawing/2014/main" id="{F6E0A4B1-E660-8CCA-B2A0-9721537CC03F}"/>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3" name="グループ化 22">
            <a:extLst>
              <a:ext uri="{FF2B5EF4-FFF2-40B4-BE49-F238E27FC236}">
                <a16:creationId xmlns:a16="http://schemas.microsoft.com/office/drawing/2014/main" id="{C4F2E355-78DE-2B79-70CD-7D781B1CBBD2}"/>
              </a:ext>
            </a:extLst>
          </p:cNvPr>
          <p:cNvGrpSpPr/>
          <p:nvPr/>
        </p:nvGrpSpPr>
        <p:grpSpPr>
          <a:xfrm>
            <a:off x="3218523" y="4299122"/>
            <a:ext cx="580936" cy="580936"/>
            <a:chOff x="3045064" y="4118673"/>
            <a:chExt cx="580936" cy="580936"/>
          </a:xfrm>
        </p:grpSpPr>
        <p:pic>
          <p:nvPicPr>
            <p:cNvPr id="27" name="グラフィックス 26" descr="フォルダー">
              <a:extLst>
                <a:ext uri="{FF2B5EF4-FFF2-40B4-BE49-F238E27FC236}">
                  <a16:creationId xmlns:a16="http://schemas.microsoft.com/office/drawing/2014/main" id="{0A42C4FE-182F-36A7-3703-20C2288867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8" name="フローチャート : 書類 22">
              <a:extLst>
                <a:ext uri="{FF2B5EF4-FFF2-40B4-BE49-F238E27FC236}">
                  <a16:creationId xmlns:a16="http://schemas.microsoft.com/office/drawing/2014/main" id="{9AC3F1CD-CD8E-5E8C-ADE1-B5573FA11A7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52" name="フローチャート : 代替処理 2">
            <a:extLst>
              <a:ext uri="{FF2B5EF4-FFF2-40B4-BE49-F238E27FC236}">
                <a16:creationId xmlns:a16="http://schemas.microsoft.com/office/drawing/2014/main" id="{E2C84758-D647-D35A-3F73-69BBD3F175EA}"/>
              </a:ext>
            </a:extLst>
          </p:cNvPr>
          <p:cNvSpPr/>
          <p:nvPr/>
        </p:nvSpPr>
        <p:spPr>
          <a:xfrm>
            <a:off x="5952061" y="2795559"/>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回答＆書類受領</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64" name="グループ化 163">
            <a:extLst>
              <a:ext uri="{FF2B5EF4-FFF2-40B4-BE49-F238E27FC236}">
                <a16:creationId xmlns:a16="http://schemas.microsoft.com/office/drawing/2014/main" id="{E7A54596-8726-CA2F-C039-DC99CC59F41D}"/>
              </a:ext>
            </a:extLst>
          </p:cNvPr>
          <p:cNvGrpSpPr/>
          <p:nvPr/>
        </p:nvGrpSpPr>
        <p:grpSpPr>
          <a:xfrm>
            <a:off x="6548857" y="3269703"/>
            <a:ext cx="407047" cy="299100"/>
            <a:chOff x="6478724" y="3257003"/>
            <a:chExt cx="407047" cy="299100"/>
          </a:xfrm>
        </p:grpSpPr>
        <p:sp>
          <p:nvSpPr>
            <p:cNvPr id="153" name="フローチャート : 書類 22">
              <a:extLst>
                <a:ext uri="{FF2B5EF4-FFF2-40B4-BE49-F238E27FC236}">
                  <a16:creationId xmlns:a16="http://schemas.microsoft.com/office/drawing/2014/main" id="{858B16CD-3652-885B-2BED-2B801D5A14C4}"/>
                </a:ext>
              </a:extLst>
            </p:cNvPr>
            <p:cNvSpPr/>
            <p:nvPr/>
          </p:nvSpPr>
          <p:spPr>
            <a:xfrm>
              <a:off x="6512958" y="3288563"/>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54" name="フローチャート : 書類 22">
              <a:extLst>
                <a:ext uri="{FF2B5EF4-FFF2-40B4-BE49-F238E27FC236}">
                  <a16:creationId xmlns:a16="http://schemas.microsoft.com/office/drawing/2014/main" id="{171E0739-7E79-76C7-2421-999BEB46BCE0}"/>
                </a:ext>
              </a:extLst>
            </p:cNvPr>
            <p:cNvSpPr/>
            <p:nvPr/>
          </p:nvSpPr>
          <p:spPr>
            <a:xfrm>
              <a:off x="6478724" y="3257003"/>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など</a:t>
              </a:r>
            </a:p>
          </p:txBody>
        </p:sp>
      </p:grpSp>
      <p:cxnSp>
        <p:nvCxnSpPr>
          <p:cNvPr id="200" name="直線矢印コネクタ 199">
            <a:extLst>
              <a:ext uri="{FF2B5EF4-FFF2-40B4-BE49-F238E27FC236}">
                <a16:creationId xmlns:a16="http://schemas.microsoft.com/office/drawing/2014/main" id="{45EA2A1E-105B-6C9F-BACC-1DABB2048C71}"/>
              </a:ext>
            </a:extLst>
          </p:cNvPr>
          <p:cNvCxnSpPr>
            <a:cxnSpLocks/>
            <a:stCxn id="152" idx="2"/>
            <a:endCxn id="76" idx="0"/>
          </p:cNvCxnSpPr>
          <p:nvPr/>
        </p:nvCxnSpPr>
        <p:spPr>
          <a:xfrm flipH="1">
            <a:off x="6419543" y="3239957"/>
            <a:ext cx="518" cy="402858"/>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3" name="フローチャート : 代替処理 2">
            <a:extLst>
              <a:ext uri="{FF2B5EF4-FFF2-40B4-BE49-F238E27FC236}">
                <a16:creationId xmlns:a16="http://schemas.microsoft.com/office/drawing/2014/main" id="{3CB8B8E7-F272-D6AF-B770-2185100422E9}"/>
              </a:ext>
            </a:extLst>
          </p:cNvPr>
          <p:cNvSpPr/>
          <p:nvPr/>
        </p:nvSpPr>
        <p:spPr>
          <a:xfrm>
            <a:off x="7136932" y="2795559"/>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問い合わせ</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05" name="直線矢印コネクタ 204">
            <a:extLst>
              <a:ext uri="{FF2B5EF4-FFF2-40B4-BE49-F238E27FC236}">
                <a16:creationId xmlns:a16="http://schemas.microsoft.com/office/drawing/2014/main" id="{9CD99961-E071-E32D-C81F-91F202CE9A53}"/>
              </a:ext>
            </a:extLst>
          </p:cNvPr>
          <p:cNvCxnSpPr>
            <a:cxnSpLocks/>
            <a:stCxn id="203" idx="0"/>
            <a:endCxn id="130" idx="3"/>
          </p:cNvCxnSpPr>
          <p:nvPr/>
        </p:nvCxnSpPr>
        <p:spPr>
          <a:xfrm rot="16200000" flipV="1">
            <a:off x="6944183" y="2134809"/>
            <a:ext cx="604628" cy="716871"/>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7A1E1C13-4E30-DF25-150F-7F5DB0180DEF}"/>
              </a:ext>
            </a:extLst>
          </p:cNvPr>
          <p:cNvSpPr txBox="1"/>
          <p:nvPr/>
        </p:nvSpPr>
        <p:spPr>
          <a:xfrm>
            <a:off x="7263706" y="2488778"/>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09" name="直線矢印コネクタ 208">
            <a:extLst>
              <a:ext uri="{FF2B5EF4-FFF2-40B4-BE49-F238E27FC236}">
                <a16:creationId xmlns:a16="http://schemas.microsoft.com/office/drawing/2014/main" id="{BC1F858E-B5A4-3936-8B00-1B7DA014A3EC}"/>
              </a:ext>
            </a:extLst>
          </p:cNvPr>
          <p:cNvCxnSpPr>
            <a:cxnSpLocks/>
            <a:stCxn id="100" idx="0"/>
            <a:endCxn id="203" idx="2"/>
          </p:cNvCxnSpPr>
          <p:nvPr/>
        </p:nvCxnSpPr>
        <p:spPr>
          <a:xfrm flipV="1">
            <a:off x="7604932" y="3239957"/>
            <a:ext cx="0" cy="234036"/>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a:extLst>
              <a:ext uri="{FF2B5EF4-FFF2-40B4-BE49-F238E27FC236}">
                <a16:creationId xmlns:a16="http://schemas.microsoft.com/office/drawing/2014/main" id="{C6B0BEBC-80EA-9E44-81BA-2DB5B1DEA805}"/>
              </a:ext>
            </a:extLst>
          </p:cNvPr>
          <p:cNvCxnSpPr>
            <a:cxnSpLocks/>
            <a:stCxn id="214" idx="2"/>
          </p:cNvCxnSpPr>
          <p:nvPr/>
        </p:nvCxnSpPr>
        <p:spPr>
          <a:xfrm>
            <a:off x="9845273" y="4000486"/>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4" name="フローチャート: 手操作入力 213">
            <a:extLst>
              <a:ext uri="{FF2B5EF4-FFF2-40B4-BE49-F238E27FC236}">
                <a16:creationId xmlns:a16="http://schemas.microsoft.com/office/drawing/2014/main" id="{0ADE0D93-40A7-77B4-C320-14EDED985E37}"/>
              </a:ext>
            </a:extLst>
          </p:cNvPr>
          <p:cNvSpPr/>
          <p:nvPr/>
        </p:nvSpPr>
        <p:spPr bwMode="auto">
          <a:xfrm>
            <a:off x="9377791" y="360795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担当者入力</a:t>
            </a:r>
          </a:p>
        </p:txBody>
      </p:sp>
      <p:sp>
        <p:nvSpPr>
          <p:cNvPr id="215" name="テキスト ボックス 214">
            <a:extLst>
              <a:ext uri="{FF2B5EF4-FFF2-40B4-BE49-F238E27FC236}">
                <a16:creationId xmlns:a16="http://schemas.microsoft.com/office/drawing/2014/main" id="{C3CD3A25-D008-7994-D564-534B18C4312A}"/>
              </a:ext>
            </a:extLst>
          </p:cNvPr>
          <p:cNvSpPr txBox="1"/>
          <p:nvPr/>
        </p:nvSpPr>
        <p:spPr>
          <a:xfrm>
            <a:off x="9504047" y="4716854"/>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16" name="直線矢印コネクタ 215">
            <a:extLst>
              <a:ext uri="{FF2B5EF4-FFF2-40B4-BE49-F238E27FC236}">
                <a16:creationId xmlns:a16="http://schemas.microsoft.com/office/drawing/2014/main" id="{3815BE0A-73DF-52B4-2A21-09F5C2F5B78F}"/>
              </a:ext>
            </a:extLst>
          </p:cNvPr>
          <p:cNvCxnSpPr>
            <a:cxnSpLocks/>
            <a:stCxn id="81" idx="3"/>
            <a:endCxn id="214" idx="1"/>
          </p:cNvCxnSpPr>
          <p:nvPr/>
        </p:nvCxnSpPr>
        <p:spPr>
          <a:xfrm>
            <a:off x="9189690" y="3804220"/>
            <a:ext cx="188101"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9" name="正方形/長方形 218">
            <a:extLst>
              <a:ext uri="{FF2B5EF4-FFF2-40B4-BE49-F238E27FC236}">
                <a16:creationId xmlns:a16="http://schemas.microsoft.com/office/drawing/2014/main" id="{3ACD7E2E-B27B-0BD5-70DC-E0DD75D1FFF1}"/>
              </a:ext>
            </a:extLst>
          </p:cNvPr>
          <p:cNvSpPr/>
          <p:nvPr/>
        </p:nvSpPr>
        <p:spPr bwMode="auto">
          <a:xfrm>
            <a:off x="10298438" y="5916488"/>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シートデータ加工＆</a:t>
            </a: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r>
              <a:rPr lang="ja-JP" altLang="en-US" sz="800" dirty="0">
                <a:solidFill>
                  <a:schemeClr val="bg2">
                    <a:lumMod val="50000"/>
                  </a:schemeClr>
                </a:solidFill>
                <a:latin typeface="Meiryo UI" panose="020B0604030504040204" pitchFamily="50" charset="-128"/>
                <a:ea typeface="Meiryo UI" panose="020B0604030504040204" pitchFamily="50" charset="-128"/>
              </a:rPr>
              <a:t>化処理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GoogleAppScript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20" name="直線矢印コネクタ 219">
            <a:extLst>
              <a:ext uri="{FF2B5EF4-FFF2-40B4-BE49-F238E27FC236}">
                <a16:creationId xmlns:a16="http://schemas.microsoft.com/office/drawing/2014/main" id="{AE1C51A5-8952-875B-3A56-F17DAED50B17}"/>
              </a:ext>
            </a:extLst>
          </p:cNvPr>
          <p:cNvCxnSpPr>
            <a:cxnSpLocks/>
            <a:stCxn id="219" idx="0"/>
          </p:cNvCxnSpPr>
          <p:nvPr/>
        </p:nvCxnSpPr>
        <p:spPr>
          <a:xfrm flipV="1">
            <a:off x="10965686" y="5524564"/>
            <a:ext cx="0" cy="391924"/>
          </a:xfrm>
          <a:prstGeom prst="straightConnector1">
            <a:avLst/>
          </a:prstGeom>
          <a:ln w="6350">
            <a:solidFill>
              <a:schemeClr val="bg1">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035DD02C-CE02-7596-842D-2105D32D349C}"/>
              </a:ext>
            </a:extLst>
          </p:cNvPr>
          <p:cNvSpPr txBox="1"/>
          <p:nvPr/>
        </p:nvSpPr>
        <p:spPr>
          <a:xfrm>
            <a:off x="10776976" y="5634971"/>
            <a:ext cx="385227" cy="14014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22" name="直線矢印コネクタ 221">
            <a:extLst>
              <a:ext uri="{FF2B5EF4-FFF2-40B4-BE49-F238E27FC236}">
                <a16:creationId xmlns:a16="http://schemas.microsoft.com/office/drawing/2014/main" id="{5CE0EC62-D453-A207-3486-2C86BC0522B0}"/>
              </a:ext>
            </a:extLst>
          </p:cNvPr>
          <p:cNvCxnSpPr>
            <a:cxnSpLocks/>
            <a:stCxn id="223" idx="2"/>
          </p:cNvCxnSpPr>
          <p:nvPr/>
        </p:nvCxnSpPr>
        <p:spPr>
          <a:xfrm>
            <a:off x="10965686" y="3999109"/>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3" name="フローチャート: 手操作入力 222">
            <a:extLst>
              <a:ext uri="{FF2B5EF4-FFF2-40B4-BE49-F238E27FC236}">
                <a16:creationId xmlns:a16="http://schemas.microsoft.com/office/drawing/2014/main" id="{F70966F1-9DB2-9455-9A96-812BC50A96DD}"/>
              </a:ext>
            </a:extLst>
          </p:cNvPr>
          <p:cNvSpPr/>
          <p:nvPr/>
        </p:nvSpPr>
        <p:spPr bwMode="auto">
          <a:xfrm>
            <a:off x="10498204" y="3606576"/>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GAS</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p>
        </p:txBody>
      </p:sp>
      <p:sp>
        <p:nvSpPr>
          <p:cNvPr id="224" name="テキスト ボックス 223">
            <a:extLst>
              <a:ext uri="{FF2B5EF4-FFF2-40B4-BE49-F238E27FC236}">
                <a16:creationId xmlns:a16="http://schemas.microsoft.com/office/drawing/2014/main" id="{E8719951-8655-1D8C-ACFE-E4C54470C497}"/>
              </a:ext>
            </a:extLst>
          </p:cNvPr>
          <p:cNvSpPr txBox="1"/>
          <p:nvPr/>
        </p:nvSpPr>
        <p:spPr>
          <a:xfrm>
            <a:off x="10624460" y="4715477"/>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25" name="直線矢印コネクタ 224">
            <a:extLst>
              <a:ext uri="{FF2B5EF4-FFF2-40B4-BE49-F238E27FC236}">
                <a16:creationId xmlns:a16="http://schemas.microsoft.com/office/drawing/2014/main" id="{B6198C92-AA1D-CB68-706A-C8CA5997AD5C}"/>
              </a:ext>
            </a:extLst>
          </p:cNvPr>
          <p:cNvCxnSpPr>
            <a:cxnSpLocks/>
            <a:stCxn id="214" idx="3"/>
            <a:endCxn id="223" idx="1"/>
          </p:cNvCxnSpPr>
          <p:nvPr/>
        </p:nvCxnSpPr>
        <p:spPr>
          <a:xfrm flipV="1">
            <a:off x="10312755" y="3802843"/>
            <a:ext cx="185449" cy="1377"/>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フローチャート: 手操作入力 40">
            <a:extLst>
              <a:ext uri="{FF2B5EF4-FFF2-40B4-BE49-F238E27FC236}">
                <a16:creationId xmlns:a16="http://schemas.microsoft.com/office/drawing/2014/main" id="{8AC18404-4542-ECDA-CE14-3DBF96FECAF9}"/>
              </a:ext>
            </a:extLst>
          </p:cNvPr>
          <p:cNvSpPr/>
          <p:nvPr/>
        </p:nvSpPr>
        <p:spPr bwMode="auto">
          <a:xfrm>
            <a:off x="2392063"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請求書＆項目確認</a:t>
            </a:r>
          </a:p>
        </p:txBody>
      </p:sp>
      <p:cxnSp>
        <p:nvCxnSpPr>
          <p:cNvPr id="229" name="直線矢印コネクタ 228">
            <a:extLst>
              <a:ext uri="{FF2B5EF4-FFF2-40B4-BE49-F238E27FC236}">
                <a16:creationId xmlns:a16="http://schemas.microsoft.com/office/drawing/2014/main" id="{6A95B232-6D0F-7BFF-4289-3386DDD6E02A}"/>
              </a:ext>
            </a:extLst>
          </p:cNvPr>
          <p:cNvCxnSpPr>
            <a:cxnSpLocks/>
          </p:cNvCxnSpPr>
          <p:nvPr/>
        </p:nvCxnSpPr>
        <p:spPr>
          <a:xfrm rot="10800000" flipV="1">
            <a:off x="11343511" y="5524564"/>
            <a:ext cx="0" cy="391924"/>
          </a:xfrm>
          <a:prstGeom prst="straightConnector1">
            <a:avLst/>
          </a:prstGeom>
          <a:ln w="6350">
            <a:solidFill>
              <a:schemeClr val="bg1">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30" name="テキスト ボックス 229">
            <a:extLst>
              <a:ext uri="{FF2B5EF4-FFF2-40B4-BE49-F238E27FC236}">
                <a16:creationId xmlns:a16="http://schemas.microsoft.com/office/drawing/2014/main" id="{FFA252DD-D6EB-8910-86E0-218B135EF309}"/>
              </a:ext>
            </a:extLst>
          </p:cNvPr>
          <p:cNvSpPr txBox="1"/>
          <p:nvPr/>
        </p:nvSpPr>
        <p:spPr>
          <a:xfrm>
            <a:off x="11154801" y="5641341"/>
            <a:ext cx="385227"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243" name="グループ化 242">
            <a:extLst>
              <a:ext uri="{FF2B5EF4-FFF2-40B4-BE49-F238E27FC236}">
                <a16:creationId xmlns:a16="http://schemas.microsoft.com/office/drawing/2014/main" id="{69ABD761-4E3C-3ADB-C993-29B97F2C04F2}"/>
              </a:ext>
            </a:extLst>
          </p:cNvPr>
          <p:cNvGrpSpPr/>
          <p:nvPr/>
        </p:nvGrpSpPr>
        <p:grpSpPr>
          <a:xfrm>
            <a:off x="9085517" y="6152400"/>
            <a:ext cx="372814" cy="541258"/>
            <a:chOff x="9085517" y="6152400"/>
            <a:chExt cx="372814" cy="541258"/>
          </a:xfrm>
        </p:grpSpPr>
        <p:sp>
          <p:nvSpPr>
            <p:cNvPr id="231" name="フローチャート : 書類 22">
              <a:extLst>
                <a:ext uri="{FF2B5EF4-FFF2-40B4-BE49-F238E27FC236}">
                  <a16:creationId xmlns:a16="http://schemas.microsoft.com/office/drawing/2014/main" id="{E7ED7B27-7F5A-97F7-88CE-D89E0C0A7E04}"/>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232" name="フローチャート : 書類 22">
              <a:extLst>
                <a:ext uri="{FF2B5EF4-FFF2-40B4-BE49-F238E27FC236}">
                  <a16:creationId xmlns:a16="http://schemas.microsoft.com/office/drawing/2014/main" id="{D99209E7-4E78-D6D0-BC61-5EBD754AC997}"/>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233" name="グループ化 232">
            <a:extLst>
              <a:ext uri="{FF2B5EF4-FFF2-40B4-BE49-F238E27FC236}">
                <a16:creationId xmlns:a16="http://schemas.microsoft.com/office/drawing/2014/main" id="{AA834A34-59E6-2C10-9D91-B745E375613A}"/>
              </a:ext>
            </a:extLst>
          </p:cNvPr>
          <p:cNvGrpSpPr/>
          <p:nvPr/>
        </p:nvGrpSpPr>
        <p:grpSpPr>
          <a:xfrm>
            <a:off x="9445746" y="6086187"/>
            <a:ext cx="580936" cy="580936"/>
            <a:chOff x="3045064" y="4118673"/>
            <a:chExt cx="580936" cy="580936"/>
          </a:xfrm>
        </p:grpSpPr>
        <p:pic>
          <p:nvPicPr>
            <p:cNvPr id="234" name="グラフィックス 233" descr="フォルダー">
              <a:extLst>
                <a:ext uri="{FF2B5EF4-FFF2-40B4-BE49-F238E27FC236}">
                  <a16:creationId xmlns:a16="http://schemas.microsoft.com/office/drawing/2014/main" id="{3C9AF17C-C670-DE86-5AC9-4E7C3A9EF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35" name="フローチャート : 書類 22">
              <a:extLst>
                <a:ext uri="{FF2B5EF4-FFF2-40B4-BE49-F238E27FC236}">
                  <a16:creationId xmlns:a16="http://schemas.microsoft.com/office/drawing/2014/main" id="{BD7B52BA-0028-0823-E8A7-8486A08A81F0}"/>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生データ</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236" name="楕円 235">
            <a:extLst>
              <a:ext uri="{FF2B5EF4-FFF2-40B4-BE49-F238E27FC236}">
                <a16:creationId xmlns:a16="http://schemas.microsoft.com/office/drawing/2014/main" id="{39123CBA-54BA-C380-F66B-136AB0B60AE4}"/>
              </a:ext>
            </a:extLst>
          </p:cNvPr>
          <p:cNvSpPr/>
          <p:nvPr/>
        </p:nvSpPr>
        <p:spPr>
          <a:xfrm>
            <a:off x="11619352" y="371478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2</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37" name="コネクタ: カギ線 5">
            <a:extLst>
              <a:ext uri="{FF2B5EF4-FFF2-40B4-BE49-F238E27FC236}">
                <a16:creationId xmlns:a16="http://schemas.microsoft.com/office/drawing/2014/main" id="{34E80A19-53A5-50AD-B37D-408E304D2F11}"/>
              </a:ext>
            </a:extLst>
          </p:cNvPr>
          <p:cNvCxnSpPr>
            <a:cxnSpLocks/>
            <a:stCxn id="223" idx="3"/>
            <a:endCxn id="236" idx="2"/>
          </p:cNvCxnSpPr>
          <p:nvPr/>
        </p:nvCxnSpPr>
        <p:spPr>
          <a:xfrm>
            <a:off x="11433168" y="3802843"/>
            <a:ext cx="186184" cy="449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グループ化 239">
            <a:extLst>
              <a:ext uri="{FF2B5EF4-FFF2-40B4-BE49-F238E27FC236}">
                <a16:creationId xmlns:a16="http://schemas.microsoft.com/office/drawing/2014/main" id="{88BA65F7-3430-A793-FEF2-9BF78C6736F9}"/>
              </a:ext>
            </a:extLst>
          </p:cNvPr>
          <p:cNvGrpSpPr/>
          <p:nvPr/>
        </p:nvGrpSpPr>
        <p:grpSpPr>
          <a:xfrm>
            <a:off x="9445746" y="5492971"/>
            <a:ext cx="580936" cy="580936"/>
            <a:chOff x="3045064" y="4118673"/>
            <a:chExt cx="580936" cy="580936"/>
          </a:xfrm>
        </p:grpSpPr>
        <p:pic>
          <p:nvPicPr>
            <p:cNvPr id="241" name="グラフィックス 240" descr="フォルダー">
              <a:extLst>
                <a:ext uri="{FF2B5EF4-FFF2-40B4-BE49-F238E27FC236}">
                  <a16:creationId xmlns:a16="http://schemas.microsoft.com/office/drawing/2014/main" id="{F4218343-66B0-063F-3B2F-5699A58E03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42" name="フローチャート : 書類 22">
              <a:extLst>
                <a:ext uri="{FF2B5EF4-FFF2-40B4-BE49-F238E27FC236}">
                  <a16:creationId xmlns:a16="http://schemas.microsoft.com/office/drawing/2014/main" id="{D2DD5B0F-E8F6-AAF2-203A-077AA2B5DD27}"/>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データ</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44" name="グループ化 243">
            <a:extLst>
              <a:ext uri="{FF2B5EF4-FFF2-40B4-BE49-F238E27FC236}">
                <a16:creationId xmlns:a16="http://schemas.microsoft.com/office/drawing/2014/main" id="{B3D3194A-12C3-59C5-03F9-32C72F76AF47}"/>
              </a:ext>
            </a:extLst>
          </p:cNvPr>
          <p:cNvGrpSpPr/>
          <p:nvPr/>
        </p:nvGrpSpPr>
        <p:grpSpPr>
          <a:xfrm>
            <a:off x="9077900" y="5536549"/>
            <a:ext cx="372814" cy="541258"/>
            <a:chOff x="9085517" y="6152400"/>
            <a:chExt cx="372814" cy="541258"/>
          </a:xfrm>
        </p:grpSpPr>
        <p:sp>
          <p:nvSpPr>
            <p:cNvPr id="245" name="フローチャート : 書類 22">
              <a:extLst>
                <a:ext uri="{FF2B5EF4-FFF2-40B4-BE49-F238E27FC236}">
                  <a16:creationId xmlns:a16="http://schemas.microsoft.com/office/drawing/2014/main" id="{0FC25D1A-FA51-E49B-3368-2AB0BBC1661B}"/>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46" name="フローチャート : 書類 22">
              <a:extLst>
                <a:ext uri="{FF2B5EF4-FFF2-40B4-BE49-F238E27FC236}">
                  <a16:creationId xmlns:a16="http://schemas.microsoft.com/office/drawing/2014/main" id="{2D85198B-B526-ABF9-0AF2-B421ED0F8540}"/>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47" name="直線矢印コネクタ 137">
            <a:extLst>
              <a:ext uri="{FF2B5EF4-FFF2-40B4-BE49-F238E27FC236}">
                <a16:creationId xmlns:a16="http://schemas.microsoft.com/office/drawing/2014/main" id="{7352F20E-AFCF-65B7-7FA5-559D45BAC1BA}"/>
              </a:ext>
            </a:extLst>
          </p:cNvPr>
          <p:cNvCxnSpPr>
            <a:cxnSpLocks/>
            <a:stCxn id="219" idx="1"/>
            <a:endCxn id="242" idx="2"/>
          </p:cNvCxnSpPr>
          <p:nvPr/>
        </p:nvCxnSpPr>
        <p:spPr>
          <a:xfrm rot="10800000">
            <a:off x="9736216" y="5929909"/>
            <a:ext cx="562223" cy="162206"/>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BF5C6AF3-35E1-60EF-1D76-E71E1F066684}"/>
              </a:ext>
            </a:extLst>
          </p:cNvPr>
          <p:cNvCxnSpPr>
            <a:cxnSpLocks/>
            <a:stCxn id="235" idx="0"/>
          </p:cNvCxnSpPr>
          <p:nvPr/>
        </p:nvCxnSpPr>
        <p:spPr>
          <a:xfrm flipV="1">
            <a:off x="9736215" y="5929909"/>
            <a:ext cx="0" cy="32567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6" name="テキスト ボックス 255">
            <a:extLst>
              <a:ext uri="{FF2B5EF4-FFF2-40B4-BE49-F238E27FC236}">
                <a16:creationId xmlns:a16="http://schemas.microsoft.com/office/drawing/2014/main" id="{63478610-FCF7-E97B-2B24-316CB39AE7DB}"/>
              </a:ext>
            </a:extLst>
          </p:cNvPr>
          <p:cNvSpPr txBox="1"/>
          <p:nvPr/>
        </p:nvSpPr>
        <p:spPr>
          <a:xfrm>
            <a:off x="9842223" y="6013374"/>
            <a:ext cx="350206" cy="15415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加工</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7" name="矢印: 左右 256">
            <a:extLst>
              <a:ext uri="{FF2B5EF4-FFF2-40B4-BE49-F238E27FC236}">
                <a16:creationId xmlns:a16="http://schemas.microsoft.com/office/drawing/2014/main" id="{763CFE86-DB3C-7730-5FF8-53BF701C6CB9}"/>
              </a:ext>
            </a:extLst>
          </p:cNvPr>
          <p:cNvSpPr/>
          <p:nvPr/>
        </p:nvSpPr>
        <p:spPr>
          <a:xfrm>
            <a:off x="10312755" y="1602196"/>
            <a:ext cx="170320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grpSp>
        <p:nvGrpSpPr>
          <p:cNvPr id="259" name="グループ化 258">
            <a:extLst>
              <a:ext uri="{FF2B5EF4-FFF2-40B4-BE49-F238E27FC236}">
                <a16:creationId xmlns:a16="http://schemas.microsoft.com/office/drawing/2014/main" id="{63CF0E47-5C40-FAC7-4E8E-F5F572922BB9}"/>
              </a:ext>
            </a:extLst>
          </p:cNvPr>
          <p:cNvGrpSpPr/>
          <p:nvPr/>
        </p:nvGrpSpPr>
        <p:grpSpPr>
          <a:xfrm>
            <a:off x="5800238" y="863326"/>
            <a:ext cx="5975002" cy="580936"/>
            <a:chOff x="5724822" y="863326"/>
            <a:chExt cx="5975002" cy="580936"/>
          </a:xfrm>
        </p:grpSpPr>
        <p:sp>
          <p:nvSpPr>
            <p:cNvPr id="260" name="フローチャート : 書類 22">
              <a:extLst>
                <a:ext uri="{FF2B5EF4-FFF2-40B4-BE49-F238E27FC236}">
                  <a16:creationId xmlns:a16="http://schemas.microsoft.com/office/drawing/2014/main" id="{6736544E-5EE4-7AE3-AD80-9589572F4930}"/>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61" name="グループ化 260">
              <a:extLst>
                <a:ext uri="{FF2B5EF4-FFF2-40B4-BE49-F238E27FC236}">
                  <a16:creationId xmlns:a16="http://schemas.microsoft.com/office/drawing/2014/main" id="{3287FFEB-751A-4E29-84E2-EC1A47241160}"/>
                </a:ext>
              </a:extLst>
            </p:cNvPr>
            <p:cNvGrpSpPr/>
            <p:nvPr/>
          </p:nvGrpSpPr>
          <p:grpSpPr>
            <a:xfrm>
              <a:off x="6299371" y="1006194"/>
              <a:ext cx="2717949" cy="295200"/>
              <a:chOff x="6012641" y="1006194"/>
              <a:chExt cx="2989744" cy="295200"/>
            </a:xfrm>
          </p:grpSpPr>
          <p:sp>
            <p:nvSpPr>
              <p:cNvPr id="275" name="フローチャート : 代替処理 2">
                <a:extLst>
                  <a:ext uri="{FF2B5EF4-FFF2-40B4-BE49-F238E27FC236}">
                    <a16:creationId xmlns:a16="http://schemas.microsoft.com/office/drawing/2014/main" id="{4183B625-F834-4150-8944-3631F080BEAC}"/>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76" name="正方形/長方形 275">
                <a:extLst>
                  <a:ext uri="{FF2B5EF4-FFF2-40B4-BE49-F238E27FC236}">
                    <a16:creationId xmlns:a16="http://schemas.microsoft.com/office/drawing/2014/main" id="{D5D3C6A3-70C6-E7FD-38AB-B553E610F781}"/>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77" name="フローチャート: 手操作入力 276">
                <a:extLst>
                  <a:ext uri="{FF2B5EF4-FFF2-40B4-BE49-F238E27FC236}">
                    <a16:creationId xmlns:a16="http://schemas.microsoft.com/office/drawing/2014/main" id="{975487A6-EF7D-A1CE-6260-15B45D36A655}"/>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62" name="グループ化 261">
              <a:extLst>
                <a:ext uri="{FF2B5EF4-FFF2-40B4-BE49-F238E27FC236}">
                  <a16:creationId xmlns:a16="http://schemas.microsoft.com/office/drawing/2014/main" id="{F18EEE80-CE56-38A6-B930-36C0306B410F}"/>
                </a:ext>
              </a:extLst>
            </p:cNvPr>
            <p:cNvGrpSpPr/>
            <p:nvPr/>
          </p:nvGrpSpPr>
          <p:grpSpPr>
            <a:xfrm>
              <a:off x="10219448" y="863326"/>
              <a:ext cx="580936" cy="580936"/>
              <a:chOff x="3045064" y="4118673"/>
              <a:chExt cx="580936" cy="580936"/>
            </a:xfrm>
          </p:grpSpPr>
          <p:pic>
            <p:nvPicPr>
              <p:cNvPr id="273" name="グラフィックス 272" descr="フォルダー">
                <a:extLst>
                  <a:ext uri="{FF2B5EF4-FFF2-40B4-BE49-F238E27FC236}">
                    <a16:creationId xmlns:a16="http://schemas.microsoft.com/office/drawing/2014/main" id="{DE535496-B24D-F7CD-4A72-1E1EFB879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74" name="フローチャート : 書類 22">
                <a:extLst>
                  <a:ext uri="{FF2B5EF4-FFF2-40B4-BE49-F238E27FC236}">
                    <a16:creationId xmlns:a16="http://schemas.microsoft.com/office/drawing/2014/main" id="{C8257B3F-7769-8817-0F1E-511D2F0BD516}"/>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63" name="グループ化 262">
              <a:extLst>
                <a:ext uri="{FF2B5EF4-FFF2-40B4-BE49-F238E27FC236}">
                  <a16:creationId xmlns:a16="http://schemas.microsoft.com/office/drawing/2014/main" id="{89885542-6EE0-5221-9B71-91B6D5D244AB}"/>
                </a:ext>
              </a:extLst>
            </p:cNvPr>
            <p:cNvGrpSpPr/>
            <p:nvPr/>
          </p:nvGrpSpPr>
          <p:grpSpPr>
            <a:xfrm>
              <a:off x="10746075" y="863326"/>
              <a:ext cx="580936" cy="580936"/>
              <a:chOff x="3045064" y="4118673"/>
              <a:chExt cx="580936" cy="580936"/>
            </a:xfrm>
          </p:grpSpPr>
          <p:pic>
            <p:nvPicPr>
              <p:cNvPr id="271" name="グラフィックス 270" descr="フォルダー">
                <a:extLst>
                  <a:ext uri="{FF2B5EF4-FFF2-40B4-BE49-F238E27FC236}">
                    <a16:creationId xmlns:a16="http://schemas.microsoft.com/office/drawing/2014/main" id="{4FAC8347-9AF0-CCD8-0B6F-39310EBA85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72" name="フローチャート : 書類 22">
                <a:extLst>
                  <a:ext uri="{FF2B5EF4-FFF2-40B4-BE49-F238E27FC236}">
                    <a16:creationId xmlns:a16="http://schemas.microsoft.com/office/drawing/2014/main" id="{432184CD-1236-0434-F818-04861ACB672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64" name="グループ化 263">
              <a:extLst>
                <a:ext uri="{FF2B5EF4-FFF2-40B4-BE49-F238E27FC236}">
                  <a16:creationId xmlns:a16="http://schemas.microsoft.com/office/drawing/2014/main" id="{9C0D635B-5E70-ACF6-351A-577A381753DC}"/>
                </a:ext>
              </a:extLst>
            </p:cNvPr>
            <p:cNvGrpSpPr/>
            <p:nvPr/>
          </p:nvGrpSpPr>
          <p:grpSpPr>
            <a:xfrm>
              <a:off x="9002385" y="1064235"/>
              <a:ext cx="682453" cy="260038"/>
              <a:chOff x="11038576" y="1002988"/>
              <a:chExt cx="682453" cy="260038"/>
            </a:xfrm>
          </p:grpSpPr>
          <p:cxnSp>
            <p:nvCxnSpPr>
              <p:cNvPr id="269" name="コネクタ: カギ線 5">
                <a:extLst>
                  <a:ext uri="{FF2B5EF4-FFF2-40B4-BE49-F238E27FC236}">
                    <a16:creationId xmlns:a16="http://schemas.microsoft.com/office/drawing/2014/main" id="{FEBA1956-D24F-6844-6A37-14CDB709EED8}"/>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0" name="テキスト ボックス 269">
                <a:extLst>
                  <a:ext uri="{FF2B5EF4-FFF2-40B4-BE49-F238E27FC236}">
                    <a16:creationId xmlns:a16="http://schemas.microsoft.com/office/drawing/2014/main" id="{A81AF87B-306F-95F0-AA78-CBBC288D7ADA}"/>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65" name="グループ化 264">
              <a:extLst>
                <a:ext uri="{FF2B5EF4-FFF2-40B4-BE49-F238E27FC236}">
                  <a16:creationId xmlns:a16="http://schemas.microsoft.com/office/drawing/2014/main" id="{B1C7F02A-23B7-CA8C-EAD7-DA9D48970DAB}"/>
                </a:ext>
              </a:extLst>
            </p:cNvPr>
            <p:cNvGrpSpPr/>
            <p:nvPr/>
          </p:nvGrpSpPr>
          <p:grpSpPr>
            <a:xfrm>
              <a:off x="9586748" y="1064235"/>
              <a:ext cx="682453" cy="260038"/>
              <a:chOff x="11038576" y="1002988"/>
              <a:chExt cx="682453" cy="260038"/>
            </a:xfrm>
          </p:grpSpPr>
          <p:cxnSp>
            <p:nvCxnSpPr>
              <p:cNvPr id="267" name="コネクタ: カギ線 5">
                <a:extLst>
                  <a:ext uri="{FF2B5EF4-FFF2-40B4-BE49-F238E27FC236}">
                    <a16:creationId xmlns:a16="http://schemas.microsoft.com/office/drawing/2014/main" id="{2593969E-885F-E221-FAE9-6349A372CAB8}"/>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8" name="テキスト ボックス 267">
                <a:extLst>
                  <a:ext uri="{FF2B5EF4-FFF2-40B4-BE49-F238E27FC236}">
                    <a16:creationId xmlns:a16="http://schemas.microsoft.com/office/drawing/2014/main" id="{46867F1C-2825-0870-6CD8-D123245EEF88}"/>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266" name="正方形/長方形 265">
              <a:extLst>
                <a:ext uri="{FF2B5EF4-FFF2-40B4-BE49-F238E27FC236}">
                  <a16:creationId xmlns:a16="http://schemas.microsoft.com/office/drawing/2014/main" id="{7999AB69-EC2E-6540-4D9E-F9BD65CB8CA9}"/>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dirty="0">
                  <a:solidFill>
                    <a:schemeClr val="bg2">
                      <a:lumMod val="50000"/>
                    </a:schemeClr>
                  </a:solidFill>
                  <a:latin typeface="Meiryo UI" panose="020B0604030504040204" pitchFamily="50" charset="-128"/>
                  <a:ea typeface="Meiryo UI" panose="020B0604030504040204" pitchFamily="50" charset="-128"/>
                </a:rPr>
                <a:t>凡例：</a:t>
              </a:r>
            </a:p>
          </p:txBody>
        </p:sp>
      </p:grpSp>
    </p:spTree>
    <p:extLst>
      <p:ext uri="{BB962C8B-B14F-4D97-AF65-F5344CB8AC3E}">
        <p14:creationId xmlns:p14="http://schemas.microsoft.com/office/powerpoint/2010/main" val="76589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1BC02-6A17-FDF4-5003-717F6691F2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1FC07C-B8D6-5DC2-719E-C856A338A844}"/>
              </a:ext>
            </a:extLst>
          </p:cNvPr>
          <p:cNvSpPr>
            <a:spLocks noGrp="1"/>
          </p:cNvSpPr>
          <p:nvPr>
            <p:ph type="title"/>
          </p:nvPr>
        </p:nvSpPr>
        <p:spPr/>
        <p:txBody>
          <a:bodyPr anchor="ctr"/>
          <a:lstStyle/>
          <a:p>
            <a:r>
              <a:rPr lang="ja-JP" altLang="en-US" dirty="0">
                <a:latin typeface="Meiryo UI" panose="020B0604030504040204" pitchFamily="50" charset="-128"/>
                <a:ea typeface="Meiryo UI" panose="020B0604030504040204" pitchFamily="50" charset="-128"/>
              </a:rPr>
              <a:t>留学生における本ビジネスの価値</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E8841BA-9BF6-410F-E07F-325DC2356F45}"/>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77B2EBA5-4980-867F-711A-A033710AC2FC}"/>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dirty="0">
                <a:solidFill>
                  <a:schemeClr val="tx1">
                    <a:lumMod val="65000"/>
                    <a:lumOff val="35000"/>
                  </a:schemeClr>
                </a:solidFill>
                <a:latin typeface="Meiryo UI"/>
                <a:ea typeface="Meiryo UI"/>
                <a:cs typeface="Hiragino Kaku Gothic Pro W3" charset="-128"/>
              </a:rPr>
              <a:t>留学生活において、以下の価値を提供できる。</a:t>
            </a:r>
            <a:endParaRPr lang="en-US" altLang="ja-JP" sz="1200"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1.</a:t>
            </a:r>
            <a:r>
              <a:rPr lang="ja-JP" altLang="en-US" dirty="0">
                <a:solidFill>
                  <a:schemeClr val="tx1">
                    <a:lumMod val="65000"/>
                    <a:lumOff val="35000"/>
                  </a:schemeClr>
                </a:solidFill>
                <a:latin typeface="Meiryo UI"/>
                <a:ea typeface="Meiryo UI"/>
                <a:cs typeface="Hiragino Kaku Gothic Pro W3" charset="-128"/>
              </a:rPr>
              <a:t>日本企業との契約に基づいたアルバイトによる金銭問題の解消</a:t>
            </a:r>
            <a:endParaRPr lang="en-US" altLang="ja-JP"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2.</a:t>
            </a:r>
            <a:r>
              <a:rPr lang="ja-JP" altLang="en-US" dirty="0">
                <a:solidFill>
                  <a:schemeClr val="tx1">
                    <a:lumMod val="65000"/>
                    <a:lumOff val="35000"/>
                  </a:schemeClr>
                </a:solidFill>
                <a:latin typeface="Meiryo UI"/>
                <a:ea typeface="Meiryo UI"/>
                <a:cs typeface="Hiragino Kaku Gothic Pro W3" charset="-128"/>
              </a:rPr>
              <a:t>目的を同じくした留学生ネットワークによる体験共有と精神的不安の解消</a:t>
            </a:r>
            <a:endParaRPr lang="en-US" altLang="ja-JP" dirty="0">
              <a:solidFill>
                <a:schemeClr val="tx1">
                  <a:lumMod val="65000"/>
                  <a:lumOff val="35000"/>
                </a:schemeClr>
              </a:solidFill>
              <a:latin typeface="Meiryo UI"/>
              <a:ea typeface="Meiryo UI"/>
              <a:cs typeface="Hiragino Kaku Gothic Pro W3" charset="-128"/>
            </a:endParaRPr>
          </a:p>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留学中の日本企業との実践的アルバイトを通じた（就活時の）</a:t>
            </a:r>
            <a:r>
              <a:rPr lang="en-US" altLang="ja-JP" dirty="0">
                <a:solidFill>
                  <a:schemeClr val="tx1">
                    <a:lumMod val="65000"/>
                    <a:lumOff val="35000"/>
                  </a:schemeClr>
                </a:solidFill>
                <a:latin typeface="Meiryo UI"/>
                <a:ea typeface="Meiryo UI"/>
                <a:cs typeface="Hiragino Kaku Gothic Pro W3" charset="-128"/>
              </a:rPr>
              <a:t>PR</a:t>
            </a:r>
            <a:r>
              <a:rPr lang="ja-JP" altLang="en-US" dirty="0">
                <a:solidFill>
                  <a:schemeClr val="tx1">
                    <a:lumMod val="65000"/>
                    <a:lumOff val="35000"/>
                  </a:schemeClr>
                </a:solidFill>
                <a:latin typeface="Meiryo UI"/>
                <a:ea typeface="Meiryo UI"/>
                <a:cs typeface="Hiragino Kaku Gothic Pro W3" charset="-128"/>
              </a:rPr>
              <a:t>実績の提供</a:t>
            </a:r>
            <a:endParaRPr lang="en-US" altLang="ja-JP" dirty="0">
              <a:solidFill>
                <a:schemeClr val="tx1">
                  <a:lumMod val="65000"/>
                  <a:lumOff val="35000"/>
                </a:schemeClr>
              </a:solidFill>
              <a:latin typeface="Meiryo UI"/>
              <a:ea typeface="Meiryo UI"/>
              <a:cs typeface="Hiragino Kaku Gothic Pro W3" charset="-128"/>
            </a:endParaRPr>
          </a:p>
        </p:txBody>
      </p:sp>
      <p:sp>
        <p:nvSpPr>
          <p:cNvPr id="5" name="テキスト ボックス 4">
            <a:extLst>
              <a:ext uri="{FF2B5EF4-FFF2-40B4-BE49-F238E27FC236}">
                <a16:creationId xmlns:a16="http://schemas.microsoft.com/office/drawing/2014/main" id="{A195C375-80C4-8BEF-65D3-CA17D9674497}"/>
              </a:ext>
            </a:extLst>
          </p:cNvPr>
          <p:cNvSpPr txBox="1"/>
          <p:nvPr/>
        </p:nvSpPr>
        <p:spPr bwMode="auto">
          <a:xfrm>
            <a:off x="843108" y="1934983"/>
            <a:ext cx="184666" cy="1912366"/>
          </a:xfrm>
          <a:prstGeom prst="rect">
            <a:avLst/>
          </a:prstGeom>
          <a:solidFill>
            <a:srgbClr val="7F7F7F"/>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現在のプロセス</a:t>
            </a:r>
          </a:p>
        </p:txBody>
      </p:sp>
      <p:cxnSp>
        <p:nvCxnSpPr>
          <p:cNvPr id="6" name="直線コネクタ 5">
            <a:extLst>
              <a:ext uri="{FF2B5EF4-FFF2-40B4-BE49-F238E27FC236}">
                <a16:creationId xmlns:a16="http://schemas.microsoft.com/office/drawing/2014/main" id="{4C0DFD0C-E803-9585-54CC-2AE2344756AA}"/>
              </a:ext>
            </a:extLst>
          </p:cNvPr>
          <p:cNvCxnSpPr>
            <a:cxnSpLocks/>
          </p:cNvCxnSpPr>
          <p:nvPr/>
        </p:nvCxnSpPr>
        <p:spPr>
          <a:xfrm>
            <a:off x="1030852" y="2354285"/>
            <a:ext cx="773377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973BBC80-669F-3182-036C-8E88DC5188D4}"/>
              </a:ext>
            </a:extLst>
          </p:cNvPr>
          <p:cNvSpPr/>
          <p:nvPr/>
        </p:nvSpPr>
        <p:spPr>
          <a:xfrm>
            <a:off x="1035154"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アルバイトができない留学</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8" name="直線コネクタ 7">
            <a:extLst>
              <a:ext uri="{FF2B5EF4-FFF2-40B4-BE49-F238E27FC236}">
                <a16:creationId xmlns:a16="http://schemas.microsoft.com/office/drawing/2014/main" id="{DE99ACF9-70FA-75D2-E57F-62FA79AEF4BC}"/>
              </a:ext>
            </a:extLst>
          </p:cNvPr>
          <p:cNvCxnSpPr>
            <a:cxnSpLocks/>
          </p:cNvCxnSpPr>
          <p:nvPr/>
        </p:nvCxnSpPr>
        <p:spPr>
          <a:xfrm rot="5400000">
            <a:off x="2657278" y="2897133"/>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47E7B881-121A-1D4F-319C-28A0093DD9C4}"/>
              </a:ext>
            </a:extLst>
          </p:cNvPr>
          <p:cNvSpPr/>
          <p:nvPr/>
        </p:nvSpPr>
        <p:spPr>
          <a:xfrm>
            <a:off x="3613077"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留学中の活動を共有しづらい生活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5029E4CF-AC42-9196-CEAA-359EC50B4FBC}"/>
              </a:ext>
            </a:extLst>
          </p:cNvPr>
          <p:cNvSpPr/>
          <p:nvPr/>
        </p:nvSpPr>
        <p:spPr>
          <a:xfrm>
            <a:off x="6191000" y="1933298"/>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留学中の実践的な活動のない就活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2" name="直線コネクタ 11">
            <a:extLst>
              <a:ext uri="{FF2B5EF4-FFF2-40B4-BE49-F238E27FC236}">
                <a16:creationId xmlns:a16="http://schemas.microsoft.com/office/drawing/2014/main" id="{1D3A27ED-B22F-E51C-2834-D34E21856233}"/>
              </a:ext>
            </a:extLst>
          </p:cNvPr>
          <p:cNvCxnSpPr>
            <a:cxnSpLocks/>
          </p:cNvCxnSpPr>
          <p:nvPr/>
        </p:nvCxnSpPr>
        <p:spPr>
          <a:xfrm rot="5400000">
            <a:off x="9064250" y="3927600"/>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8A357A3-0B11-00B2-257E-1F2A0425BB19}"/>
              </a:ext>
            </a:extLst>
          </p:cNvPr>
          <p:cNvSpPr/>
          <p:nvPr/>
        </p:nvSpPr>
        <p:spPr>
          <a:xfrm>
            <a:off x="1030853" y="1934983"/>
            <a:ext cx="7733770"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E0FD0EB9-4C96-4850-1A04-81700CDE44D4}"/>
              </a:ext>
            </a:extLst>
          </p:cNvPr>
          <p:cNvSpPr/>
          <p:nvPr/>
        </p:nvSpPr>
        <p:spPr>
          <a:xfrm>
            <a:off x="2502824" y="3441628"/>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現地の企業</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7" name="図 16">
            <a:extLst>
              <a:ext uri="{FF2B5EF4-FFF2-40B4-BE49-F238E27FC236}">
                <a16:creationId xmlns:a16="http://schemas.microsoft.com/office/drawing/2014/main" id="{4634E16F-9811-948E-7311-FBC86AEF18A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6944" y="3099313"/>
            <a:ext cx="366382" cy="366383"/>
          </a:xfrm>
          <a:prstGeom prst="rect">
            <a:avLst/>
          </a:prstGeom>
        </p:spPr>
      </p:pic>
      <p:pic>
        <p:nvPicPr>
          <p:cNvPr id="18" name="図 17">
            <a:extLst>
              <a:ext uri="{FF2B5EF4-FFF2-40B4-BE49-F238E27FC236}">
                <a16:creationId xmlns:a16="http://schemas.microsoft.com/office/drawing/2014/main" id="{3F8B36F8-E2A8-9647-83C9-76F37CF02650}"/>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1948" y="3099313"/>
            <a:ext cx="366382" cy="366383"/>
          </a:xfrm>
          <a:prstGeom prst="rect">
            <a:avLst/>
          </a:prstGeom>
        </p:spPr>
      </p:pic>
      <p:pic>
        <p:nvPicPr>
          <p:cNvPr id="19" name="図 18">
            <a:extLst>
              <a:ext uri="{FF2B5EF4-FFF2-40B4-BE49-F238E27FC236}">
                <a16:creationId xmlns:a16="http://schemas.microsoft.com/office/drawing/2014/main" id="{6A8B95D3-9CC4-15E4-B006-94776B8ED5D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6953" y="3099313"/>
            <a:ext cx="366382" cy="366383"/>
          </a:xfrm>
          <a:prstGeom prst="rect">
            <a:avLst/>
          </a:prstGeom>
        </p:spPr>
      </p:pic>
      <p:grpSp>
        <p:nvGrpSpPr>
          <p:cNvPr id="20" name="グループ化 19">
            <a:extLst>
              <a:ext uri="{FF2B5EF4-FFF2-40B4-BE49-F238E27FC236}">
                <a16:creationId xmlns:a16="http://schemas.microsoft.com/office/drawing/2014/main" id="{E4B8466F-68C8-A3CF-6DDB-30611CCB77C2}"/>
              </a:ext>
            </a:extLst>
          </p:cNvPr>
          <p:cNvGrpSpPr/>
          <p:nvPr/>
        </p:nvGrpSpPr>
        <p:grpSpPr>
          <a:xfrm>
            <a:off x="1314906" y="3096790"/>
            <a:ext cx="519816" cy="496713"/>
            <a:chOff x="1284612" y="2592906"/>
            <a:chExt cx="519816" cy="496713"/>
          </a:xfrm>
        </p:grpSpPr>
        <p:sp>
          <p:nvSpPr>
            <p:cNvPr id="49" name="正方形/長方形 48">
              <a:extLst>
                <a:ext uri="{FF2B5EF4-FFF2-40B4-BE49-F238E27FC236}">
                  <a16:creationId xmlns:a16="http://schemas.microsoft.com/office/drawing/2014/main" id="{9C8C76B4-1EF9-9928-0C28-4AC84E32D56A}"/>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50" name="グラフィックス 49" descr="ユーザー">
              <a:extLst>
                <a:ext uri="{FF2B5EF4-FFF2-40B4-BE49-F238E27FC236}">
                  <a16:creationId xmlns:a16="http://schemas.microsoft.com/office/drawing/2014/main" id="{DEBC3AFD-826D-45EC-C7FE-7402F6BC1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cxnSp>
        <p:nvCxnSpPr>
          <p:cNvPr id="48" name="コネクタ: カギ線 21">
            <a:extLst>
              <a:ext uri="{FF2B5EF4-FFF2-40B4-BE49-F238E27FC236}">
                <a16:creationId xmlns:a16="http://schemas.microsoft.com/office/drawing/2014/main" id="{F2C001C3-F189-678B-108D-227202453401}"/>
              </a:ext>
            </a:extLst>
          </p:cNvPr>
          <p:cNvCxnSpPr>
            <a:cxnSpLocks/>
          </p:cNvCxnSpPr>
          <p:nvPr/>
        </p:nvCxnSpPr>
        <p:spPr>
          <a:xfrm>
            <a:off x="1754586" y="3357442"/>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正方形/長方形 28">
            <a:extLst>
              <a:ext uri="{FF2B5EF4-FFF2-40B4-BE49-F238E27FC236}">
                <a16:creationId xmlns:a16="http://schemas.microsoft.com/office/drawing/2014/main" id="{B2476CC3-A3A4-C773-47AA-A97A80C381B3}"/>
              </a:ext>
            </a:extLst>
          </p:cNvPr>
          <p:cNvSpPr/>
          <p:nvPr/>
        </p:nvSpPr>
        <p:spPr>
          <a:xfrm>
            <a:off x="1030852" y="236192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ビザの問題による現地のアルバイトの制限</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経済的な理由による留学期間の短縮</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F8E6D7D1-184A-D0F6-2997-111D6338CCC5}"/>
              </a:ext>
            </a:extLst>
          </p:cNvPr>
          <p:cNvSpPr/>
          <p:nvPr/>
        </p:nvSpPr>
        <p:spPr>
          <a:xfrm>
            <a:off x="3608775" y="236192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人間関係やカルチャーショックによる</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精神的な不安や負荷</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B671A3AF-D659-5CF5-7856-56678F02E70D}"/>
              </a:ext>
            </a:extLst>
          </p:cNvPr>
          <p:cNvSpPr/>
          <p:nvPr/>
        </p:nvSpPr>
        <p:spPr>
          <a:xfrm>
            <a:off x="6186698" y="2361923"/>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語学以外の就活における</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PR</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実績の不足</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2" name="正方形/長方形 71">
            <a:extLst>
              <a:ext uri="{FF2B5EF4-FFF2-40B4-BE49-F238E27FC236}">
                <a16:creationId xmlns:a16="http://schemas.microsoft.com/office/drawing/2014/main" id="{2D93165F-0418-062C-9E7A-450F6E79F211}"/>
              </a:ext>
            </a:extLst>
          </p:cNvPr>
          <p:cNvSpPr/>
          <p:nvPr/>
        </p:nvSpPr>
        <p:spPr>
          <a:xfrm>
            <a:off x="7613815" y="3441628"/>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企業</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73" name="図 72">
            <a:extLst>
              <a:ext uri="{FF2B5EF4-FFF2-40B4-BE49-F238E27FC236}">
                <a16:creationId xmlns:a16="http://schemas.microsoft.com/office/drawing/2014/main" id="{41659093-BF61-DFC0-37D8-50A11A07162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77935" y="3099313"/>
            <a:ext cx="366382" cy="366383"/>
          </a:xfrm>
          <a:prstGeom prst="rect">
            <a:avLst/>
          </a:prstGeom>
        </p:spPr>
      </p:pic>
      <p:pic>
        <p:nvPicPr>
          <p:cNvPr id="74" name="図 73">
            <a:extLst>
              <a:ext uri="{FF2B5EF4-FFF2-40B4-BE49-F238E27FC236}">
                <a16:creationId xmlns:a16="http://schemas.microsoft.com/office/drawing/2014/main" id="{D095C8D9-B376-D8DD-DB29-5F32618B8F71}"/>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72939" y="3099313"/>
            <a:ext cx="366382" cy="366383"/>
          </a:xfrm>
          <a:prstGeom prst="rect">
            <a:avLst/>
          </a:prstGeom>
        </p:spPr>
      </p:pic>
      <p:pic>
        <p:nvPicPr>
          <p:cNvPr id="75" name="図 74">
            <a:extLst>
              <a:ext uri="{FF2B5EF4-FFF2-40B4-BE49-F238E27FC236}">
                <a16:creationId xmlns:a16="http://schemas.microsoft.com/office/drawing/2014/main" id="{7052BE38-414E-E452-5DEC-028CA2C59193}"/>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67944" y="3099313"/>
            <a:ext cx="366382" cy="366383"/>
          </a:xfrm>
          <a:prstGeom prst="rect">
            <a:avLst/>
          </a:prstGeom>
        </p:spPr>
      </p:pic>
      <p:grpSp>
        <p:nvGrpSpPr>
          <p:cNvPr id="76" name="グループ化 75">
            <a:extLst>
              <a:ext uri="{FF2B5EF4-FFF2-40B4-BE49-F238E27FC236}">
                <a16:creationId xmlns:a16="http://schemas.microsoft.com/office/drawing/2014/main" id="{F55CF09E-E28F-0850-BA26-103ECD8A4371}"/>
              </a:ext>
            </a:extLst>
          </p:cNvPr>
          <p:cNvGrpSpPr/>
          <p:nvPr/>
        </p:nvGrpSpPr>
        <p:grpSpPr>
          <a:xfrm>
            <a:off x="6425897" y="3096790"/>
            <a:ext cx="519816" cy="496713"/>
            <a:chOff x="1284612" y="2592906"/>
            <a:chExt cx="519816" cy="496713"/>
          </a:xfrm>
        </p:grpSpPr>
        <p:sp>
          <p:nvSpPr>
            <p:cNvPr id="80" name="正方形/長方形 79">
              <a:extLst>
                <a:ext uri="{FF2B5EF4-FFF2-40B4-BE49-F238E27FC236}">
                  <a16:creationId xmlns:a16="http://schemas.microsoft.com/office/drawing/2014/main" id="{ABDAF812-3211-F511-2705-45979F69A0E8}"/>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81" name="グラフィックス 80" descr="ユーザー">
              <a:extLst>
                <a:ext uri="{FF2B5EF4-FFF2-40B4-BE49-F238E27FC236}">
                  <a16:creationId xmlns:a16="http://schemas.microsoft.com/office/drawing/2014/main" id="{2B483ECD-B9BD-44B6-1D62-5A88113CF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cxnSp>
        <p:nvCxnSpPr>
          <p:cNvPr id="78" name="コネクタ: カギ線 21">
            <a:extLst>
              <a:ext uri="{FF2B5EF4-FFF2-40B4-BE49-F238E27FC236}">
                <a16:creationId xmlns:a16="http://schemas.microsoft.com/office/drawing/2014/main" id="{74276A0D-6D82-2A15-593A-9F12A0FB5596}"/>
              </a:ext>
            </a:extLst>
          </p:cNvPr>
          <p:cNvCxnSpPr>
            <a:cxnSpLocks/>
          </p:cNvCxnSpPr>
          <p:nvPr/>
        </p:nvCxnSpPr>
        <p:spPr>
          <a:xfrm>
            <a:off x="6865577" y="3281242"/>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グラフィックス 124" descr="ドル">
            <a:extLst>
              <a:ext uri="{FF2B5EF4-FFF2-40B4-BE49-F238E27FC236}">
                <a16:creationId xmlns:a16="http://schemas.microsoft.com/office/drawing/2014/main" id="{6E69F3BD-EEA9-09E8-5D4B-E069326714EA}"/>
              </a:ext>
            </a:extLst>
          </p:cNvPr>
          <p:cNvPicPr>
            <a:picLocks noChangeAspect="1"/>
          </p:cNvPicPr>
          <p:nvPr/>
        </p:nvPicPr>
        <p:blipFill>
          <a:blip r:embed="rId5">
            <a:duotone>
              <a:schemeClr val="accent3">
                <a:shade val="45000"/>
                <a:satMod val="135000"/>
              </a:schemeClr>
              <a:prstClr val="white"/>
            </a:duotone>
            <a:extLst>
              <a:ext uri="{96DAC541-7B7A-43D3-8B79-37D633B846F1}">
                <asvg:svgBlip xmlns:asvg="http://schemas.microsoft.com/office/drawing/2016/SVG/main" r:embed="rId6"/>
              </a:ext>
            </a:extLst>
          </a:blip>
          <a:stretch>
            <a:fillRect/>
          </a:stretch>
        </p:blipFill>
        <p:spPr>
          <a:xfrm>
            <a:off x="1783566" y="3040724"/>
            <a:ext cx="299166" cy="299166"/>
          </a:xfrm>
          <a:prstGeom prst="rect">
            <a:avLst/>
          </a:prstGeom>
        </p:spPr>
      </p:pic>
      <p:pic>
        <p:nvPicPr>
          <p:cNvPr id="129" name="グラフィックス 128" descr="硬貨">
            <a:extLst>
              <a:ext uri="{FF2B5EF4-FFF2-40B4-BE49-F238E27FC236}">
                <a16:creationId xmlns:a16="http://schemas.microsoft.com/office/drawing/2014/main" id="{B5E96F41-E507-45DE-AFEA-0D32D91312EC}"/>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2032666" y="3040724"/>
            <a:ext cx="299166" cy="299166"/>
          </a:xfrm>
          <a:prstGeom prst="rect">
            <a:avLst/>
          </a:prstGeom>
        </p:spPr>
      </p:pic>
      <p:sp>
        <p:nvSpPr>
          <p:cNvPr id="134" name="加算記号 133">
            <a:extLst>
              <a:ext uri="{FF2B5EF4-FFF2-40B4-BE49-F238E27FC236}">
                <a16:creationId xmlns:a16="http://schemas.microsoft.com/office/drawing/2014/main" id="{04C0DBDB-2C00-94E2-939B-F07419625FBE}"/>
              </a:ext>
            </a:extLst>
          </p:cNvPr>
          <p:cNvSpPr/>
          <p:nvPr/>
        </p:nvSpPr>
        <p:spPr>
          <a:xfrm rot="2700000">
            <a:off x="1863152" y="3158526"/>
            <a:ext cx="418842" cy="418842"/>
          </a:xfrm>
          <a:prstGeom prst="mathPlus">
            <a:avLst>
              <a:gd name="adj1" fmla="val 15480"/>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3" name="テキスト ボックス 82">
            <a:extLst>
              <a:ext uri="{FF2B5EF4-FFF2-40B4-BE49-F238E27FC236}">
                <a16:creationId xmlns:a16="http://schemas.microsoft.com/office/drawing/2014/main" id="{A3B28348-6614-1E8D-59EE-54941814F91F}"/>
              </a:ext>
            </a:extLst>
          </p:cNvPr>
          <p:cNvSpPr txBox="1"/>
          <p:nvPr/>
        </p:nvSpPr>
        <p:spPr bwMode="auto">
          <a:xfrm>
            <a:off x="843108" y="4485346"/>
            <a:ext cx="184666" cy="1912366"/>
          </a:xfrm>
          <a:prstGeom prst="rect">
            <a:avLst/>
          </a:prstGeom>
          <a:solidFill>
            <a:srgbClr val="262699"/>
          </a:solidFill>
          <a:ln w="6350">
            <a:solidFill>
              <a:schemeClr val="tx2">
                <a:lumMod val="40000"/>
                <a:lumOff val="60000"/>
              </a:schemeClr>
            </a:solid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1200" kern="0" dirty="0">
                <a:solidFill>
                  <a:schemeClr val="bg1"/>
                </a:solidFill>
              </a:rPr>
              <a:t>提供</a:t>
            </a:r>
            <a:r>
              <a:rPr kumimoji="0" lang="ja-JP" altLang="en-US" sz="1200"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rPr>
              <a:t>プロセス</a:t>
            </a:r>
          </a:p>
        </p:txBody>
      </p:sp>
      <p:cxnSp>
        <p:nvCxnSpPr>
          <p:cNvPr id="85" name="直線コネクタ 84">
            <a:extLst>
              <a:ext uri="{FF2B5EF4-FFF2-40B4-BE49-F238E27FC236}">
                <a16:creationId xmlns:a16="http://schemas.microsoft.com/office/drawing/2014/main" id="{D49CC079-255D-EB94-4419-9F499D87A63C}"/>
              </a:ext>
            </a:extLst>
          </p:cNvPr>
          <p:cNvCxnSpPr>
            <a:cxnSpLocks/>
          </p:cNvCxnSpPr>
          <p:nvPr/>
        </p:nvCxnSpPr>
        <p:spPr>
          <a:xfrm>
            <a:off x="1030853" y="4906333"/>
            <a:ext cx="773377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正方形/長方形 85">
            <a:extLst>
              <a:ext uri="{FF2B5EF4-FFF2-40B4-BE49-F238E27FC236}">
                <a16:creationId xmlns:a16="http://schemas.microsoft.com/office/drawing/2014/main" id="{53FF1D2B-061B-9E65-E3C4-F9F912A63B08}"/>
              </a:ext>
            </a:extLst>
          </p:cNvPr>
          <p:cNvSpPr/>
          <p:nvPr/>
        </p:nvSpPr>
        <p:spPr>
          <a:xfrm>
            <a:off x="1035155" y="448534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アルバイトができる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留学</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87" name="直線コネクタ 86">
            <a:extLst>
              <a:ext uri="{FF2B5EF4-FFF2-40B4-BE49-F238E27FC236}">
                <a16:creationId xmlns:a16="http://schemas.microsoft.com/office/drawing/2014/main" id="{251194D3-900F-CBA7-6E34-0DED6C6A38B5}"/>
              </a:ext>
            </a:extLst>
          </p:cNvPr>
          <p:cNvCxnSpPr>
            <a:cxnSpLocks/>
          </p:cNvCxnSpPr>
          <p:nvPr/>
        </p:nvCxnSpPr>
        <p:spPr>
          <a:xfrm rot="5400000">
            <a:off x="2657279" y="5449181"/>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正方形/長方形 87">
            <a:extLst>
              <a:ext uri="{FF2B5EF4-FFF2-40B4-BE49-F238E27FC236}">
                <a16:creationId xmlns:a16="http://schemas.microsoft.com/office/drawing/2014/main" id="{A014E8F9-7BE2-06C9-B64C-77B6AE5B927A}"/>
              </a:ext>
            </a:extLst>
          </p:cNvPr>
          <p:cNvSpPr/>
          <p:nvPr/>
        </p:nvSpPr>
        <p:spPr>
          <a:xfrm>
            <a:off x="3613078" y="448534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留学中の活動を共有できる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生活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E96FD213-97AC-6E89-5783-5A3FF2606D7E}"/>
              </a:ext>
            </a:extLst>
          </p:cNvPr>
          <p:cNvSpPr/>
          <p:nvPr/>
        </p:nvSpPr>
        <p:spPr>
          <a:xfrm>
            <a:off x="6191001" y="4485346"/>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r>
              <a:rPr kumimoji="0" lang="ja-JP" altLang="en-US" sz="1200" b="1" kern="0" dirty="0">
                <a:solidFill>
                  <a:srgbClr val="000000">
                    <a:lumMod val="65000"/>
                    <a:lumOff val="35000"/>
                  </a:srgbClr>
                </a:solidFill>
                <a:latin typeface="Meiryo UI" panose="020B0604030504040204" pitchFamily="50" charset="-128"/>
                <a:ea typeface="Meiryo UI" panose="020B0604030504040204" pitchFamily="50" charset="-128"/>
              </a:rPr>
              <a:t>留学中の実践的な活動がある</a:t>
            </a: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就活</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90" name="直線コネクタ 89">
            <a:extLst>
              <a:ext uri="{FF2B5EF4-FFF2-40B4-BE49-F238E27FC236}">
                <a16:creationId xmlns:a16="http://schemas.microsoft.com/office/drawing/2014/main" id="{0395BA77-0B3F-F8C0-92D0-25938AA92642}"/>
              </a:ext>
            </a:extLst>
          </p:cNvPr>
          <p:cNvCxnSpPr>
            <a:cxnSpLocks/>
          </p:cNvCxnSpPr>
          <p:nvPr/>
        </p:nvCxnSpPr>
        <p:spPr>
          <a:xfrm rot="5400000">
            <a:off x="5235201" y="5449181"/>
            <a:ext cx="1911600" cy="0"/>
          </a:xfrm>
          <a:prstGeom prst="line">
            <a:avLst/>
          </a:prstGeom>
          <a:ln>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1EA631D9-F9A9-D119-FBC9-41A7B69BFCB7}"/>
              </a:ext>
            </a:extLst>
          </p:cNvPr>
          <p:cNvSpPr/>
          <p:nvPr/>
        </p:nvSpPr>
        <p:spPr>
          <a:xfrm>
            <a:off x="1030854" y="4487031"/>
            <a:ext cx="7733770" cy="1912366"/>
          </a:xfrm>
          <a:prstGeom prst="rect">
            <a:avLst/>
          </a:prstGeom>
          <a:noFill/>
          <a:ln>
            <a:solidFill>
              <a:schemeClr val="tx2">
                <a:lumMod val="40000"/>
                <a:lumOff val="6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fontAlgn="base">
              <a:spcBef>
                <a:spcPct val="0"/>
              </a:spcBef>
              <a:spcAft>
                <a:spcPct val="0"/>
              </a:spcAft>
            </a:pP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4DBCAFD9-0222-3868-F3BB-EC22BC04B943}"/>
              </a:ext>
            </a:extLst>
          </p:cNvPr>
          <p:cNvSpPr/>
          <p:nvPr/>
        </p:nvSpPr>
        <p:spPr>
          <a:xfrm>
            <a:off x="2502825" y="5993676"/>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日本の企業</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94" name="図 93">
            <a:extLst>
              <a:ext uri="{FF2B5EF4-FFF2-40B4-BE49-F238E27FC236}">
                <a16:creationId xmlns:a16="http://schemas.microsoft.com/office/drawing/2014/main" id="{2A2038D4-65C0-DB4D-B068-39806661802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66945" y="5651361"/>
            <a:ext cx="366382" cy="366383"/>
          </a:xfrm>
          <a:prstGeom prst="rect">
            <a:avLst/>
          </a:prstGeom>
        </p:spPr>
      </p:pic>
      <p:pic>
        <p:nvPicPr>
          <p:cNvPr id="95" name="図 94">
            <a:extLst>
              <a:ext uri="{FF2B5EF4-FFF2-40B4-BE49-F238E27FC236}">
                <a16:creationId xmlns:a16="http://schemas.microsoft.com/office/drawing/2014/main" id="{DE73FDBC-B3A6-D7BA-36B3-9F20D2B0662C}"/>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1949" y="5651361"/>
            <a:ext cx="366382" cy="366383"/>
          </a:xfrm>
          <a:prstGeom prst="rect">
            <a:avLst/>
          </a:prstGeom>
        </p:spPr>
      </p:pic>
      <p:pic>
        <p:nvPicPr>
          <p:cNvPr id="96" name="図 95">
            <a:extLst>
              <a:ext uri="{FF2B5EF4-FFF2-40B4-BE49-F238E27FC236}">
                <a16:creationId xmlns:a16="http://schemas.microsoft.com/office/drawing/2014/main" id="{9814B93A-A265-F840-F5C3-A3B4E0FE23AA}"/>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6954" y="5651361"/>
            <a:ext cx="366382" cy="366383"/>
          </a:xfrm>
          <a:prstGeom prst="rect">
            <a:avLst/>
          </a:prstGeom>
        </p:spPr>
      </p:pic>
      <p:grpSp>
        <p:nvGrpSpPr>
          <p:cNvPr id="97" name="グループ化 96">
            <a:extLst>
              <a:ext uri="{FF2B5EF4-FFF2-40B4-BE49-F238E27FC236}">
                <a16:creationId xmlns:a16="http://schemas.microsoft.com/office/drawing/2014/main" id="{8899617D-9349-10B8-67F8-0770ABAE15FD}"/>
              </a:ext>
            </a:extLst>
          </p:cNvPr>
          <p:cNvGrpSpPr/>
          <p:nvPr/>
        </p:nvGrpSpPr>
        <p:grpSpPr>
          <a:xfrm>
            <a:off x="1314907" y="5648838"/>
            <a:ext cx="519816" cy="496713"/>
            <a:chOff x="1284612" y="2592906"/>
            <a:chExt cx="519816" cy="496713"/>
          </a:xfrm>
        </p:grpSpPr>
        <p:sp>
          <p:nvSpPr>
            <p:cNvPr id="101" name="正方形/長方形 100">
              <a:extLst>
                <a:ext uri="{FF2B5EF4-FFF2-40B4-BE49-F238E27FC236}">
                  <a16:creationId xmlns:a16="http://schemas.microsoft.com/office/drawing/2014/main" id="{B7314FEE-1DDB-1B7A-541A-44170F40952F}"/>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02" name="グラフィックス 101" descr="ユーザー">
              <a:extLst>
                <a:ext uri="{FF2B5EF4-FFF2-40B4-BE49-F238E27FC236}">
                  <a16:creationId xmlns:a16="http://schemas.microsoft.com/office/drawing/2014/main" id="{1BA68A69-4FB2-B556-B9CD-1BB3E670A8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cxnSp>
        <p:nvCxnSpPr>
          <p:cNvPr id="100" name="コネクタ: カギ線 21">
            <a:extLst>
              <a:ext uri="{FF2B5EF4-FFF2-40B4-BE49-F238E27FC236}">
                <a16:creationId xmlns:a16="http://schemas.microsoft.com/office/drawing/2014/main" id="{1309FAC9-381F-F14A-9C01-4775A6230D93}"/>
              </a:ext>
            </a:extLst>
          </p:cNvPr>
          <p:cNvCxnSpPr>
            <a:cxnSpLocks/>
          </p:cNvCxnSpPr>
          <p:nvPr/>
        </p:nvCxnSpPr>
        <p:spPr>
          <a:xfrm>
            <a:off x="1754587" y="5909490"/>
            <a:ext cx="602367" cy="2525"/>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3" name="正方形/長方形 102">
            <a:extLst>
              <a:ext uri="{FF2B5EF4-FFF2-40B4-BE49-F238E27FC236}">
                <a16:creationId xmlns:a16="http://schemas.microsoft.com/office/drawing/2014/main" id="{98D751E5-3257-24BD-DF22-DD290094F3F4}"/>
              </a:ext>
            </a:extLst>
          </p:cNvPr>
          <p:cNvSpPr/>
          <p:nvPr/>
        </p:nvSpPr>
        <p:spPr>
          <a:xfrm>
            <a:off x="1030853" y="4913971"/>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日本企業による</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アルバイト</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の</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規制緩和</a:t>
            </a:r>
            <a:r>
              <a:rPr kumimoji="0" lang="en-US" altLang="ja-JP" sz="1050" kern="0" baseline="30000" dirty="0">
                <a:solidFill>
                  <a:srgbClr val="000000">
                    <a:lumMod val="65000"/>
                    <a:lumOff val="35000"/>
                  </a:srgbClr>
                </a:solidFill>
                <a:latin typeface="Meiryo UI" panose="020B0604030504040204" pitchFamily="50" charset="-128"/>
                <a:ea typeface="Meiryo UI" panose="020B0604030504040204" pitchFamily="50" charset="-128"/>
              </a:rPr>
              <a:t>*1</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金銭問題の解決</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による</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留学継続</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04" name="正方形/長方形 103">
            <a:extLst>
              <a:ext uri="{FF2B5EF4-FFF2-40B4-BE49-F238E27FC236}">
                <a16:creationId xmlns:a16="http://schemas.microsoft.com/office/drawing/2014/main" id="{D0DE3432-4DDE-07F7-7D55-14683D1FC614}"/>
              </a:ext>
            </a:extLst>
          </p:cNvPr>
          <p:cNvSpPr/>
          <p:nvPr/>
        </p:nvSpPr>
        <p:spPr>
          <a:xfrm>
            <a:off x="3608776" y="4913971"/>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留学中の実践内容の記録を通じた</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他の留学生との体験の共有</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目的を同じくした</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メンバーとの繋がりによる精神的な不安の解消</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03D39FB0-FABA-BD29-A7FA-5A00F1049C1F}"/>
              </a:ext>
            </a:extLst>
          </p:cNvPr>
          <p:cNvSpPr/>
          <p:nvPr/>
        </p:nvSpPr>
        <p:spPr>
          <a:xfrm>
            <a:off x="6186699" y="4913971"/>
            <a:ext cx="2577924" cy="4209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t"/>
          <a:lstStyle/>
          <a:p>
            <a:pPr marL="171450" indent="-171450" fontAlgn="base">
              <a:spcBef>
                <a:spcPct val="0"/>
              </a:spcBef>
              <a:spcAft>
                <a:spcPct val="0"/>
              </a:spcAft>
              <a:buFont typeface="Arial" panose="020B0604020202020204" pitchFamily="34" charset="0"/>
              <a:buChar cha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留学中の</a:t>
            </a:r>
            <a:r>
              <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rPr>
              <a:t>PR</a:t>
            </a: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実績（記録）の蓄積</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07" name="コネクタ: カギ線 21">
            <a:extLst>
              <a:ext uri="{FF2B5EF4-FFF2-40B4-BE49-F238E27FC236}">
                <a16:creationId xmlns:a16="http://schemas.microsoft.com/office/drawing/2014/main" id="{A0B3D81A-5A0E-C673-3C9B-6F5B02F848B2}"/>
              </a:ext>
            </a:extLst>
          </p:cNvPr>
          <p:cNvCxnSpPr>
            <a:cxnSpLocks/>
          </p:cNvCxnSpPr>
          <p:nvPr/>
        </p:nvCxnSpPr>
        <p:spPr>
          <a:xfrm>
            <a:off x="4529429" y="5895830"/>
            <a:ext cx="583177" cy="27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グループ化 108">
            <a:extLst>
              <a:ext uri="{FF2B5EF4-FFF2-40B4-BE49-F238E27FC236}">
                <a16:creationId xmlns:a16="http://schemas.microsoft.com/office/drawing/2014/main" id="{B818CADE-7975-4606-56A3-F958D4405EB2}"/>
              </a:ext>
            </a:extLst>
          </p:cNvPr>
          <p:cNvGrpSpPr/>
          <p:nvPr/>
        </p:nvGrpSpPr>
        <p:grpSpPr>
          <a:xfrm>
            <a:off x="4045514" y="5648838"/>
            <a:ext cx="519816" cy="496713"/>
            <a:chOff x="1284612" y="2592906"/>
            <a:chExt cx="519816" cy="496713"/>
          </a:xfrm>
        </p:grpSpPr>
        <p:sp>
          <p:nvSpPr>
            <p:cNvPr id="110" name="正方形/長方形 109">
              <a:extLst>
                <a:ext uri="{FF2B5EF4-FFF2-40B4-BE49-F238E27FC236}">
                  <a16:creationId xmlns:a16="http://schemas.microsoft.com/office/drawing/2014/main" id="{975ABF14-5ED4-4F08-7634-C7477FB270AF}"/>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111" name="グラフィックス 110" descr="ユーザー">
              <a:extLst>
                <a:ext uri="{FF2B5EF4-FFF2-40B4-BE49-F238E27FC236}">
                  <a16:creationId xmlns:a16="http://schemas.microsoft.com/office/drawing/2014/main" id="{54CD0A27-C086-4676-F1BC-F7552D2E3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sp>
        <p:nvSpPr>
          <p:cNvPr id="115" name="正方形/長方形 114">
            <a:extLst>
              <a:ext uri="{FF2B5EF4-FFF2-40B4-BE49-F238E27FC236}">
                <a16:creationId xmlns:a16="http://schemas.microsoft.com/office/drawing/2014/main" id="{02DAC9A8-0051-D58B-4269-D5F1BD509235}"/>
              </a:ext>
            </a:extLst>
          </p:cNvPr>
          <p:cNvSpPr/>
          <p:nvPr/>
        </p:nvSpPr>
        <p:spPr>
          <a:xfrm>
            <a:off x="7613816" y="5993676"/>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企業</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71" name="グループ化 170">
            <a:extLst>
              <a:ext uri="{FF2B5EF4-FFF2-40B4-BE49-F238E27FC236}">
                <a16:creationId xmlns:a16="http://schemas.microsoft.com/office/drawing/2014/main" id="{A2D25EA3-DE94-E3D3-C551-26288A0FD26F}"/>
              </a:ext>
            </a:extLst>
          </p:cNvPr>
          <p:cNvGrpSpPr/>
          <p:nvPr/>
        </p:nvGrpSpPr>
        <p:grpSpPr>
          <a:xfrm>
            <a:off x="7467945" y="5651361"/>
            <a:ext cx="976373" cy="366383"/>
            <a:chOff x="7467945" y="5651361"/>
            <a:chExt cx="976373" cy="366383"/>
          </a:xfrm>
        </p:grpSpPr>
        <p:pic>
          <p:nvPicPr>
            <p:cNvPr id="116" name="図 115">
              <a:extLst>
                <a:ext uri="{FF2B5EF4-FFF2-40B4-BE49-F238E27FC236}">
                  <a16:creationId xmlns:a16="http://schemas.microsoft.com/office/drawing/2014/main" id="{05CF8216-FFC6-3AEE-FD80-CA5DEACC23EE}"/>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77936" y="5651361"/>
              <a:ext cx="366382" cy="366383"/>
            </a:xfrm>
            <a:prstGeom prst="rect">
              <a:avLst/>
            </a:prstGeom>
          </p:spPr>
        </p:pic>
        <p:pic>
          <p:nvPicPr>
            <p:cNvPr id="117" name="図 116">
              <a:extLst>
                <a:ext uri="{FF2B5EF4-FFF2-40B4-BE49-F238E27FC236}">
                  <a16:creationId xmlns:a16="http://schemas.microsoft.com/office/drawing/2014/main" id="{B255082D-0C1E-F4B4-487D-D088EB868E1F}"/>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72940" y="5651361"/>
              <a:ext cx="366382" cy="366383"/>
            </a:xfrm>
            <a:prstGeom prst="rect">
              <a:avLst/>
            </a:prstGeom>
          </p:spPr>
        </p:pic>
        <p:pic>
          <p:nvPicPr>
            <p:cNvPr id="118" name="図 117">
              <a:extLst>
                <a:ext uri="{FF2B5EF4-FFF2-40B4-BE49-F238E27FC236}">
                  <a16:creationId xmlns:a16="http://schemas.microsoft.com/office/drawing/2014/main" id="{5DA6ADB7-C550-084E-DCA1-4EABB6609D7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67945" y="5651361"/>
              <a:ext cx="366382" cy="366383"/>
            </a:xfrm>
            <a:prstGeom prst="rect">
              <a:avLst/>
            </a:prstGeom>
          </p:spPr>
        </p:pic>
      </p:grpSp>
      <p:cxnSp>
        <p:nvCxnSpPr>
          <p:cNvPr id="120" name="コネクタ: カギ線 21">
            <a:extLst>
              <a:ext uri="{FF2B5EF4-FFF2-40B4-BE49-F238E27FC236}">
                <a16:creationId xmlns:a16="http://schemas.microsoft.com/office/drawing/2014/main" id="{3E7744EB-8293-1938-D5B0-4A04E33C68E1}"/>
              </a:ext>
            </a:extLst>
          </p:cNvPr>
          <p:cNvCxnSpPr>
            <a:cxnSpLocks/>
          </p:cNvCxnSpPr>
          <p:nvPr/>
        </p:nvCxnSpPr>
        <p:spPr>
          <a:xfrm>
            <a:off x="6865578" y="5833290"/>
            <a:ext cx="602367" cy="252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グラフィックス 126" descr="元">
            <a:extLst>
              <a:ext uri="{FF2B5EF4-FFF2-40B4-BE49-F238E27FC236}">
                <a16:creationId xmlns:a16="http://schemas.microsoft.com/office/drawing/2014/main" id="{EB87AA43-ABEB-01F0-FCD9-0A7132AB6DB4}"/>
              </a:ext>
            </a:extLst>
          </p:cNvPr>
          <p:cNvPicPr>
            <a:picLocks noChangeAspect="1"/>
          </p:cNvPicPr>
          <p:nvPr/>
        </p:nvPicPr>
        <p:blipFill>
          <a:blip r:embed="rId9">
            <a:duotone>
              <a:schemeClr val="accent3">
                <a:shade val="45000"/>
                <a:satMod val="135000"/>
              </a:schemeClr>
              <a:prstClr val="white"/>
            </a:duotone>
            <a:extLst>
              <a:ext uri="{96DAC541-7B7A-43D3-8B79-37D633B846F1}">
                <asvg:svgBlip xmlns:asvg="http://schemas.microsoft.com/office/drawing/2016/SVG/main" r:embed="rId10"/>
              </a:ext>
            </a:extLst>
          </a:blip>
          <a:stretch>
            <a:fillRect/>
          </a:stretch>
        </p:blipFill>
        <p:spPr>
          <a:xfrm>
            <a:off x="1783566" y="5592645"/>
            <a:ext cx="299166" cy="299166"/>
          </a:xfrm>
          <a:prstGeom prst="rect">
            <a:avLst/>
          </a:prstGeom>
        </p:spPr>
      </p:pic>
      <p:pic>
        <p:nvPicPr>
          <p:cNvPr id="131" name="グラフィックス 130" descr="硬貨">
            <a:extLst>
              <a:ext uri="{FF2B5EF4-FFF2-40B4-BE49-F238E27FC236}">
                <a16:creationId xmlns:a16="http://schemas.microsoft.com/office/drawing/2014/main" id="{2ACB2561-0D04-F5C0-8AFF-F134DB48322E}"/>
              </a:ext>
            </a:extLst>
          </p:cNvPr>
          <p:cNvPicPr>
            <a:picLocks noChangeAspect="1"/>
          </p:cNvPicPr>
          <p:nvPr/>
        </p:nvPicPr>
        <p:blipFill>
          <a:blip r:embed="rId7">
            <a:duotone>
              <a:schemeClr val="accent3">
                <a:shade val="45000"/>
                <a:satMod val="135000"/>
              </a:schemeClr>
              <a:prstClr val="white"/>
            </a:duotone>
            <a:extLst>
              <a:ext uri="{96DAC541-7B7A-43D3-8B79-37D633B846F1}">
                <asvg:svgBlip xmlns:asvg="http://schemas.microsoft.com/office/drawing/2016/SVG/main" r:embed="rId8"/>
              </a:ext>
            </a:extLst>
          </a:blip>
          <a:stretch>
            <a:fillRect/>
          </a:stretch>
        </p:blipFill>
        <p:spPr>
          <a:xfrm>
            <a:off x="2032666" y="5592645"/>
            <a:ext cx="299166" cy="299166"/>
          </a:xfrm>
          <a:prstGeom prst="rect">
            <a:avLst/>
          </a:prstGeom>
        </p:spPr>
      </p:pic>
      <p:sp>
        <p:nvSpPr>
          <p:cNvPr id="135" name="円: 塗りつぶしなし 134">
            <a:extLst>
              <a:ext uri="{FF2B5EF4-FFF2-40B4-BE49-F238E27FC236}">
                <a16:creationId xmlns:a16="http://schemas.microsoft.com/office/drawing/2014/main" id="{35EAB0F4-12E3-982E-BC30-441FC84D3533}"/>
              </a:ext>
            </a:extLst>
          </p:cNvPr>
          <p:cNvSpPr/>
          <p:nvPr/>
        </p:nvSpPr>
        <p:spPr>
          <a:xfrm>
            <a:off x="1908116" y="5777222"/>
            <a:ext cx="299166" cy="299166"/>
          </a:xfrm>
          <a:prstGeom prst="donut">
            <a:avLst>
              <a:gd name="adj" fmla="val 17295"/>
            </a:avLst>
          </a:prstGeom>
          <a:solidFill>
            <a:srgbClr val="262699">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二等辺三角形 135">
            <a:extLst>
              <a:ext uri="{FF2B5EF4-FFF2-40B4-BE49-F238E27FC236}">
                <a16:creationId xmlns:a16="http://schemas.microsoft.com/office/drawing/2014/main" id="{8BA9445A-CC9C-E11A-94A5-6A025BCCAD6F}"/>
              </a:ext>
            </a:extLst>
          </p:cNvPr>
          <p:cNvSpPr/>
          <p:nvPr/>
        </p:nvSpPr>
        <p:spPr>
          <a:xfrm rot="10800000">
            <a:off x="2792007" y="4078685"/>
            <a:ext cx="4028019" cy="180909"/>
          </a:xfrm>
          <a:prstGeom prst="triangle">
            <a:avLst/>
          </a:prstGeom>
          <a:solidFill>
            <a:srgbClr val="262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4" name="グループ化 143">
            <a:extLst>
              <a:ext uri="{FF2B5EF4-FFF2-40B4-BE49-F238E27FC236}">
                <a16:creationId xmlns:a16="http://schemas.microsoft.com/office/drawing/2014/main" id="{4AEA949E-D94A-3F5A-A520-046F85736047}"/>
              </a:ext>
            </a:extLst>
          </p:cNvPr>
          <p:cNvGrpSpPr/>
          <p:nvPr/>
        </p:nvGrpSpPr>
        <p:grpSpPr>
          <a:xfrm>
            <a:off x="4045513" y="3004745"/>
            <a:ext cx="1734477" cy="588758"/>
            <a:chOff x="4045513" y="3004745"/>
            <a:chExt cx="1734477" cy="588758"/>
          </a:xfrm>
        </p:grpSpPr>
        <p:cxnSp>
          <p:nvCxnSpPr>
            <p:cNvPr id="54" name="コネクタ: カギ線 21">
              <a:extLst>
                <a:ext uri="{FF2B5EF4-FFF2-40B4-BE49-F238E27FC236}">
                  <a16:creationId xmlns:a16="http://schemas.microsoft.com/office/drawing/2014/main" id="{3FD58080-C021-BD56-E6EE-2A46479E55CF}"/>
                </a:ext>
              </a:extLst>
            </p:cNvPr>
            <p:cNvCxnSpPr>
              <a:cxnSpLocks/>
            </p:cNvCxnSpPr>
            <p:nvPr/>
          </p:nvCxnSpPr>
          <p:spPr>
            <a:xfrm>
              <a:off x="4529428" y="3343782"/>
              <a:ext cx="583177" cy="272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C990354A-6F27-91A2-4E22-C98AE2023AF5}"/>
                </a:ext>
              </a:extLst>
            </p:cNvPr>
            <p:cNvSpPr/>
            <p:nvPr/>
          </p:nvSpPr>
          <p:spPr>
            <a:xfrm>
              <a:off x="4951588" y="3428148"/>
              <a:ext cx="828402"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精神的な孤立</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66" name="グループ化 65">
              <a:extLst>
                <a:ext uri="{FF2B5EF4-FFF2-40B4-BE49-F238E27FC236}">
                  <a16:creationId xmlns:a16="http://schemas.microsoft.com/office/drawing/2014/main" id="{FBA4EB2A-1D50-4AAA-B493-EC1FF86A3A67}"/>
                </a:ext>
              </a:extLst>
            </p:cNvPr>
            <p:cNvGrpSpPr/>
            <p:nvPr/>
          </p:nvGrpSpPr>
          <p:grpSpPr>
            <a:xfrm>
              <a:off x="4045513" y="3096790"/>
              <a:ext cx="519816" cy="496713"/>
              <a:chOff x="1284612" y="2592906"/>
              <a:chExt cx="519816" cy="496713"/>
            </a:xfrm>
          </p:grpSpPr>
          <p:sp>
            <p:nvSpPr>
              <p:cNvPr id="67" name="正方形/長方形 66">
                <a:extLst>
                  <a:ext uri="{FF2B5EF4-FFF2-40B4-BE49-F238E27FC236}">
                    <a16:creationId xmlns:a16="http://schemas.microsoft.com/office/drawing/2014/main" id="{3D114C55-DE69-6994-F861-6C94C2CD1F98}"/>
                  </a:ext>
                </a:extLst>
              </p:cNvPr>
              <p:cNvSpPr/>
              <p:nvPr/>
            </p:nvSpPr>
            <p:spPr>
              <a:xfrm>
                <a:off x="1284612" y="2911564"/>
                <a:ext cx="519816"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68" name="グラフィックス 67" descr="ユーザー">
                <a:extLst>
                  <a:ext uri="{FF2B5EF4-FFF2-40B4-BE49-F238E27FC236}">
                    <a16:creationId xmlns:a16="http://schemas.microsoft.com/office/drawing/2014/main" id="{2CE5B6E2-C51B-1161-25C1-214886B08B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912" y="2592906"/>
                <a:ext cx="366380" cy="366380"/>
              </a:xfrm>
              <a:prstGeom prst="rect">
                <a:avLst/>
              </a:prstGeom>
            </p:spPr>
          </p:pic>
        </p:grpSp>
        <p:grpSp>
          <p:nvGrpSpPr>
            <p:cNvPr id="143" name="グループ化 142">
              <a:extLst>
                <a:ext uri="{FF2B5EF4-FFF2-40B4-BE49-F238E27FC236}">
                  <a16:creationId xmlns:a16="http://schemas.microsoft.com/office/drawing/2014/main" id="{8A8005C8-7DE3-E9C9-A6D0-A4510D32B200}"/>
                </a:ext>
              </a:extLst>
            </p:cNvPr>
            <p:cNvGrpSpPr/>
            <p:nvPr/>
          </p:nvGrpSpPr>
          <p:grpSpPr>
            <a:xfrm>
              <a:off x="5079470" y="3004745"/>
              <a:ext cx="572638" cy="572638"/>
              <a:chOff x="9772263" y="3514433"/>
              <a:chExt cx="914400" cy="914400"/>
            </a:xfrm>
          </p:grpSpPr>
          <p:pic>
            <p:nvPicPr>
              <p:cNvPr id="140" name="グラフィックス 139" descr="人との共有">
                <a:extLst>
                  <a:ext uri="{FF2B5EF4-FFF2-40B4-BE49-F238E27FC236}">
                    <a16:creationId xmlns:a16="http://schemas.microsoft.com/office/drawing/2014/main" id="{94ED2EF6-A3AA-0ED8-8815-105AE65D68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72263" y="3514433"/>
                <a:ext cx="914400" cy="914400"/>
              </a:xfrm>
              <a:prstGeom prst="rect">
                <a:avLst/>
              </a:prstGeom>
            </p:spPr>
          </p:pic>
          <p:pic>
            <p:nvPicPr>
              <p:cNvPr id="142" name="グラフィックス 141" descr="稲妻">
                <a:extLst>
                  <a:ext uri="{FF2B5EF4-FFF2-40B4-BE49-F238E27FC236}">
                    <a16:creationId xmlns:a16="http://schemas.microsoft.com/office/drawing/2014/main" id="{85133EEC-901C-59F8-CDF8-4839AE87F6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46835" y="3708400"/>
                <a:ext cx="281125" cy="551195"/>
              </a:xfrm>
              <a:prstGeom prst="rect">
                <a:avLst/>
              </a:prstGeom>
            </p:spPr>
          </p:pic>
        </p:grpSp>
      </p:grpSp>
      <p:grpSp>
        <p:nvGrpSpPr>
          <p:cNvPr id="155" name="グループ化 154">
            <a:extLst>
              <a:ext uri="{FF2B5EF4-FFF2-40B4-BE49-F238E27FC236}">
                <a16:creationId xmlns:a16="http://schemas.microsoft.com/office/drawing/2014/main" id="{F92502AC-0E9B-FB2F-109F-14369D64DB13}"/>
              </a:ext>
            </a:extLst>
          </p:cNvPr>
          <p:cNvGrpSpPr/>
          <p:nvPr/>
        </p:nvGrpSpPr>
        <p:grpSpPr>
          <a:xfrm>
            <a:off x="4850247" y="5683223"/>
            <a:ext cx="1012978" cy="453785"/>
            <a:chOff x="4542162" y="6248804"/>
            <a:chExt cx="1012978" cy="453785"/>
          </a:xfrm>
        </p:grpSpPr>
        <p:sp>
          <p:nvSpPr>
            <p:cNvPr id="148" name="正方形/長方形 147">
              <a:extLst>
                <a:ext uri="{FF2B5EF4-FFF2-40B4-BE49-F238E27FC236}">
                  <a16:creationId xmlns:a16="http://schemas.microsoft.com/office/drawing/2014/main" id="{495697ED-60D2-BBF3-5840-607C946E87C2}"/>
                </a:ext>
              </a:extLst>
            </p:cNvPr>
            <p:cNvSpPr/>
            <p:nvPr/>
          </p:nvSpPr>
          <p:spPr>
            <a:xfrm>
              <a:off x="4542162" y="6524534"/>
              <a:ext cx="1012978"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r>
                <a:rPr lang="ja-JP" altLang="en-US" sz="800" dirty="0">
                  <a:solidFill>
                    <a:srgbClr val="4B4B4B"/>
                  </a:solidFill>
                  <a:latin typeface="Meiryo UI" panose="020B0604030504040204" pitchFamily="50" charset="-128"/>
                  <a:ea typeface="Meiryo UI" panose="020B0604030504040204" pitchFamily="50" charset="-128"/>
                </a:rPr>
                <a:t>による</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留学生ネットワーク</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54" name="グループ化 153">
              <a:extLst>
                <a:ext uri="{FF2B5EF4-FFF2-40B4-BE49-F238E27FC236}">
                  <a16:creationId xmlns:a16="http://schemas.microsoft.com/office/drawing/2014/main" id="{E88ADC5B-3F2F-9065-76D2-7A2EF4BA60FB}"/>
                </a:ext>
              </a:extLst>
            </p:cNvPr>
            <p:cNvGrpSpPr/>
            <p:nvPr/>
          </p:nvGrpSpPr>
          <p:grpSpPr>
            <a:xfrm>
              <a:off x="4894327" y="6248804"/>
              <a:ext cx="305929" cy="305929"/>
              <a:chOff x="4894327" y="6248804"/>
              <a:chExt cx="305929" cy="305929"/>
            </a:xfrm>
          </p:grpSpPr>
          <p:grpSp>
            <p:nvGrpSpPr>
              <p:cNvPr id="149" name="グループ化 148">
                <a:extLst>
                  <a:ext uri="{FF2B5EF4-FFF2-40B4-BE49-F238E27FC236}">
                    <a16:creationId xmlns:a16="http://schemas.microsoft.com/office/drawing/2014/main" id="{BE65D155-4C65-893D-E72E-61A5338FA32E}"/>
                  </a:ext>
                </a:extLst>
              </p:cNvPr>
              <p:cNvGrpSpPr/>
              <p:nvPr/>
            </p:nvGrpSpPr>
            <p:grpSpPr>
              <a:xfrm>
                <a:off x="4894327" y="6248804"/>
                <a:ext cx="305929" cy="305929"/>
                <a:chOff x="3238051" y="6148894"/>
                <a:chExt cx="305929" cy="305929"/>
              </a:xfrm>
            </p:grpSpPr>
            <p:pic>
              <p:nvPicPr>
                <p:cNvPr id="150" name="図 149">
                  <a:extLst>
                    <a:ext uri="{FF2B5EF4-FFF2-40B4-BE49-F238E27FC236}">
                      <a16:creationId xmlns:a16="http://schemas.microsoft.com/office/drawing/2014/main" id="{BB3CDE80-A564-D2E4-7C23-1850FE8B9911}"/>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38051" y="6148894"/>
                  <a:ext cx="305929" cy="305929"/>
                </a:xfrm>
                <a:prstGeom prst="rect">
                  <a:avLst/>
                </a:prstGeom>
                <a:solidFill>
                  <a:schemeClr val="bg1"/>
                </a:solidFill>
              </p:spPr>
            </p:pic>
            <p:sp>
              <p:nvSpPr>
                <p:cNvPr id="151" name="正方形/長方形 150">
                  <a:extLst>
                    <a:ext uri="{FF2B5EF4-FFF2-40B4-BE49-F238E27FC236}">
                      <a16:creationId xmlns:a16="http://schemas.microsoft.com/office/drawing/2014/main" id="{5AC8F1A1-86AD-F900-FA6C-4A754D1F1930}"/>
                    </a:ext>
                  </a:extLst>
                </p:cNvPr>
                <p:cNvSpPr/>
                <p:nvPr/>
              </p:nvSpPr>
              <p:spPr>
                <a:xfrm>
                  <a:off x="3266552" y="6214121"/>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112" name="グラフィックス 111" descr="つながり">
                <a:extLst>
                  <a:ext uri="{FF2B5EF4-FFF2-40B4-BE49-F238E27FC236}">
                    <a16:creationId xmlns:a16="http://schemas.microsoft.com/office/drawing/2014/main" id="{61B6AD66-AC4B-1391-FE4D-D02EC3FF49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424" y="6302236"/>
                <a:ext cx="247735" cy="247735"/>
              </a:xfrm>
              <a:prstGeom prst="rect">
                <a:avLst/>
              </a:prstGeom>
            </p:spPr>
          </p:pic>
        </p:grpSp>
      </p:grpSp>
      <p:sp>
        <p:nvSpPr>
          <p:cNvPr id="156" name="正方形/長方形 155">
            <a:extLst>
              <a:ext uri="{FF2B5EF4-FFF2-40B4-BE49-F238E27FC236}">
                <a16:creationId xmlns:a16="http://schemas.microsoft.com/office/drawing/2014/main" id="{97F9AF55-ABD2-C120-F3BF-0F14B29E7525}"/>
              </a:ext>
            </a:extLst>
          </p:cNvPr>
          <p:cNvSpPr/>
          <p:nvPr/>
        </p:nvSpPr>
        <p:spPr>
          <a:xfrm>
            <a:off x="9366991" y="5648838"/>
            <a:ext cx="2825009" cy="981114"/>
          </a:xfrm>
          <a:prstGeom prst="rect">
            <a:avLst/>
          </a:prstGeom>
          <a:noFill/>
          <a:ln w="9525" cap="flat" cmpd="sng" algn="ctr">
            <a:noFill/>
            <a:prstDash val="solid"/>
          </a:ln>
          <a:effectLst/>
        </p:spPr>
        <p:txBody>
          <a:bodyPr vert="horz" lIns="36000" rIns="36000" rtlCol="0" anchor="ctr"/>
          <a:lstStyle/>
          <a:p>
            <a:pPr lvl="0"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出典</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fontAlgn="base">
              <a:spcBef>
                <a:spcPct val="0"/>
              </a:spcBef>
              <a:spcAft>
                <a:spcPct val="0"/>
              </a:spcAft>
            </a:pP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hlinkClick r:id="rId18"/>
              </a:rPr>
              <a:t>株式会社国際交流センターによる留学情報</a:t>
            </a:r>
            <a:endParaRPr kumimoji="0" lang="en-US" altLang="ja-JP" sz="10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pic>
        <p:nvPicPr>
          <p:cNvPr id="162" name="グラフィックス 161" descr="チャット (RTL)">
            <a:extLst>
              <a:ext uri="{FF2B5EF4-FFF2-40B4-BE49-F238E27FC236}">
                <a16:creationId xmlns:a16="http://schemas.microsoft.com/office/drawing/2014/main" id="{1F290114-5CD2-E3AF-F052-C73FF98043D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17810" y="2876175"/>
            <a:ext cx="358632" cy="358632"/>
          </a:xfrm>
          <a:prstGeom prst="rect">
            <a:avLst/>
          </a:prstGeom>
        </p:spPr>
      </p:pic>
      <p:grpSp>
        <p:nvGrpSpPr>
          <p:cNvPr id="170" name="グループ化 169">
            <a:extLst>
              <a:ext uri="{FF2B5EF4-FFF2-40B4-BE49-F238E27FC236}">
                <a16:creationId xmlns:a16="http://schemas.microsoft.com/office/drawing/2014/main" id="{02A60F11-753B-2DA7-1F43-F29CEF188D07}"/>
              </a:ext>
            </a:extLst>
          </p:cNvPr>
          <p:cNvGrpSpPr/>
          <p:nvPr/>
        </p:nvGrpSpPr>
        <p:grpSpPr>
          <a:xfrm>
            <a:off x="6175898" y="5683223"/>
            <a:ext cx="1012978" cy="453785"/>
            <a:chOff x="9594398" y="3121566"/>
            <a:chExt cx="1012978" cy="453785"/>
          </a:xfrm>
        </p:grpSpPr>
        <p:sp>
          <p:nvSpPr>
            <p:cNvPr id="164" name="正方形/長方形 163">
              <a:extLst>
                <a:ext uri="{FF2B5EF4-FFF2-40B4-BE49-F238E27FC236}">
                  <a16:creationId xmlns:a16="http://schemas.microsoft.com/office/drawing/2014/main" id="{34E81FBD-B7AF-CABB-562A-ACE7B99C2AEA}"/>
                </a:ext>
              </a:extLst>
            </p:cNvPr>
            <p:cNvSpPr/>
            <p:nvPr/>
          </p:nvSpPr>
          <p:spPr>
            <a:xfrm>
              <a:off x="9594398" y="3397296"/>
              <a:ext cx="1012978"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r>
                <a:rPr lang="ja-JP" altLang="en-US" sz="800" dirty="0">
                  <a:solidFill>
                    <a:srgbClr val="4B4B4B"/>
                  </a:solidFill>
                  <a:latin typeface="Meiryo UI" panose="020B0604030504040204" pitchFamily="50" charset="-128"/>
                  <a:ea typeface="Meiryo UI" panose="020B0604030504040204" pitchFamily="50" charset="-128"/>
                </a:rPr>
                <a:t>に記録</a:t>
              </a:r>
              <a:br>
                <a:rPr lang="en-US" altLang="ja-JP" sz="800" dirty="0">
                  <a:solidFill>
                    <a:srgbClr val="4B4B4B"/>
                  </a:solidFill>
                  <a:latin typeface="Meiryo UI" panose="020B0604030504040204" pitchFamily="50" charset="-128"/>
                  <a:ea typeface="Meiryo UI" panose="020B0604030504040204" pitchFamily="50" charset="-128"/>
                </a:rPr>
              </a:br>
              <a:r>
                <a:rPr lang="ja-JP" altLang="en-US" sz="800" dirty="0">
                  <a:solidFill>
                    <a:srgbClr val="4B4B4B"/>
                  </a:solidFill>
                  <a:latin typeface="Meiryo UI" panose="020B0604030504040204" pitchFamily="50" charset="-128"/>
                  <a:ea typeface="Meiryo UI" panose="020B0604030504040204" pitchFamily="50" charset="-128"/>
                </a:rPr>
                <a:t>された</a:t>
              </a:r>
              <a:r>
                <a:rPr lang="en-US" altLang="ja-JP" sz="800" dirty="0">
                  <a:solidFill>
                    <a:srgbClr val="4B4B4B"/>
                  </a:solidFill>
                  <a:latin typeface="Meiryo UI" panose="020B0604030504040204" pitchFamily="50" charset="-128"/>
                  <a:ea typeface="Meiryo UI" panose="020B0604030504040204" pitchFamily="50" charset="-128"/>
                </a:rPr>
                <a:t>PR</a:t>
              </a:r>
              <a:r>
                <a:rPr lang="ja-JP" altLang="en-US" sz="800" dirty="0">
                  <a:solidFill>
                    <a:srgbClr val="4B4B4B"/>
                  </a:solidFill>
                  <a:latin typeface="Meiryo UI" panose="020B0604030504040204" pitchFamily="50" charset="-128"/>
                  <a:ea typeface="Meiryo UI" panose="020B0604030504040204" pitchFamily="50" charset="-128"/>
                </a:rPr>
                <a:t>実績</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66" name="グループ化 165">
              <a:extLst>
                <a:ext uri="{FF2B5EF4-FFF2-40B4-BE49-F238E27FC236}">
                  <a16:creationId xmlns:a16="http://schemas.microsoft.com/office/drawing/2014/main" id="{A5F51C45-ABC4-A705-5EAE-4294E6E4EC83}"/>
                </a:ext>
              </a:extLst>
            </p:cNvPr>
            <p:cNvGrpSpPr/>
            <p:nvPr/>
          </p:nvGrpSpPr>
          <p:grpSpPr>
            <a:xfrm>
              <a:off x="9946563" y="3121566"/>
              <a:ext cx="305929" cy="305929"/>
              <a:chOff x="3238051" y="6148894"/>
              <a:chExt cx="305929" cy="305929"/>
            </a:xfrm>
          </p:grpSpPr>
          <p:pic>
            <p:nvPicPr>
              <p:cNvPr id="168" name="図 167">
                <a:extLst>
                  <a:ext uri="{FF2B5EF4-FFF2-40B4-BE49-F238E27FC236}">
                    <a16:creationId xmlns:a16="http://schemas.microsoft.com/office/drawing/2014/main" id="{066F8721-9CE0-2959-487A-FA9264FDFE98}"/>
                  </a:ext>
                </a:extLst>
              </p:cNvPr>
              <p:cNvPicPr>
                <a:picLocks noChangeAspect="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38051" y="6148894"/>
                <a:ext cx="305929" cy="305929"/>
              </a:xfrm>
              <a:prstGeom prst="rect">
                <a:avLst/>
              </a:prstGeom>
              <a:solidFill>
                <a:schemeClr val="bg1"/>
              </a:solidFill>
            </p:spPr>
          </p:pic>
          <p:sp>
            <p:nvSpPr>
              <p:cNvPr id="169" name="正方形/長方形 168">
                <a:extLst>
                  <a:ext uri="{FF2B5EF4-FFF2-40B4-BE49-F238E27FC236}">
                    <a16:creationId xmlns:a16="http://schemas.microsoft.com/office/drawing/2014/main" id="{4B8D01B8-3363-ACFF-7F95-7D44D85AD710}"/>
                  </a:ext>
                </a:extLst>
              </p:cNvPr>
              <p:cNvSpPr/>
              <p:nvPr/>
            </p:nvSpPr>
            <p:spPr>
              <a:xfrm>
                <a:off x="3266552" y="6214121"/>
                <a:ext cx="246411" cy="220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pic>
          <p:nvPicPr>
            <p:cNvPr id="160" name="グラフィックス 159" descr="教師">
              <a:extLst>
                <a:ext uri="{FF2B5EF4-FFF2-40B4-BE49-F238E27FC236}">
                  <a16:creationId xmlns:a16="http://schemas.microsoft.com/office/drawing/2014/main" id="{C1454564-6974-0793-8A03-B202E1BBB49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980327" y="3171566"/>
              <a:ext cx="238401" cy="238401"/>
            </a:xfrm>
            <a:prstGeom prst="rect">
              <a:avLst/>
            </a:prstGeom>
          </p:spPr>
        </p:pic>
      </p:grpSp>
    </p:spTree>
    <p:extLst>
      <p:ext uri="{BB962C8B-B14F-4D97-AF65-F5344CB8AC3E}">
        <p14:creationId xmlns:p14="http://schemas.microsoft.com/office/powerpoint/2010/main" val="397508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96BC7-ABBD-F3F3-DA41-477B60153B3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26FF3E-5D0C-C7D4-B804-FD01ECB0E20A}"/>
              </a:ext>
            </a:extLst>
          </p:cNvPr>
          <p:cNvSpPr>
            <a:spLocks noGrp="1"/>
          </p:cNvSpPr>
          <p:nvPr>
            <p:ph type="title"/>
          </p:nvPr>
        </p:nvSpPr>
        <p:spPr/>
        <p:txBody>
          <a:bodyPr/>
          <a:lstStyle/>
          <a:p>
            <a:r>
              <a:rPr kumimoji="1" lang="ja-JP" altLang="en-US" dirty="0"/>
              <a:t>４．優位性</a:t>
            </a:r>
          </a:p>
        </p:txBody>
      </p:sp>
      <p:sp>
        <p:nvSpPr>
          <p:cNvPr id="3" name="テキスト プレースホルダー 2">
            <a:extLst>
              <a:ext uri="{FF2B5EF4-FFF2-40B4-BE49-F238E27FC236}">
                <a16:creationId xmlns:a16="http://schemas.microsoft.com/office/drawing/2014/main" id="{9893FDC8-E539-3DC7-8158-6FDEDE5E8A0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9325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26DE-A3B9-9414-3587-A9F999C2B3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C49A204-A47E-DE6B-CA41-FECEECEF8FED}"/>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中小企業のターゲット</a:t>
            </a:r>
          </a:p>
        </p:txBody>
      </p:sp>
      <p:sp>
        <p:nvSpPr>
          <p:cNvPr id="4" name="フッター プレースホルダー 3">
            <a:extLst>
              <a:ext uri="{FF2B5EF4-FFF2-40B4-BE49-F238E27FC236}">
                <a16:creationId xmlns:a16="http://schemas.microsoft.com/office/drawing/2014/main" id="{1936A93B-1B9A-6072-99A6-DD1C0D955C37}"/>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4ED63EC4-5090-FAD8-0D01-37D120E7C4EB}"/>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留学生にテストマーケ（もしくは別のタスク）を依頼する際に、主戦場となる中小企業のカテゴリを優先度が高い順に整理した。</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結果として、初期は“加工食品・飲料”、“化粧品・日用品”、“文具・生活雑貨”の領域を中心にサービスを展開する。</a:t>
            </a:r>
            <a:endParaRPr lang="en-US" altLang="ja-JP" dirty="0">
              <a:solidFill>
                <a:schemeClr val="tx1">
                  <a:lumMod val="65000"/>
                  <a:lumOff val="35000"/>
                </a:schemeClr>
              </a:solidFill>
              <a:latin typeface="Meiryo UI"/>
              <a:ea typeface="Meiryo UI"/>
              <a:cs typeface="Hiragino Kaku Gothic Pro W3" charset="-128"/>
            </a:endParaRPr>
          </a:p>
        </p:txBody>
      </p:sp>
      <p:cxnSp>
        <p:nvCxnSpPr>
          <p:cNvPr id="13" name="直線コネクタ 6">
            <a:extLst>
              <a:ext uri="{FF2B5EF4-FFF2-40B4-BE49-F238E27FC236}">
                <a16:creationId xmlns:a16="http://schemas.microsoft.com/office/drawing/2014/main" id="{4D3C13E8-06E5-6713-E54C-9CB0F11B6722}"/>
              </a:ext>
            </a:extLst>
          </p:cNvPr>
          <p:cNvCxnSpPr/>
          <p:nvPr/>
        </p:nvCxnSpPr>
        <p:spPr>
          <a:xfrm>
            <a:off x="713390" y="1702814"/>
            <a:ext cx="2199814" cy="0"/>
          </a:xfrm>
          <a:prstGeom prst="line">
            <a:avLst/>
          </a:prstGeom>
          <a:noFill/>
          <a:ln w="9525" cap="flat" cmpd="sng" algn="ctr">
            <a:solidFill>
              <a:srgbClr val="000000"/>
            </a:solidFill>
            <a:prstDash val="solid"/>
          </a:ln>
          <a:effectLst/>
        </p:spPr>
      </p:cxnSp>
      <p:sp>
        <p:nvSpPr>
          <p:cNvPr id="14" name="テキスト ボックス 8">
            <a:extLst>
              <a:ext uri="{FF2B5EF4-FFF2-40B4-BE49-F238E27FC236}">
                <a16:creationId xmlns:a16="http://schemas.microsoft.com/office/drawing/2014/main" id="{85100BBC-753E-1655-0F09-498F76A94EA8}"/>
              </a:ext>
            </a:extLst>
          </p:cNvPr>
          <p:cNvSpPr txBox="1"/>
          <p:nvPr/>
        </p:nvSpPr>
        <p:spPr bwMode="auto">
          <a:xfrm>
            <a:off x="713390" y="1419565"/>
            <a:ext cx="2199814"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ターゲットカテゴリ</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31" name="矢印: 右 30">
            <a:extLst>
              <a:ext uri="{FF2B5EF4-FFF2-40B4-BE49-F238E27FC236}">
                <a16:creationId xmlns:a16="http://schemas.microsoft.com/office/drawing/2014/main" id="{67C8EB77-FD0C-036C-E19C-CCC5C44F66E2}"/>
              </a:ext>
            </a:extLst>
          </p:cNvPr>
          <p:cNvSpPr/>
          <p:nvPr/>
        </p:nvSpPr>
        <p:spPr>
          <a:xfrm rot="16200000">
            <a:off x="-1802749" y="3706919"/>
            <a:ext cx="4356071" cy="484633"/>
          </a:xfrm>
          <a:prstGeom prst="rightArrow">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b="1">
              <a:solidFill>
                <a:schemeClr val="bg1"/>
              </a:solidFill>
              <a:latin typeface="Meiryo UI" panose="020B0604030504040204" pitchFamily="50" charset="-128"/>
              <a:ea typeface="Meiryo UI" panose="020B0604030504040204" pitchFamily="50" charset="-128"/>
            </a:endParaRPr>
          </a:p>
        </p:txBody>
      </p:sp>
      <p:cxnSp>
        <p:nvCxnSpPr>
          <p:cNvPr id="17" name="直線コネクタ 6">
            <a:extLst>
              <a:ext uri="{FF2B5EF4-FFF2-40B4-BE49-F238E27FC236}">
                <a16:creationId xmlns:a16="http://schemas.microsoft.com/office/drawing/2014/main" id="{FECB22E2-1F9A-294D-B0EB-EEACA625B55F}"/>
              </a:ext>
            </a:extLst>
          </p:cNvPr>
          <p:cNvCxnSpPr/>
          <p:nvPr/>
        </p:nvCxnSpPr>
        <p:spPr>
          <a:xfrm>
            <a:off x="3053040" y="1703416"/>
            <a:ext cx="1707727" cy="0"/>
          </a:xfrm>
          <a:prstGeom prst="line">
            <a:avLst/>
          </a:prstGeom>
          <a:noFill/>
          <a:ln w="9525" cap="flat" cmpd="sng" algn="ctr">
            <a:solidFill>
              <a:srgbClr val="000000"/>
            </a:solidFill>
            <a:prstDash val="solid"/>
          </a:ln>
          <a:effectLst/>
        </p:spPr>
      </p:cxnSp>
      <p:sp>
        <p:nvSpPr>
          <p:cNvPr id="18" name="テキスト ボックス 8">
            <a:extLst>
              <a:ext uri="{FF2B5EF4-FFF2-40B4-BE49-F238E27FC236}">
                <a16:creationId xmlns:a16="http://schemas.microsoft.com/office/drawing/2014/main" id="{45AB201D-196A-E005-42CA-EE18461EF821}"/>
              </a:ext>
            </a:extLst>
          </p:cNvPr>
          <p:cNvSpPr txBox="1"/>
          <p:nvPr/>
        </p:nvSpPr>
        <p:spPr bwMode="auto">
          <a:xfrm>
            <a:off x="3047522" y="1427660"/>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推定企業数</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21" name="直線コネクタ 6">
            <a:extLst>
              <a:ext uri="{FF2B5EF4-FFF2-40B4-BE49-F238E27FC236}">
                <a16:creationId xmlns:a16="http://schemas.microsoft.com/office/drawing/2014/main" id="{A28B497B-7A09-0973-17A4-19FA6FAD39F5}"/>
              </a:ext>
            </a:extLst>
          </p:cNvPr>
          <p:cNvCxnSpPr/>
          <p:nvPr/>
        </p:nvCxnSpPr>
        <p:spPr>
          <a:xfrm>
            <a:off x="4879363" y="1703416"/>
            <a:ext cx="1707727" cy="0"/>
          </a:xfrm>
          <a:prstGeom prst="line">
            <a:avLst/>
          </a:prstGeom>
          <a:noFill/>
          <a:ln w="9525" cap="flat" cmpd="sng" algn="ctr">
            <a:solidFill>
              <a:srgbClr val="000000"/>
            </a:solidFill>
            <a:prstDash val="solid"/>
          </a:ln>
          <a:effectLst/>
        </p:spPr>
      </p:cxnSp>
      <p:sp>
        <p:nvSpPr>
          <p:cNvPr id="22" name="テキスト ボックス 8">
            <a:extLst>
              <a:ext uri="{FF2B5EF4-FFF2-40B4-BE49-F238E27FC236}">
                <a16:creationId xmlns:a16="http://schemas.microsoft.com/office/drawing/2014/main" id="{533FD49B-B40A-95DC-1520-76345F126105}"/>
              </a:ext>
            </a:extLst>
          </p:cNvPr>
          <p:cNvSpPr txBox="1"/>
          <p:nvPr/>
        </p:nvSpPr>
        <p:spPr bwMode="auto">
          <a:xfrm>
            <a:off x="4873845" y="1427661"/>
            <a:ext cx="1707730" cy="523221"/>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留学生との親和性</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25" name="直線コネクタ 6">
            <a:extLst>
              <a:ext uri="{FF2B5EF4-FFF2-40B4-BE49-F238E27FC236}">
                <a16:creationId xmlns:a16="http://schemas.microsoft.com/office/drawing/2014/main" id="{753F7C45-0065-257B-5989-7BC934D4BB56}"/>
              </a:ext>
            </a:extLst>
          </p:cNvPr>
          <p:cNvCxnSpPr/>
          <p:nvPr/>
        </p:nvCxnSpPr>
        <p:spPr>
          <a:xfrm>
            <a:off x="6705688" y="1703416"/>
            <a:ext cx="1707727" cy="0"/>
          </a:xfrm>
          <a:prstGeom prst="line">
            <a:avLst/>
          </a:prstGeom>
          <a:noFill/>
          <a:ln w="9525" cap="flat" cmpd="sng" algn="ctr">
            <a:solidFill>
              <a:srgbClr val="000000"/>
            </a:solidFill>
            <a:prstDash val="solid"/>
          </a:ln>
          <a:effectLst/>
        </p:spPr>
      </p:cxnSp>
      <p:sp>
        <p:nvSpPr>
          <p:cNvPr id="27" name="テキスト ボックス 8">
            <a:extLst>
              <a:ext uri="{FF2B5EF4-FFF2-40B4-BE49-F238E27FC236}">
                <a16:creationId xmlns:a16="http://schemas.microsoft.com/office/drawing/2014/main" id="{14C972BC-4E87-D4A0-BF70-F38F7B4041ED}"/>
              </a:ext>
            </a:extLst>
          </p:cNvPr>
          <p:cNvSpPr txBox="1"/>
          <p:nvPr/>
        </p:nvSpPr>
        <p:spPr bwMode="auto">
          <a:xfrm>
            <a:off x="6700170" y="1427660"/>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海外市場トレンド</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6" name="直線コネクタ 6">
            <a:extLst>
              <a:ext uri="{FF2B5EF4-FFF2-40B4-BE49-F238E27FC236}">
                <a16:creationId xmlns:a16="http://schemas.microsoft.com/office/drawing/2014/main" id="{48049E51-15E4-67A5-F729-8EDFBACF79F9}"/>
              </a:ext>
            </a:extLst>
          </p:cNvPr>
          <p:cNvCxnSpPr/>
          <p:nvPr/>
        </p:nvCxnSpPr>
        <p:spPr>
          <a:xfrm>
            <a:off x="8524979" y="1704019"/>
            <a:ext cx="1707727" cy="0"/>
          </a:xfrm>
          <a:prstGeom prst="line">
            <a:avLst/>
          </a:prstGeom>
          <a:noFill/>
          <a:ln w="9525" cap="flat" cmpd="sng" algn="ctr">
            <a:solidFill>
              <a:srgbClr val="000000"/>
            </a:solidFill>
            <a:prstDash val="solid"/>
          </a:ln>
          <a:effectLst/>
        </p:spPr>
      </p:cxnSp>
      <p:sp>
        <p:nvSpPr>
          <p:cNvPr id="7" name="テキスト ボックス 8">
            <a:extLst>
              <a:ext uri="{FF2B5EF4-FFF2-40B4-BE49-F238E27FC236}">
                <a16:creationId xmlns:a16="http://schemas.microsoft.com/office/drawing/2014/main" id="{B43E0ABF-0319-8A1C-38D1-D3C139057BA8}"/>
              </a:ext>
            </a:extLst>
          </p:cNvPr>
          <p:cNvSpPr txBox="1"/>
          <p:nvPr/>
        </p:nvSpPr>
        <p:spPr bwMode="auto">
          <a:xfrm>
            <a:off x="8519461" y="1428263"/>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海外展開の容易性</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10" name="直線コネクタ 6">
            <a:extLst>
              <a:ext uri="{FF2B5EF4-FFF2-40B4-BE49-F238E27FC236}">
                <a16:creationId xmlns:a16="http://schemas.microsoft.com/office/drawing/2014/main" id="{FAC4629F-D683-4C19-C28C-5D924BF3560E}"/>
              </a:ext>
            </a:extLst>
          </p:cNvPr>
          <p:cNvCxnSpPr/>
          <p:nvPr/>
        </p:nvCxnSpPr>
        <p:spPr>
          <a:xfrm>
            <a:off x="10351304" y="1704019"/>
            <a:ext cx="1707727"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7C5B532C-BE9A-AA07-1B33-5E01120E8907}"/>
              </a:ext>
            </a:extLst>
          </p:cNvPr>
          <p:cNvSpPr txBox="1"/>
          <p:nvPr/>
        </p:nvSpPr>
        <p:spPr bwMode="auto">
          <a:xfrm>
            <a:off x="10345786" y="1428263"/>
            <a:ext cx="170773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総合優先度</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15" name="正方形/長方形 14">
            <a:extLst>
              <a:ext uri="{FF2B5EF4-FFF2-40B4-BE49-F238E27FC236}">
                <a16:creationId xmlns:a16="http://schemas.microsoft.com/office/drawing/2014/main" id="{06DF1ED7-227C-62AD-610A-44A0BA27E47A}"/>
              </a:ext>
            </a:extLst>
          </p:cNvPr>
          <p:cNvSpPr/>
          <p:nvPr/>
        </p:nvSpPr>
        <p:spPr>
          <a:xfrm>
            <a:off x="722043" y="1771201"/>
            <a:ext cx="2199814"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加工食品・飲料</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例：調味料、カレー、菓子類など</a:t>
            </a:r>
          </a:p>
        </p:txBody>
      </p:sp>
      <p:sp>
        <p:nvSpPr>
          <p:cNvPr id="19" name="正方形/長方形 18">
            <a:extLst>
              <a:ext uri="{FF2B5EF4-FFF2-40B4-BE49-F238E27FC236}">
                <a16:creationId xmlns:a16="http://schemas.microsoft.com/office/drawing/2014/main" id="{89B2CBA9-51E0-1693-B646-B059A21046F3}"/>
              </a:ext>
            </a:extLst>
          </p:cNvPr>
          <p:cNvSpPr/>
          <p:nvPr/>
        </p:nvSpPr>
        <p:spPr>
          <a:xfrm>
            <a:off x="3042011" y="1771678"/>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約</a:t>
            </a:r>
            <a:r>
              <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39</a:t>
            </a: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3" name="正方形/長方形 22">
            <a:extLst>
              <a:ext uri="{FF2B5EF4-FFF2-40B4-BE49-F238E27FC236}">
                <a16:creationId xmlns:a16="http://schemas.microsoft.com/office/drawing/2014/main" id="{BB3A3282-16FD-2262-E3C7-CB55BD6E0D73}"/>
              </a:ext>
            </a:extLst>
          </p:cNvPr>
          <p:cNvSpPr/>
          <p:nvPr/>
        </p:nvSpPr>
        <p:spPr>
          <a:xfrm>
            <a:off x="4868336" y="1771678"/>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8" name="正方形/長方形 27">
            <a:extLst>
              <a:ext uri="{FF2B5EF4-FFF2-40B4-BE49-F238E27FC236}">
                <a16:creationId xmlns:a16="http://schemas.microsoft.com/office/drawing/2014/main" id="{29889880-0452-FFF1-CC5A-635201369C3C}"/>
              </a:ext>
            </a:extLst>
          </p:cNvPr>
          <p:cNvSpPr/>
          <p:nvPr/>
        </p:nvSpPr>
        <p:spPr>
          <a:xfrm>
            <a:off x="6694660" y="1771678"/>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8" name="正方形/長方形 7">
            <a:extLst>
              <a:ext uri="{FF2B5EF4-FFF2-40B4-BE49-F238E27FC236}">
                <a16:creationId xmlns:a16="http://schemas.microsoft.com/office/drawing/2014/main" id="{FAD6130B-0E16-8D20-08DE-D4C029358D17}"/>
              </a:ext>
            </a:extLst>
          </p:cNvPr>
          <p:cNvSpPr/>
          <p:nvPr/>
        </p:nvSpPr>
        <p:spPr>
          <a:xfrm>
            <a:off x="8513952" y="1772157"/>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9" name="正方形/長方形 28">
            <a:extLst>
              <a:ext uri="{FF2B5EF4-FFF2-40B4-BE49-F238E27FC236}">
                <a16:creationId xmlns:a16="http://schemas.microsoft.com/office/drawing/2014/main" id="{24220869-5066-809F-DED0-FC3BAED902BC}"/>
              </a:ext>
            </a:extLst>
          </p:cNvPr>
          <p:cNvSpPr/>
          <p:nvPr/>
        </p:nvSpPr>
        <p:spPr>
          <a:xfrm>
            <a:off x="10340275" y="1772157"/>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第一優先</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5" name="正方形/長方形 34">
            <a:extLst>
              <a:ext uri="{FF2B5EF4-FFF2-40B4-BE49-F238E27FC236}">
                <a16:creationId xmlns:a16="http://schemas.microsoft.com/office/drawing/2014/main" id="{0DE4FA3C-E501-7894-CA1E-EBE41CE8D430}"/>
              </a:ext>
            </a:extLst>
          </p:cNvPr>
          <p:cNvSpPr/>
          <p:nvPr/>
        </p:nvSpPr>
        <p:spPr>
          <a:xfrm>
            <a:off x="722043" y="2503009"/>
            <a:ext cx="2199814"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化粧品・日用品</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algn="ctr" fontAlgn="base">
              <a:spcBef>
                <a:spcPts val="300"/>
              </a:spcBef>
              <a:spcAft>
                <a:spcPct val="0"/>
              </a:spcAft>
              <a:defRPr/>
            </a:pPr>
            <a:r>
              <a:rPr kumimoji="0" lang="ja-JP" altLang="en-US" sz="1100" kern="0" dirty="0">
                <a:solidFill>
                  <a:srgbClr val="FFFFFF"/>
                </a:solidFill>
                <a:latin typeface="Meiryo UI" panose="020B0604030504040204" pitchFamily="50" charset="-128"/>
                <a:ea typeface="Meiryo UI" panose="020B0604030504040204" pitchFamily="50" charset="-128"/>
              </a:rPr>
              <a:t>例：日焼け止めや掃除用洗剤など</a:t>
            </a:r>
          </a:p>
        </p:txBody>
      </p:sp>
      <p:sp>
        <p:nvSpPr>
          <p:cNvPr id="36" name="正方形/長方形 35">
            <a:extLst>
              <a:ext uri="{FF2B5EF4-FFF2-40B4-BE49-F238E27FC236}">
                <a16:creationId xmlns:a16="http://schemas.microsoft.com/office/drawing/2014/main" id="{FD4F7805-C7E9-F09C-2719-6AD969516675}"/>
              </a:ext>
            </a:extLst>
          </p:cNvPr>
          <p:cNvSpPr/>
          <p:nvPr/>
        </p:nvSpPr>
        <p:spPr>
          <a:xfrm>
            <a:off x="3042011" y="2503486"/>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約</a:t>
            </a:r>
            <a:r>
              <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千社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7" name="正方形/長方形 36">
            <a:extLst>
              <a:ext uri="{FF2B5EF4-FFF2-40B4-BE49-F238E27FC236}">
                <a16:creationId xmlns:a16="http://schemas.microsoft.com/office/drawing/2014/main" id="{CA52D606-E18E-8B62-56DC-0901A3207CB4}"/>
              </a:ext>
            </a:extLst>
          </p:cNvPr>
          <p:cNvSpPr/>
          <p:nvPr/>
        </p:nvSpPr>
        <p:spPr>
          <a:xfrm>
            <a:off x="4868336" y="2503486"/>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8" name="正方形/長方形 37">
            <a:extLst>
              <a:ext uri="{FF2B5EF4-FFF2-40B4-BE49-F238E27FC236}">
                <a16:creationId xmlns:a16="http://schemas.microsoft.com/office/drawing/2014/main" id="{82058D9A-B4C4-49F5-C98F-3B0D0059FCF1}"/>
              </a:ext>
            </a:extLst>
          </p:cNvPr>
          <p:cNvSpPr/>
          <p:nvPr/>
        </p:nvSpPr>
        <p:spPr>
          <a:xfrm>
            <a:off x="6694660" y="2503486"/>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9" name="正方形/長方形 38">
            <a:extLst>
              <a:ext uri="{FF2B5EF4-FFF2-40B4-BE49-F238E27FC236}">
                <a16:creationId xmlns:a16="http://schemas.microsoft.com/office/drawing/2014/main" id="{1204AD24-48B0-CA89-FCB9-FC225C641861}"/>
              </a:ext>
            </a:extLst>
          </p:cNvPr>
          <p:cNvSpPr/>
          <p:nvPr/>
        </p:nvSpPr>
        <p:spPr>
          <a:xfrm>
            <a:off x="8513952" y="250396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40" name="正方形/長方形 39">
            <a:extLst>
              <a:ext uri="{FF2B5EF4-FFF2-40B4-BE49-F238E27FC236}">
                <a16:creationId xmlns:a16="http://schemas.microsoft.com/office/drawing/2014/main" id="{5797AD81-1731-8154-EC5F-0BB66E21F998}"/>
              </a:ext>
            </a:extLst>
          </p:cNvPr>
          <p:cNvSpPr/>
          <p:nvPr/>
        </p:nvSpPr>
        <p:spPr>
          <a:xfrm>
            <a:off x="10340275" y="250396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第一優先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2" name="正方形/長方形 41">
            <a:extLst>
              <a:ext uri="{FF2B5EF4-FFF2-40B4-BE49-F238E27FC236}">
                <a16:creationId xmlns:a16="http://schemas.microsoft.com/office/drawing/2014/main" id="{EF0FFE4D-F355-1213-004A-DC441C2EE517}"/>
              </a:ext>
            </a:extLst>
          </p:cNvPr>
          <p:cNvSpPr/>
          <p:nvPr/>
        </p:nvSpPr>
        <p:spPr>
          <a:xfrm>
            <a:off x="722043" y="3234818"/>
            <a:ext cx="2199814"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文具・生活雑貨</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algn="ctr" fontAlgn="base">
              <a:spcBef>
                <a:spcPts val="300"/>
              </a:spcBef>
              <a:spcAft>
                <a:spcPct val="0"/>
              </a:spcAft>
              <a:defRPr/>
            </a:pPr>
            <a:r>
              <a:rPr kumimoji="0" lang="ja-JP" altLang="en-US" sz="1100" kern="0" dirty="0">
                <a:solidFill>
                  <a:srgbClr val="FFFFFF"/>
                </a:solidFill>
                <a:latin typeface="Meiryo UI" panose="020B0604030504040204" pitchFamily="50" charset="-128"/>
                <a:ea typeface="Meiryo UI" panose="020B0604030504040204" pitchFamily="50" charset="-128"/>
              </a:rPr>
              <a:t>例：筆記用具やノートなど</a:t>
            </a:r>
          </a:p>
        </p:txBody>
      </p:sp>
      <p:sp>
        <p:nvSpPr>
          <p:cNvPr id="43" name="正方形/長方形 42">
            <a:extLst>
              <a:ext uri="{FF2B5EF4-FFF2-40B4-BE49-F238E27FC236}">
                <a16:creationId xmlns:a16="http://schemas.microsoft.com/office/drawing/2014/main" id="{F6F2682E-CCC1-7A63-07E4-0F5A65B48378}"/>
              </a:ext>
            </a:extLst>
          </p:cNvPr>
          <p:cNvSpPr/>
          <p:nvPr/>
        </p:nvSpPr>
        <p:spPr>
          <a:xfrm>
            <a:off x="3042011" y="323529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約</a:t>
            </a:r>
            <a:r>
              <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5</a:t>
            </a: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千社</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4" name="正方形/長方形 43">
            <a:extLst>
              <a:ext uri="{FF2B5EF4-FFF2-40B4-BE49-F238E27FC236}">
                <a16:creationId xmlns:a16="http://schemas.microsoft.com/office/drawing/2014/main" id="{1C5B1FF4-100F-E6FB-0557-DE18F64AADC3}"/>
              </a:ext>
            </a:extLst>
          </p:cNvPr>
          <p:cNvSpPr/>
          <p:nvPr/>
        </p:nvSpPr>
        <p:spPr>
          <a:xfrm>
            <a:off x="4868336" y="323529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高</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5" name="正方形/長方形 44">
            <a:extLst>
              <a:ext uri="{FF2B5EF4-FFF2-40B4-BE49-F238E27FC236}">
                <a16:creationId xmlns:a16="http://schemas.microsoft.com/office/drawing/2014/main" id="{A42C78A6-BF62-9580-B94B-EF86D1B12D3E}"/>
              </a:ext>
            </a:extLst>
          </p:cNvPr>
          <p:cNvSpPr/>
          <p:nvPr/>
        </p:nvSpPr>
        <p:spPr>
          <a:xfrm>
            <a:off x="6694660" y="3235295"/>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高</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46" name="正方形/長方形 45">
            <a:extLst>
              <a:ext uri="{FF2B5EF4-FFF2-40B4-BE49-F238E27FC236}">
                <a16:creationId xmlns:a16="http://schemas.microsoft.com/office/drawing/2014/main" id="{480740EF-2958-B8D8-989A-A2BB36C57744}"/>
              </a:ext>
            </a:extLst>
          </p:cNvPr>
          <p:cNvSpPr/>
          <p:nvPr/>
        </p:nvSpPr>
        <p:spPr>
          <a:xfrm>
            <a:off x="8513952" y="3235774"/>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47" name="正方形/長方形 46">
            <a:extLst>
              <a:ext uri="{FF2B5EF4-FFF2-40B4-BE49-F238E27FC236}">
                <a16:creationId xmlns:a16="http://schemas.microsoft.com/office/drawing/2014/main" id="{D43393A5-317D-D0C8-4EDA-2A729FB6270E}"/>
              </a:ext>
            </a:extLst>
          </p:cNvPr>
          <p:cNvSpPr/>
          <p:nvPr/>
        </p:nvSpPr>
        <p:spPr>
          <a:xfrm>
            <a:off x="10340275" y="3235774"/>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第一優先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49" name="正方形/長方形 48">
            <a:extLst>
              <a:ext uri="{FF2B5EF4-FFF2-40B4-BE49-F238E27FC236}">
                <a16:creationId xmlns:a16="http://schemas.microsoft.com/office/drawing/2014/main" id="{65EA6C69-FC3E-DE09-0CED-FD91A1969D17}"/>
              </a:ext>
            </a:extLst>
          </p:cNvPr>
          <p:cNvSpPr/>
          <p:nvPr/>
        </p:nvSpPr>
        <p:spPr>
          <a:xfrm>
            <a:off x="722043" y="3966626"/>
            <a:ext cx="2199814" cy="697029"/>
          </a:xfrm>
          <a:prstGeom prst="rect">
            <a:avLst/>
          </a:prstGeom>
          <a:solidFill>
            <a:srgbClr val="8585E0"/>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観光・宿泊</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algn="ctr" fontAlgn="base">
              <a:spcBef>
                <a:spcPts val="300"/>
              </a:spcBef>
              <a:spcAft>
                <a:spcPct val="0"/>
              </a:spcAft>
              <a:defRPr/>
            </a:pPr>
            <a:r>
              <a:rPr kumimoji="0" lang="ja-JP" altLang="en-US" sz="1100" kern="0" dirty="0">
                <a:solidFill>
                  <a:srgbClr val="FFFFFF"/>
                </a:solidFill>
                <a:latin typeface="Meiryo UI" panose="020B0604030504040204" pitchFamily="50" charset="-128"/>
                <a:ea typeface="Meiryo UI" panose="020B0604030504040204" pitchFamily="50" charset="-128"/>
              </a:rPr>
              <a:t>例：プロモーションや顧客調査など</a:t>
            </a:r>
          </a:p>
        </p:txBody>
      </p:sp>
      <p:sp>
        <p:nvSpPr>
          <p:cNvPr id="50" name="正方形/長方形 49">
            <a:extLst>
              <a:ext uri="{FF2B5EF4-FFF2-40B4-BE49-F238E27FC236}">
                <a16:creationId xmlns:a16="http://schemas.microsoft.com/office/drawing/2014/main" id="{6765FC98-8BBC-F3B0-0F06-2FCEE588B275}"/>
              </a:ext>
            </a:extLst>
          </p:cNvPr>
          <p:cNvSpPr/>
          <p:nvPr/>
        </p:nvSpPr>
        <p:spPr>
          <a:xfrm>
            <a:off x="3042011" y="3967103"/>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約</a:t>
            </a:r>
            <a:r>
              <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43</a:t>
            </a: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1" name="正方形/長方形 50">
            <a:extLst>
              <a:ext uri="{FF2B5EF4-FFF2-40B4-BE49-F238E27FC236}">
                <a16:creationId xmlns:a16="http://schemas.microsoft.com/office/drawing/2014/main" id="{9B71A8CC-E075-86DC-D39B-70653B2AD8DC}"/>
              </a:ext>
            </a:extLst>
          </p:cNvPr>
          <p:cNvSpPr/>
          <p:nvPr/>
        </p:nvSpPr>
        <p:spPr>
          <a:xfrm>
            <a:off x="4868336" y="3967103"/>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高</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52" name="正方形/長方形 51">
            <a:extLst>
              <a:ext uri="{FF2B5EF4-FFF2-40B4-BE49-F238E27FC236}">
                <a16:creationId xmlns:a16="http://schemas.microsoft.com/office/drawing/2014/main" id="{95ADD158-D31E-941F-C2DB-49DD18D7DD06}"/>
              </a:ext>
            </a:extLst>
          </p:cNvPr>
          <p:cNvSpPr/>
          <p:nvPr/>
        </p:nvSpPr>
        <p:spPr>
          <a:xfrm>
            <a:off x="6694660" y="3967103"/>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3" name="正方形/長方形 52">
            <a:extLst>
              <a:ext uri="{FF2B5EF4-FFF2-40B4-BE49-F238E27FC236}">
                <a16:creationId xmlns:a16="http://schemas.microsoft.com/office/drawing/2014/main" id="{36BCD03C-840C-C905-9E23-DE1A5052C362}"/>
              </a:ext>
            </a:extLst>
          </p:cNvPr>
          <p:cNvSpPr/>
          <p:nvPr/>
        </p:nvSpPr>
        <p:spPr>
          <a:xfrm>
            <a:off x="8513952" y="3967582"/>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4" name="正方形/長方形 53">
            <a:extLst>
              <a:ext uri="{FF2B5EF4-FFF2-40B4-BE49-F238E27FC236}">
                <a16:creationId xmlns:a16="http://schemas.microsoft.com/office/drawing/2014/main" id="{D61A4A0A-4F7D-E4D3-7980-40DBE5E54292}"/>
              </a:ext>
            </a:extLst>
          </p:cNvPr>
          <p:cNvSpPr/>
          <p:nvPr/>
        </p:nvSpPr>
        <p:spPr>
          <a:xfrm>
            <a:off x="10340275" y="3967582"/>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第二優先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56" name="正方形/長方形 55">
            <a:extLst>
              <a:ext uri="{FF2B5EF4-FFF2-40B4-BE49-F238E27FC236}">
                <a16:creationId xmlns:a16="http://schemas.microsoft.com/office/drawing/2014/main" id="{D4705F64-A5A4-F7F1-D706-8A9C45569674}"/>
              </a:ext>
            </a:extLst>
          </p:cNvPr>
          <p:cNvSpPr/>
          <p:nvPr/>
        </p:nvSpPr>
        <p:spPr>
          <a:xfrm>
            <a:off x="722043" y="4698434"/>
            <a:ext cx="2199814" cy="697029"/>
          </a:xfrm>
          <a:prstGeom prst="rect">
            <a:avLst/>
          </a:prstGeom>
          <a:solidFill>
            <a:srgbClr val="8585E0"/>
          </a:solidFill>
          <a:ln w="9525" cap="flat" cmpd="sng" algn="ctr">
            <a:solidFill>
              <a:srgbClr val="FFFFFF">
                <a:lumMod val="50000"/>
              </a:srgbClr>
            </a:solidFill>
            <a:prstDash val="solid"/>
          </a:ln>
          <a:effectLst/>
        </p:spPr>
        <p:txBody>
          <a:bodyPr vert="horz" rtlCol="0" anchor="ctr"/>
          <a:lstStyle/>
          <a:p>
            <a:pPr algn="ctr" fontAlgn="base">
              <a:spcBef>
                <a:spcPct val="0"/>
              </a:spcBef>
              <a:spcAft>
                <a:spcPct val="0"/>
              </a:spcAft>
              <a:defRPr/>
            </a:pPr>
            <a:r>
              <a:rPr kumimoji="0" lang="ja-JP" altLang="en-US" sz="1600" b="1" kern="0" dirty="0">
                <a:solidFill>
                  <a:schemeClr val="bg1"/>
                </a:solidFill>
                <a:latin typeface="Meiryo UI" panose="020B0604030504040204" pitchFamily="50" charset="-128"/>
                <a:ea typeface="Meiryo UI" panose="020B0604030504040204" pitchFamily="50" charset="-128"/>
              </a:rPr>
              <a:t>製造業・</a:t>
            </a:r>
            <a:r>
              <a:rPr kumimoji="0" lang="en-US" altLang="ja-JP" sz="1600" b="1" kern="0" dirty="0">
                <a:solidFill>
                  <a:schemeClr val="bg1"/>
                </a:solidFill>
                <a:latin typeface="Meiryo UI" panose="020B0604030504040204" pitchFamily="50" charset="-128"/>
                <a:ea typeface="Meiryo UI" panose="020B0604030504040204" pitchFamily="50" charset="-128"/>
              </a:rPr>
              <a:t>IT</a:t>
            </a:r>
          </a:p>
          <a:p>
            <a:pPr algn="ctr" fontAlgn="base">
              <a:spcBef>
                <a:spcPct val="0"/>
              </a:spcBef>
              <a:spcAft>
                <a:spcPct val="0"/>
              </a:spcAft>
              <a:defRPr/>
            </a:pPr>
            <a:r>
              <a:rPr kumimoji="0" lang="ja-JP" altLang="en-US" sz="1100" kern="0" dirty="0">
                <a:solidFill>
                  <a:schemeClr val="bg1"/>
                </a:solidFill>
                <a:latin typeface="Meiryo UI" panose="020B0604030504040204" pitchFamily="50" charset="-128"/>
                <a:ea typeface="Meiryo UI" panose="020B0604030504040204" pitchFamily="50" charset="-128"/>
              </a:rPr>
              <a:t>例：技術調査</a:t>
            </a:r>
            <a:r>
              <a:rPr kumimoji="0" lang="en-US" altLang="ja-JP" sz="1100" kern="0" dirty="0">
                <a:solidFill>
                  <a:schemeClr val="bg1"/>
                </a:solidFill>
                <a:latin typeface="Meiryo UI" panose="020B0604030504040204" pitchFamily="50" charset="-128"/>
                <a:ea typeface="Meiryo UI" panose="020B0604030504040204" pitchFamily="50" charset="-128"/>
              </a:rPr>
              <a:t>,</a:t>
            </a:r>
            <a:r>
              <a:rPr kumimoji="0" lang="ja-JP" altLang="en-US" sz="1100" kern="0" dirty="0">
                <a:solidFill>
                  <a:schemeClr val="bg1"/>
                </a:solidFill>
                <a:latin typeface="Meiryo UI" panose="020B0604030504040204" pitchFamily="50" charset="-128"/>
                <a:ea typeface="Meiryo UI" panose="020B0604030504040204" pitchFamily="50" charset="-128"/>
              </a:rPr>
              <a:t>部品</a:t>
            </a:r>
            <a:r>
              <a:rPr kumimoji="0" lang="en-US" altLang="ja-JP" sz="1100" kern="0" dirty="0">
                <a:solidFill>
                  <a:schemeClr val="bg1"/>
                </a:solidFill>
                <a:latin typeface="Meiryo UI" panose="020B0604030504040204" pitchFamily="50" charset="-128"/>
                <a:ea typeface="Meiryo UI" panose="020B0604030504040204" pitchFamily="50" charset="-128"/>
              </a:rPr>
              <a:t>,S/W</a:t>
            </a:r>
            <a:r>
              <a:rPr kumimoji="0" lang="ja-JP" altLang="en-US" sz="1100" kern="0" dirty="0">
                <a:solidFill>
                  <a:schemeClr val="bg1"/>
                </a:solidFill>
                <a:latin typeface="Meiryo UI" panose="020B0604030504040204" pitchFamily="50" charset="-128"/>
                <a:ea typeface="Meiryo UI" panose="020B0604030504040204" pitchFamily="50" charset="-128"/>
              </a:rPr>
              <a:t>など</a:t>
            </a:r>
          </a:p>
        </p:txBody>
      </p:sp>
      <p:sp>
        <p:nvSpPr>
          <p:cNvPr id="57" name="正方形/長方形 56">
            <a:extLst>
              <a:ext uri="{FF2B5EF4-FFF2-40B4-BE49-F238E27FC236}">
                <a16:creationId xmlns:a16="http://schemas.microsoft.com/office/drawing/2014/main" id="{2C2A9AFC-1F07-D1B1-408D-6F28E8DAB593}"/>
              </a:ext>
            </a:extLst>
          </p:cNvPr>
          <p:cNvSpPr/>
          <p:nvPr/>
        </p:nvSpPr>
        <p:spPr>
          <a:xfrm>
            <a:off x="3042011" y="4698911"/>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約</a:t>
            </a:r>
            <a:r>
              <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34</a:t>
            </a: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万社</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8" name="正方形/長方形 57">
            <a:extLst>
              <a:ext uri="{FF2B5EF4-FFF2-40B4-BE49-F238E27FC236}">
                <a16:creationId xmlns:a16="http://schemas.microsoft.com/office/drawing/2014/main" id="{EDEE7526-499B-4F51-721A-6A52789C2F75}"/>
              </a:ext>
            </a:extLst>
          </p:cNvPr>
          <p:cNvSpPr/>
          <p:nvPr/>
        </p:nvSpPr>
        <p:spPr>
          <a:xfrm>
            <a:off x="4868336" y="4698911"/>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59" name="正方形/長方形 58">
            <a:extLst>
              <a:ext uri="{FF2B5EF4-FFF2-40B4-BE49-F238E27FC236}">
                <a16:creationId xmlns:a16="http://schemas.microsoft.com/office/drawing/2014/main" id="{B15A099C-5CF7-DB6A-5A83-D7EEDAD8F9C8}"/>
              </a:ext>
            </a:extLst>
          </p:cNvPr>
          <p:cNvSpPr/>
          <p:nvPr/>
        </p:nvSpPr>
        <p:spPr>
          <a:xfrm>
            <a:off x="6694660" y="4698911"/>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0" name="正方形/長方形 59">
            <a:extLst>
              <a:ext uri="{FF2B5EF4-FFF2-40B4-BE49-F238E27FC236}">
                <a16:creationId xmlns:a16="http://schemas.microsoft.com/office/drawing/2014/main" id="{445AF52B-747A-E8CC-27D4-4BF473743E98}"/>
              </a:ext>
            </a:extLst>
          </p:cNvPr>
          <p:cNvSpPr/>
          <p:nvPr/>
        </p:nvSpPr>
        <p:spPr>
          <a:xfrm>
            <a:off x="8513952" y="469939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中</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1" name="正方形/長方形 60">
            <a:extLst>
              <a:ext uri="{FF2B5EF4-FFF2-40B4-BE49-F238E27FC236}">
                <a16:creationId xmlns:a16="http://schemas.microsoft.com/office/drawing/2014/main" id="{D7A20C4C-56F1-E8F6-225F-50E9AF3E9623}"/>
              </a:ext>
            </a:extLst>
          </p:cNvPr>
          <p:cNvSpPr/>
          <p:nvPr/>
        </p:nvSpPr>
        <p:spPr>
          <a:xfrm>
            <a:off x="10340275" y="469939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第二優先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63" name="正方形/長方形 62">
            <a:extLst>
              <a:ext uri="{FF2B5EF4-FFF2-40B4-BE49-F238E27FC236}">
                <a16:creationId xmlns:a16="http://schemas.microsoft.com/office/drawing/2014/main" id="{ED8C952F-F144-1014-56C2-0D2A65FC1892}"/>
              </a:ext>
            </a:extLst>
          </p:cNvPr>
          <p:cNvSpPr/>
          <p:nvPr/>
        </p:nvSpPr>
        <p:spPr>
          <a:xfrm>
            <a:off x="722043" y="5430243"/>
            <a:ext cx="2199814" cy="697029"/>
          </a:xfrm>
          <a:prstGeom prst="rect">
            <a:avLst/>
          </a:prstGeom>
          <a:solidFill>
            <a:srgbClr val="D6D6F5"/>
          </a:solidFill>
          <a:ln w="9525" cap="flat" cmpd="sng" algn="ctr">
            <a:solidFill>
              <a:srgbClr val="FFFFFF">
                <a:lumMod val="50000"/>
              </a:srgbClr>
            </a:solidFill>
            <a:prstDash val="solid"/>
          </a:ln>
          <a:effectLst/>
        </p:spPr>
        <p:txBody>
          <a:bodyPr vert="horz" rtlCol="0" anchor="ctr"/>
          <a:lstStyle/>
          <a:p>
            <a:pPr algn="ctr" fontAlgn="base">
              <a:spcBef>
                <a:spcPct val="0"/>
              </a:spcBef>
              <a:spcAft>
                <a:spcPct val="0"/>
              </a:spcAft>
              <a:defRPr/>
            </a:pPr>
            <a:r>
              <a:rPr kumimoji="0" lang="ja-JP" altLang="en-US" sz="1600" b="1" kern="0" dirty="0">
                <a:solidFill>
                  <a:srgbClr val="000000">
                    <a:lumMod val="65000"/>
                    <a:lumOff val="35000"/>
                  </a:srgbClr>
                </a:solidFill>
                <a:latin typeface="Meiryo UI" panose="020B0604030504040204" pitchFamily="50" charset="-128"/>
                <a:ea typeface="Meiryo UI" panose="020B0604030504040204" pitchFamily="50" charset="-128"/>
              </a:rPr>
              <a:t>建設業</a:t>
            </a:r>
            <a:endPar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endParaRPr>
          </a:p>
          <a:p>
            <a:pPr algn="ctr" fontAlgn="base">
              <a:spcBef>
                <a:spcPct val="0"/>
              </a:spcBef>
              <a:spcAft>
                <a:spcPct val="0"/>
              </a:spcAf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例：市場調査など</a:t>
            </a:r>
          </a:p>
        </p:txBody>
      </p:sp>
      <p:sp>
        <p:nvSpPr>
          <p:cNvPr id="64" name="正方形/長方形 63">
            <a:extLst>
              <a:ext uri="{FF2B5EF4-FFF2-40B4-BE49-F238E27FC236}">
                <a16:creationId xmlns:a16="http://schemas.microsoft.com/office/drawing/2014/main" id="{DC932932-AD5C-5A38-4408-8A79C72B3133}"/>
              </a:ext>
            </a:extLst>
          </p:cNvPr>
          <p:cNvSpPr/>
          <p:nvPr/>
        </p:nvSpPr>
        <p:spPr>
          <a:xfrm>
            <a:off x="3042011" y="543072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lvl="0"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約</a:t>
            </a:r>
            <a:r>
              <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43</a:t>
            </a: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万社</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65" name="正方形/長方形 64">
            <a:extLst>
              <a:ext uri="{FF2B5EF4-FFF2-40B4-BE49-F238E27FC236}">
                <a16:creationId xmlns:a16="http://schemas.microsoft.com/office/drawing/2014/main" id="{73E8D1FB-8CA7-649F-DE9D-F7561EB9F662}"/>
              </a:ext>
            </a:extLst>
          </p:cNvPr>
          <p:cNvSpPr/>
          <p:nvPr/>
        </p:nvSpPr>
        <p:spPr>
          <a:xfrm>
            <a:off x="4868336" y="543072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6" name="正方形/長方形 65">
            <a:extLst>
              <a:ext uri="{FF2B5EF4-FFF2-40B4-BE49-F238E27FC236}">
                <a16:creationId xmlns:a16="http://schemas.microsoft.com/office/drawing/2014/main" id="{D187EBEC-04EA-E209-41E0-680A76B91055}"/>
              </a:ext>
            </a:extLst>
          </p:cNvPr>
          <p:cNvSpPr/>
          <p:nvPr/>
        </p:nvSpPr>
        <p:spPr>
          <a:xfrm>
            <a:off x="6694660" y="5430720"/>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7" name="正方形/長方形 66">
            <a:extLst>
              <a:ext uri="{FF2B5EF4-FFF2-40B4-BE49-F238E27FC236}">
                <a16:creationId xmlns:a16="http://schemas.microsoft.com/office/drawing/2014/main" id="{B8972ED8-2C1A-3AAE-7E75-A9FE4E89ACCE}"/>
              </a:ext>
            </a:extLst>
          </p:cNvPr>
          <p:cNvSpPr/>
          <p:nvPr/>
        </p:nvSpPr>
        <p:spPr>
          <a:xfrm>
            <a:off x="8513952" y="5431199"/>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低</a:t>
            </a:r>
            <a:endParaRPr kumimoji="0" lang="en-US" altLang="ja-JP" sz="16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68" name="正方形/長方形 67">
            <a:extLst>
              <a:ext uri="{FF2B5EF4-FFF2-40B4-BE49-F238E27FC236}">
                <a16:creationId xmlns:a16="http://schemas.microsoft.com/office/drawing/2014/main" id="{590BDD5D-E476-C2E4-3512-CF2AA92048F8}"/>
              </a:ext>
            </a:extLst>
          </p:cNvPr>
          <p:cNvSpPr/>
          <p:nvPr/>
        </p:nvSpPr>
        <p:spPr>
          <a:xfrm>
            <a:off x="10340275" y="5431199"/>
            <a:ext cx="1718757"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ja-JP" altLang="en-US"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第三優先</a:t>
            </a:r>
            <a:endParaRPr kumimoji="0" lang="en-US" altLang="ja-JP" sz="16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70" name="テキスト ボックス 8">
            <a:extLst>
              <a:ext uri="{FF2B5EF4-FFF2-40B4-BE49-F238E27FC236}">
                <a16:creationId xmlns:a16="http://schemas.microsoft.com/office/drawing/2014/main" id="{1E8D6E9D-CA54-3107-8B57-BF447C4A0A33}"/>
              </a:ext>
            </a:extLst>
          </p:cNvPr>
          <p:cNvSpPr txBox="1"/>
          <p:nvPr/>
        </p:nvSpPr>
        <p:spPr bwMode="auto">
          <a:xfrm>
            <a:off x="132969" y="3579903"/>
            <a:ext cx="484634" cy="738664"/>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メイリオ"/>
              </a:rPr>
              <a:t>優先度</a:t>
            </a:r>
            <a:endParaRPr kumimoji="0" lang="en-US" altLang="ja-JP" sz="14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メイリオ"/>
            </a:endParaRPr>
          </a:p>
        </p:txBody>
      </p:sp>
    </p:spTree>
    <p:extLst>
      <p:ext uri="{BB962C8B-B14F-4D97-AF65-F5344CB8AC3E}">
        <p14:creationId xmlns:p14="http://schemas.microsoft.com/office/powerpoint/2010/main" val="285532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F54FD-642A-D29B-F540-04F79B13F09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857A811-11C2-73B5-4116-C674FF266E61}"/>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バリューチェーンによる競合比較</a:t>
            </a:r>
          </a:p>
        </p:txBody>
      </p:sp>
      <p:sp>
        <p:nvSpPr>
          <p:cNvPr id="4" name="フッター プレースホルダー 3">
            <a:extLst>
              <a:ext uri="{FF2B5EF4-FFF2-40B4-BE49-F238E27FC236}">
                <a16:creationId xmlns:a16="http://schemas.microsoft.com/office/drawing/2014/main" id="{3877D36C-3780-C5B5-3A8E-E70A32CD592E}"/>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0F3A8246-6E19-3F4D-5755-4D1F84EF3DCC}"/>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競合は「情報収集」と「実行」のプロセスが分断されており、「高コスト」かつ「情報の陳腐化」という課題を抱えている。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一方、</a:t>
            </a: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はバリューチェーン全体で一貫した価値を提供することで、プロセスの分断を解消し、上記の課題を解決できる。</a:t>
            </a:r>
            <a:endParaRPr lang="en-US" altLang="ja-JP" dirty="0">
              <a:solidFill>
                <a:schemeClr val="tx1">
                  <a:lumMod val="65000"/>
                  <a:lumOff val="35000"/>
                </a:schemeClr>
              </a:solidFill>
              <a:latin typeface="Meiryo UI"/>
              <a:ea typeface="Meiryo UI"/>
              <a:cs typeface="Hiragino Kaku Gothic Pro W3" charset="-128"/>
            </a:endParaRPr>
          </a:p>
        </p:txBody>
      </p:sp>
      <p:cxnSp>
        <p:nvCxnSpPr>
          <p:cNvPr id="66" name="直線矢印コネクタ 65">
            <a:extLst>
              <a:ext uri="{FF2B5EF4-FFF2-40B4-BE49-F238E27FC236}">
                <a16:creationId xmlns:a16="http://schemas.microsoft.com/office/drawing/2014/main" id="{53CBE6C8-2C53-E3EF-DDCC-B403C760C2D9}"/>
              </a:ext>
            </a:extLst>
          </p:cNvPr>
          <p:cNvCxnSpPr>
            <a:cxnSpLocks/>
            <a:stCxn id="65" idx="2"/>
            <a:endCxn id="5" idx="0"/>
          </p:cNvCxnSpPr>
          <p:nvPr/>
        </p:nvCxnSpPr>
        <p:spPr>
          <a:xfrm>
            <a:off x="959204" y="2572774"/>
            <a:ext cx="0" cy="274385"/>
          </a:xfrm>
          <a:prstGeom prst="straightConnector1">
            <a:avLst/>
          </a:prstGeom>
          <a:noFill/>
          <a:ln w="47625" cap="flat" cmpd="sng" algn="ctr">
            <a:solidFill>
              <a:srgbClr val="262699"/>
            </a:solidFill>
            <a:prstDash val="solid"/>
            <a:tailEnd type="arrow"/>
          </a:ln>
          <a:effectLst/>
        </p:spPr>
      </p:cxnSp>
      <p:cxnSp>
        <p:nvCxnSpPr>
          <p:cNvPr id="10" name="直線矢印コネクタ 9">
            <a:extLst>
              <a:ext uri="{FF2B5EF4-FFF2-40B4-BE49-F238E27FC236}">
                <a16:creationId xmlns:a16="http://schemas.microsoft.com/office/drawing/2014/main" id="{A4260A44-B2CC-F407-3576-BF41FF139B90}"/>
              </a:ext>
            </a:extLst>
          </p:cNvPr>
          <p:cNvCxnSpPr>
            <a:cxnSpLocks/>
            <a:stCxn id="5" idx="2"/>
            <a:endCxn id="9" idx="0"/>
          </p:cNvCxnSpPr>
          <p:nvPr/>
        </p:nvCxnSpPr>
        <p:spPr>
          <a:xfrm>
            <a:off x="959204" y="3867498"/>
            <a:ext cx="0" cy="274385"/>
          </a:xfrm>
          <a:prstGeom prst="straightConnector1">
            <a:avLst/>
          </a:prstGeom>
          <a:noFill/>
          <a:ln w="47625" cap="flat" cmpd="sng" algn="ctr">
            <a:solidFill>
              <a:srgbClr val="262699"/>
            </a:solidFill>
            <a:prstDash val="solid"/>
            <a:tailEnd type="arrow"/>
          </a:ln>
          <a:effectLst/>
        </p:spPr>
      </p:cxnSp>
      <p:cxnSp>
        <p:nvCxnSpPr>
          <p:cNvPr id="18" name="直線矢印コネクタ 17">
            <a:extLst>
              <a:ext uri="{FF2B5EF4-FFF2-40B4-BE49-F238E27FC236}">
                <a16:creationId xmlns:a16="http://schemas.microsoft.com/office/drawing/2014/main" id="{C54BD5CD-9083-66A4-4389-789B490192FD}"/>
              </a:ext>
            </a:extLst>
          </p:cNvPr>
          <p:cNvCxnSpPr>
            <a:cxnSpLocks/>
            <a:stCxn id="9" idx="2"/>
            <a:endCxn id="17" idx="0"/>
          </p:cNvCxnSpPr>
          <p:nvPr/>
        </p:nvCxnSpPr>
        <p:spPr>
          <a:xfrm flipH="1">
            <a:off x="956098" y="5162222"/>
            <a:ext cx="3106" cy="274385"/>
          </a:xfrm>
          <a:prstGeom prst="straightConnector1">
            <a:avLst/>
          </a:prstGeom>
          <a:noFill/>
          <a:ln w="47625" cap="flat" cmpd="sng" algn="ctr">
            <a:solidFill>
              <a:srgbClr val="262699"/>
            </a:solidFill>
            <a:prstDash val="solid"/>
            <a:tailEnd type="arrow"/>
          </a:ln>
          <a:effectLst/>
        </p:spPr>
      </p:cxnSp>
      <p:cxnSp>
        <p:nvCxnSpPr>
          <p:cNvPr id="33" name="直線コネクタ 6">
            <a:extLst>
              <a:ext uri="{FF2B5EF4-FFF2-40B4-BE49-F238E27FC236}">
                <a16:creationId xmlns:a16="http://schemas.microsoft.com/office/drawing/2014/main" id="{4841F246-78D2-9EB5-77D2-F764258FDA84}"/>
              </a:ext>
            </a:extLst>
          </p:cNvPr>
          <p:cNvCxnSpPr/>
          <p:nvPr/>
        </p:nvCxnSpPr>
        <p:spPr>
          <a:xfrm>
            <a:off x="1977984" y="1512098"/>
            <a:ext cx="2194475" cy="0"/>
          </a:xfrm>
          <a:prstGeom prst="line">
            <a:avLst/>
          </a:prstGeom>
          <a:noFill/>
          <a:ln w="9525" cap="flat" cmpd="sng" algn="ctr">
            <a:solidFill>
              <a:srgbClr val="000000"/>
            </a:solidFill>
            <a:prstDash val="solid"/>
          </a:ln>
          <a:effectLst/>
        </p:spPr>
      </p:cxnSp>
      <p:sp>
        <p:nvSpPr>
          <p:cNvPr id="34" name="テキスト ボックス 8">
            <a:extLst>
              <a:ext uri="{FF2B5EF4-FFF2-40B4-BE49-F238E27FC236}">
                <a16:creationId xmlns:a16="http://schemas.microsoft.com/office/drawing/2014/main" id="{C3257DB9-50C0-0C8B-2C8B-49E15B1BB1C9}"/>
              </a:ext>
            </a:extLst>
          </p:cNvPr>
          <p:cNvSpPr txBox="1"/>
          <p:nvPr/>
        </p:nvSpPr>
        <p:spPr bwMode="auto">
          <a:xfrm>
            <a:off x="2243761" y="1236342"/>
            <a:ext cx="164874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BlueTry</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73" name="直線コネクタ 6">
            <a:extLst>
              <a:ext uri="{FF2B5EF4-FFF2-40B4-BE49-F238E27FC236}">
                <a16:creationId xmlns:a16="http://schemas.microsoft.com/office/drawing/2014/main" id="{ED6B2836-4CDB-B79C-3322-C80DF6B3BF33}"/>
              </a:ext>
            </a:extLst>
          </p:cNvPr>
          <p:cNvCxnSpPr/>
          <p:nvPr/>
        </p:nvCxnSpPr>
        <p:spPr>
          <a:xfrm>
            <a:off x="4584395" y="1512098"/>
            <a:ext cx="7398340" cy="0"/>
          </a:xfrm>
          <a:prstGeom prst="line">
            <a:avLst/>
          </a:prstGeom>
          <a:noFill/>
          <a:ln w="9525" cap="flat" cmpd="sng" algn="ctr">
            <a:solidFill>
              <a:srgbClr val="000000"/>
            </a:solidFill>
            <a:prstDash val="solid"/>
          </a:ln>
          <a:effectLst/>
        </p:spPr>
      </p:cxnSp>
      <p:sp>
        <p:nvSpPr>
          <p:cNvPr id="74" name="テキスト ボックス 8">
            <a:extLst>
              <a:ext uri="{FF2B5EF4-FFF2-40B4-BE49-F238E27FC236}">
                <a16:creationId xmlns:a16="http://schemas.microsoft.com/office/drawing/2014/main" id="{11FDB49B-DD51-0E2A-2164-7B0650E44CCE}"/>
              </a:ext>
            </a:extLst>
          </p:cNvPr>
          <p:cNvSpPr txBox="1"/>
          <p:nvPr/>
        </p:nvSpPr>
        <p:spPr bwMode="auto">
          <a:xfrm>
            <a:off x="5480422" y="1236342"/>
            <a:ext cx="5558494"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競合（例）</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65" name="四角形: 角を丸くする 64">
            <a:extLst>
              <a:ext uri="{FF2B5EF4-FFF2-40B4-BE49-F238E27FC236}">
                <a16:creationId xmlns:a16="http://schemas.microsoft.com/office/drawing/2014/main" id="{C8EEC2B3-F36F-3409-3C9F-149A7687F35A}"/>
              </a:ext>
            </a:extLst>
          </p:cNvPr>
          <p:cNvSpPr/>
          <p:nvPr/>
        </p:nvSpPr>
        <p:spPr>
          <a:xfrm>
            <a:off x="203415" y="1552435"/>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課題認識</a:t>
            </a:r>
            <a:r>
              <a:rPr kumimoji="0" lang="en-US" altLang="zh-TW"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TW"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市場情報収集</a:t>
            </a:r>
            <a:endPar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5" name="正方形/長方形 34">
            <a:extLst>
              <a:ext uri="{FF2B5EF4-FFF2-40B4-BE49-F238E27FC236}">
                <a16:creationId xmlns:a16="http://schemas.microsoft.com/office/drawing/2014/main" id="{353E8A2E-BD21-3CD3-3870-2B6300243DB4}"/>
              </a:ext>
            </a:extLst>
          </p:cNvPr>
          <p:cNvSpPr/>
          <p:nvPr/>
        </p:nvSpPr>
        <p:spPr>
          <a:xfrm>
            <a:off x="1963811" y="1552436"/>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defTabSz="914400" eaLnBrk="1" fontAlgn="base" latinLnBrk="0" hangingPunct="1">
              <a:lnSpc>
                <a:spcPct val="100000"/>
              </a:lnSpc>
              <a:spcBef>
                <a:spcPct val="0"/>
              </a:spcBef>
              <a:spcAft>
                <a:spcPct val="0"/>
              </a:spcAft>
              <a:buClrTx/>
              <a:buSzTx/>
              <a:tabLst/>
              <a:defRPr/>
            </a:pPr>
            <a:r>
              <a:rPr kumimoji="0" lang="ja-JP" altLang="en-US" sz="1100" b="1" i="0" u="sng"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データに基づくリアルな情報収集</a:t>
            </a:r>
            <a:endParaRPr kumimoji="0" lang="en-US" altLang="ja-JP" sz="1100" b="1" i="0" u="sng"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a:p>
            <a:pPr marL="88900" indent="-88900" fontAlgn="base">
              <a:spcBef>
                <a:spcPct val="0"/>
              </a:spcBef>
              <a:spcAft>
                <a:spcPct val="0"/>
              </a:spcAft>
              <a:buFont typeface="Arial" panose="020B0604020202020204" pitchFamily="34" charset="0"/>
              <a:buChar char="•"/>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AI</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が企業の製品情報や過去データから最適な調査国を自動提案し、</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効率的な情報収集をサポート</a:t>
            </a:r>
            <a:endParaRPr kumimoji="0" lang="en-US" altLang="ja-JP"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75" name="正方形/長方形 74">
            <a:extLst>
              <a:ext uri="{FF2B5EF4-FFF2-40B4-BE49-F238E27FC236}">
                <a16:creationId xmlns:a16="http://schemas.microsoft.com/office/drawing/2014/main" id="{46E8B5CE-7F28-8472-E55A-CCD6902EE625}"/>
              </a:ext>
            </a:extLst>
          </p:cNvPr>
          <p:cNvSpPr/>
          <p:nvPr/>
        </p:nvSpPr>
        <p:spPr>
          <a:xfrm>
            <a:off x="4570222" y="1552436"/>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JETRO</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低コスト</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無料の相談形式で</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情報提供するが、</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あくまで「情報源」に限定</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1" name="正方形/長方形 80">
            <a:extLst>
              <a:ext uri="{FF2B5EF4-FFF2-40B4-BE49-F238E27FC236}">
                <a16:creationId xmlns:a16="http://schemas.microsoft.com/office/drawing/2014/main" id="{9D74BBF1-020B-68CE-E46D-58311712248F}"/>
              </a:ext>
            </a:extLst>
          </p:cNvPr>
          <p:cNvSpPr/>
          <p:nvPr/>
        </p:nvSpPr>
        <p:spPr>
          <a:xfrm>
            <a:off x="7176633" y="1552435"/>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b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※TSR,</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クロスマーケティングなど</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高額なレポート形式で情報提供</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6" name="正方形/長方形 85">
            <a:extLst>
              <a:ext uri="{FF2B5EF4-FFF2-40B4-BE49-F238E27FC236}">
                <a16:creationId xmlns:a16="http://schemas.microsoft.com/office/drawing/2014/main" id="{C269B611-0272-0491-A41A-6C40759BB2A2}"/>
              </a:ext>
            </a:extLst>
          </p:cNvPr>
          <p:cNvSpPr/>
          <p:nvPr/>
        </p:nvSpPr>
        <p:spPr>
          <a:xfrm>
            <a:off x="9783044" y="1552434"/>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200" b="1" u="sng" kern="0" dirty="0" err="1">
                <a:solidFill>
                  <a:srgbClr val="000000">
                    <a:lumMod val="65000"/>
                    <a:lumOff val="35000"/>
                  </a:srgbClr>
                </a:solidFill>
                <a:latin typeface="Meiryo UI" panose="020B0604030504040204" pitchFamily="50" charset="-128"/>
                <a:ea typeface="Meiryo UI" panose="020B0604030504040204" pitchFamily="50" charset="-128"/>
              </a:rPr>
              <a:t>Digima-Resorz</a:t>
            </a:r>
            <a:r>
              <a:rPr kumimoji="0" lang="ja-JP" altLang="en-US" sz="1200" b="1" u="sng" kern="0" dirty="0">
                <a:solidFill>
                  <a:srgbClr val="000000">
                    <a:lumMod val="65000"/>
                    <a:lumOff val="35000"/>
                  </a:srgbClr>
                </a:solidFill>
                <a:latin typeface="Meiryo UI" panose="020B0604030504040204" pitchFamily="50" charset="-128"/>
                <a:ea typeface="Meiryo UI" panose="020B0604030504040204" pitchFamily="50" charset="-128"/>
              </a:rPr>
              <a:t>のサービス</a:t>
            </a:r>
            <a:r>
              <a:rPr kumimoji="0" lang="en-US" altLang="ja-JP" sz="1200" b="1" u="sng" kern="0" dirty="0">
                <a:solidFill>
                  <a:srgbClr val="000000">
                    <a:lumMod val="65000"/>
                    <a:lumOff val="35000"/>
                  </a:srgbClr>
                </a:solidFill>
                <a:latin typeface="Meiryo UI" panose="020B0604030504040204" pitchFamily="50" charset="-128"/>
                <a:ea typeface="Meiryo UI" panose="020B0604030504040204" pitchFamily="50" charset="-128"/>
              </a:rPr>
              <a:t>-</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海外進出したい企業と支援企業のマッチングサービスを展開</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情報提供は行っているが、</a:t>
            </a:r>
            <a:br>
              <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rPr>
              <a:t>深度の保証はなし</a:t>
            </a:r>
            <a:endParaRPr kumimoji="0" lang="en-US" altLang="ja-JP" sz="12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4F65CA86-BF56-E8E5-CBA9-F175526F8BDA}"/>
              </a:ext>
            </a:extLst>
          </p:cNvPr>
          <p:cNvSpPr/>
          <p:nvPr/>
        </p:nvSpPr>
        <p:spPr>
          <a:xfrm>
            <a:off x="203415" y="2847159"/>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計画立案</a:t>
            </a:r>
          </a:p>
        </p:txBody>
      </p:sp>
      <p:sp>
        <p:nvSpPr>
          <p:cNvPr id="36" name="正方形/長方形 35">
            <a:extLst>
              <a:ext uri="{FF2B5EF4-FFF2-40B4-BE49-F238E27FC236}">
                <a16:creationId xmlns:a16="http://schemas.microsoft.com/office/drawing/2014/main" id="{4FF89D3E-4BF9-029F-2B0C-524B6077B90B}"/>
              </a:ext>
            </a:extLst>
          </p:cNvPr>
          <p:cNvSpPr/>
          <p:nvPr/>
        </p:nvSpPr>
        <p:spPr>
          <a:xfrm>
            <a:off x="1963811" y="2847160"/>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lvl="0" fontAlgn="base">
              <a:spcBef>
                <a:spcPct val="0"/>
              </a:spcBef>
              <a:spcAft>
                <a:spcPct val="0"/>
              </a:spcAf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AI</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による効率化と最適化</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marL="88900" indent="-88900" fontAlgn="base">
              <a:spcBef>
                <a:spcPct val="0"/>
              </a:spcBef>
              <a:spcAft>
                <a:spcPct val="0"/>
              </a:spcAft>
              <a:buFont typeface="Arial" panose="020B0604020202020204" pitchFamily="34" charset="0"/>
              <a:buChar char="•"/>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AI</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が企業の要望と過去の実績データを学習し、最適なテスト調査国や</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ターゲット層を提案</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76" name="正方形/長方形 75">
            <a:extLst>
              <a:ext uri="{FF2B5EF4-FFF2-40B4-BE49-F238E27FC236}">
                <a16:creationId xmlns:a16="http://schemas.microsoft.com/office/drawing/2014/main" id="{DCF18937-C49A-D1CA-0ED6-2ED2B80C942D}"/>
              </a:ext>
            </a:extLst>
          </p:cNvPr>
          <p:cNvSpPr/>
          <p:nvPr/>
        </p:nvSpPr>
        <p:spPr>
          <a:xfrm>
            <a:off x="4570222" y="2847160"/>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b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東京商工リサーチなど</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プロフェッショナルが独自ノウハウで</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調査設計を行い、高額な費用発生</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2DCE04FF-F224-A2CE-3210-69FEF3EFC935}"/>
              </a:ext>
            </a:extLst>
          </p:cNvPr>
          <p:cNvSpPr/>
          <p:nvPr/>
        </p:nvSpPr>
        <p:spPr>
          <a:xfrm>
            <a:off x="203415" y="4141883"/>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テストマーケ</a:t>
            </a:r>
            <a:endParaRPr kumimoji="0" lang="en-US" altLang="ja-JP"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kern="0" dirty="0">
                <a:solidFill>
                  <a:srgbClr val="FFFFFF"/>
                </a:solidFill>
                <a:latin typeface="Meiryo UI" panose="020B0604030504040204" pitchFamily="50" charset="-128"/>
                <a:ea typeface="Meiryo UI" panose="020B0604030504040204" pitchFamily="50" charset="-128"/>
              </a:rPr>
              <a:t>実行</a:t>
            </a:r>
            <a:endPar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B5274BC2-2EAC-2BB7-5C40-545C834AE0DE}"/>
              </a:ext>
            </a:extLst>
          </p:cNvPr>
          <p:cNvSpPr/>
          <p:nvPr/>
        </p:nvSpPr>
        <p:spPr>
          <a:xfrm>
            <a:off x="1963811" y="4141884"/>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lvl="0" fontAlgn="base">
              <a:spcBef>
                <a:spcPct val="0"/>
              </a:spcBef>
              <a:spcAft>
                <a:spcPct val="0"/>
              </a:spcAf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情報収集と実行のシームレスな統合</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a:p>
            <a:pPr marL="88900" indent="-88900" fontAlgn="base">
              <a:spcBef>
                <a:spcPct val="0"/>
              </a:spcBef>
              <a:spcAft>
                <a:spcPct val="0"/>
              </a:spcAft>
              <a:buFont typeface="Arial" panose="020B0604020202020204" pitchFamily="34" charset="0"/>
              <a:buChar char="•"/>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調査を担う留学生がそのまま現地の</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友人やコミュニティでリアルタイムに</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テストマーケを実行。これにより、情報と実行の断絶を解消。</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77" name="正方形/長方形 76">
            <a:extLst>
              <a:ext uri="{FF2B5EF4-FFF2-40B4-BE49-F238E27FC236}">
                <a16:creationId xmlns:a16="http://schemas.microsoft.com/office/drawing/2014/main" id="{00E388E9-8788-1BA3-E61E-1D16ED6911F3}"/>
              </a:ext>
            </a:extLst>
          </p:cNvPr>
          <p:cNvSpPr/>
          <p:nvPr/>
        </p:nvSpPr>
        <p:spPr>
          <a:xfrm>
            <a:off x="4570222" y="4141884"/>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JETRO</a:t>
            </a: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調査結果はレポートとして納品されるが、その後の営業・実行は顧客企業が自ら実行</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ECC82E51-FA04-5BD2-E77D-5280BFA329A3}"/>
              </a:ext>
            </a:extLst>
          </p:cNvPr>
          <p:cNvSpPr/>
          <p:nvPr/>
        </p:nvSpPr>
        <p:spPr>
          <a:xfrm>
            <a:off x="7176633" y="4141883"/>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TRY VIETNAM</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情報収集と実行を統合しているが、サービス提供地域がベトナムに限定</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7" name="四角形: 角を丸くする 16">
            <a:extLst>
              <a:ext uri="{FF2B5EF4-FFF2-40B4-BE49-F238E27FC236}">
                <a16:creationId xmlns:a16="http://schemas.microsoft.com/office/drawing/2014/main" id="{B06A0FCD-0BBA-C222-3898-34928E1EBF74}"/>
              </a:ext>
            </a:extLst>
          </p:cNvPr>
          <p:cNvSpPr/>
          <p:nvPr/>
        </p:nvSpPr>
        <p:spPr>
          <a:xfrm>
            <a:off x="200309" y="5436607"/>
            <a:ext cx="1511577" cy="1020339"/>
          </a:xfrm>
          <a:prstGeom prst="roundRect">
            <a:avLst>
              <a:gd name="adj" fmla="val 0"/>
            </a:avLst>
          </a:prstGeom>
          <a:solidFill>
            <a:srgbClr val="262699"/>
          </a:solidFill>
          <a:ln w="9525" cap="flat" cmpd="sng" algn="ctr">
            <a:solidFill>
              <a:srgbClr val="FFFFFF">
                <a:lumMod val="50000"/>
              </a:srgbClr>
            </a:solidFill>
            <a:prstDash val="solid"/>
          </a:ln>
          <a:effectLst/>
        </p:spPr>
        <p:txBody>
          <a:bodyPr vert="horz"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60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評価と改善</a:t>
            </a:r>
          </a:p>
        </p:txBody>
      </p:sp>
      <p:sp>
        <p:nvSpPr>
          <p:cNvPr id="38" name="正方形/長方形 37">
            <a:extLst>
              <a:ext uri="{FF2B5EF4-FFF2-40B4-BE49-F238E27FC236}">
                <a16:creationId xmlns:a16="http://schemas.microsoft.com/office/drawing/2014/main" id="{F9623FD7-72B4-6438-F6BD-7D3976ED7E85}"/>
              </a:ext>
            </a:extLst>
          </p:cNvPr>
          <p:cNvSpPr/>
          <p:nvPr/>
        </p:nvSpPr>
        <p:spPr>
          <a:xfrm>
            <a:off x="1963811" y="5436608"/>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lvl="0" fontAlgn="base">
              <a:spcBef>
                <a:spcPct val="0"/>
              </a:spcBef>
              <a:spcAft>
                <a:spcPct val="0"/>
              </a:spcAf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リアルタイムなフィードバックと</a:t>
            </a: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PDCA</a:t>
            </a:r>
          </a:p>
          <a:p>
            <a:pPr marL="88900" indent="-88900" fontAlgn="base">
              <a:spcBef>
                <a:spcPct val="0"/>
              </a:spcBef>
              <a:spcAft>
                <a:spcPct val="0"/>
              </a:spcAft>
              <a:buFont typeface="Arial" panose="020B0604020202020204" pitchFamily="34" charset="0"/>
              <a:buChar char="•"/>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留学生からリアルタイムに集まる</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フィードバックを基に企業は製品や</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戦略を柔軟に調整可能。</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indent="-88900" fontAlgn="base">
              <a:spcBef>
                <a:spcPct val="0"/>
              </a:spcBef>
              <a:spcAft>
                <a:spcPct val="0"/>
              </a:spcAft>
              <a:buFont typeface="Arial" panose="020B0604020202020204" pitchFamily="34" charset="0"/>
              <a:buChar char="•"/>
              <a:defRPr/>
            </a:pPr>
            <a:r>
              <a:rPr kumimoji="0" lang="ja-JP" altLang="en-US"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利用企業ごとにデータを蓄積していくことで、</a:t>
            </a:r>
            <a:r>
              <a:rPr kumimoji="0" lang="en-US" altLang="ja-JP"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AI</a:t>
            </a:r>
            <a:r>
              <a:rPr kumimoji="0" lang="ja-JP" altLang="en-US"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によるマッチング精度の向上</a:t>
            </a:r>
            <a:endParaRPr kumimoji="0" lang="en-US" altLang="ja-JP" sz="11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78" name="正方形/長方形 77">
            <a:extLst>
              <a:ext uri="{FF2B5EF4-FFF2-40B4-BE49-F238E27FC236}">
                <a16:creationId xmlns:a16="http://schemas.microsoft.com/office/drawing/2014/main" id="{3B18DC4C-1BB7-AC80-3BE8-1BD07B93FDC2}"/>
              </a:ext>
            </a:extLst>
          </p:cNvPr>
          <p:cNvSpPr/>
          <p:nvPr/>
        </p:nvSpPr>
        <p:spPr>
          <a:xfrm>
            <a:off x="4570222" y="5436608"/>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ja-JP" altLang="en-US" sz="1100" b="1" u="sng" kern="0" dirty="0">
                <a:solidFill>
                  <a:srgbClr val="000000">
                    <a:lumMod val="65000"/>
                    <a:lumOff val="35000"/>
                  </a:srgbClr>
                </a:solidFill>
                <a:latin typeface="Meiryo UI" panose="020B0604030504040204" pitchFamily="50" charset="-128"/>
                <a:ea typeface="Meiryo UI" panose="020B0604030504040204" pitchFamily="50" charset="-128"/>
              </a:rPr>
              <a:t>専門調査会社</a:t>
            </a:r>
            <a:endPar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納品されたレポートを基に評価を行うため、情報が陳腐化しやすい</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C72D5879-72AA-56AB-0595-36A7910DE00A}"/>
              </a:ext>
            </a:extLst>
          </p:cNvPr>
          <p:cNvSpPr/>
          <p:nvPr/>
        </p:nvSpPr>
        <p:spPr>
          <a:xfrm>
            <a:off x="7176633" y="5436607"/>
            <a:ext cx="2208648" cy="1020339"/>
          </a:xfrm>
          <a:prstGeom prst="rect">
            <a:avLst/>
          </a:prstGeom>
          <a:noFill/>
          <a:ln w="9525" cap="flat" cmpd="sng" algn="ctr">
            <a:solidFill>
              <a:srgbClr val="FFFFFF">
                <a:lumMod val="50000"/>
              </a:srgbClr>
            </a:solidFill>
            <a:prstDash val="solid"/>
          </a:ln>
          <a:effectLst/>
        </p:spPr>
        <p:txBody>
          <a:bodyPr vert="horz" lIns="36000" rIns="36000" rtlCol="0" anchor="ctr"/>
          <a:lstStyle/>
          <a:p>
            <a:pPr marR="0" lvl="0" fontAlgn="base">
              <a:lnSpc>
                <a:spcPct val="100000"/>
              </a:lnSpc>
              <a:spcBef>
                <a:spcPct val="0"/>
              </a:spcBef>
              <a:spcAft>
                <a:spcPct val="0"/>
              </a:spcAft>
              <a:buClrTx/>
              <a:buSzTx/>
              <a:tabLst/>
              <a:defRPr/>
            </a:pPr>
            <a:r>
              <a:rPr kumimoji="0" lang="en-US" altLang="ja-JP" sz="1100" b="1" u="sng" kern="0" dirty="0">
                <a:solidFill>
                  <a:srgbClr val="000000">
                    <a:lumMod val="65000"/>
                    <a:lumOff val="35000"/>
                  </a:srgbClr>
                </a:solidFill>
                <a:latin typeface="Meiryo UI" panose="020B0604030504040204" pitchFamily="50" charset="-128"/>
                <a:ea typeface="Meiryo UI" panose="020B0604030504040204" pitchFamily="50" charset="-128"/>
              </a:rPr>
              <a:t>TRY VIETNAM</a:t>
            </a:r>
          </a:p>
          <a:p>
            <a:pPr marL="88900" marR="0" lvl="0" indent="-88900" fontAlgn="base">
              <a:lnSpc>
                <a:spcPct val="100000"/>
              </a:lnSpc>
              <a:spcBef>
                <a:spcPct val="0"/>
              </a:spcBef>
              <a:spcAft>
                <a:spcPct val="0"/>
              </a:spcAft>
              <a:buClrTx/>
              <a:buSzTx/>
              <a:buFont typeface="Arial" panose="020B0604020202020204" pitchFamily="34" charset="0"/>
              <a:buChar char="•"/>
              <a:tabLst/>
              <a:defRPr/>
            </a:pP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実行結果のフィードバックはあるが、</a:t>
            </a:r>
            <a:b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過去データなどの連携はなし</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02357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844B-03C5-7829-E255-60BF69CCC8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E210C4C-60A6-6AE6-AF50-43AE74C2E9BA}"/>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HR</a:t>
            </a:r>
            <a:r>
              <a:rPr kumimoji="1" lang="ja-JP" altLang="en-US" dirty="0">
                <a:latin typeface="Meiryo UI" panose="020B0604030504040204" pitchFamily="50" charset="-128"/>
                <a:ea typeface="Meiryo UI" panose="020B0604030504040204" pitchFamily="50" charset="-128"/>
              </a:rPr>
              <a:t>とのシナジー：リクナビ</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 </a:t>
            </a:r>
            <a:r>
              <a:rPr kumimoji="1" lang="ja-JP" altLang="en-US" dirty="0">
                <a:latin typeface="Meiryo UI" panose="020B0604030504040204" pitchFamily="50" charset="-128"/>
                <a:ea typeface="Meiryo UI" panose="020B0604030504040204" pitchFamily="50" charset="-128"/>
              </a:rPr>
              <a:t>リクルートエージェント（</a:t>
            </a:r>
            <a:r>
              <a:rPr kumimoji="1" lang="en-US" altLang="ja-JP" dirty="0">
                <a:latin typeface="Meiryo UI" panose="020B0604030504040204" pitchFamily="50" charset="-128"/>
                <a:ea typeface="Meiryo UI" panose="020B0604030504040204" pitchFamily="50" charset="-128"/>
              </a:rPr>
              <a:t>RA</a:t>
            </a:r>
            <a:r>
              <a:rPr kumimoji="1" lang="ja-JP" altLang="en-US" dirty="0">
                <a:latin typeface="Meiryo UI" panose="020B0604030504040204" pitchFamily="50" charset="-128"/>
                <a:ea typeface="Meiryo UI" panose="020B0604030504040204" pitchFamily="50" charset="-128"/>
              </a:rPr>
              <a:t>）連携</a:t>
            </a:r>
          </a:p>
        </p:txBody>
      </p:sp>
      <p:sp>
        <p:nvSpPr>
          <p:cNvPr id="4" name="フッター プレースホルダー 3">
            <a:extLst>
              <a:ext uri="{FF2B5EF4-FFF2-40B4-BE49-F238E27FC236}">
                <a16:creationId xmlns:a16="http://schemas.microsoft.com/office/drawing/2014/main" id="{C0A84485-679D-714A-D507-FD35FDD96D36}"/>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8E40A2CE-21AA-97D3-F780-2E2059C3DF10}"/>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のポートフォリオ機能（以下）により、留学中の体験駆動型の価値提供を行い、リクナビと</a:t>
            </a:r>
            <a:r>
              <a:rPr lang="en-US" altLang="ja-JP" dirty="0">
                <a:solidFill>
                  <a:schemeClr val="tx1">
                    <a:lumMod val="65000"/>
                    <a:lumOff val="35000"/>
                  </a:schemeClr>
                </a:solidFill>
                <a:latin typeface="Meiryo UI"/>
                <a:ea typeface="Meiryo UI"/>
                <a:cs typeface="Hiragino Kaku Gothic Pro W3" charset="-128"/>
              </a:rPr>
              <a:t>RA</a:t>
            </a:r>
            <a:r>
              <a:rPr lang="ja-JP" altLang="en-US" dirty="0">
                <a:solidFill>
                  <a:schemeClr val="tx1">
                    <a:lumMod val="65000"/>
                    <a:lumOff val="35000"/>
                  </a:schemeClr>
                </a:solidFill>
                <a:latin typeface="Meiryo UI"/>
                <a:ea typeface="Meiryo UI"/>
                <a:cs typeface="Hiragino Kaku Gothic Pro W3" charset="-128"/>
              </a:rPr>
              <a:t>の</a:t>
            </a:r>
            <a:r>
              <a:rPr lang="en-US" altLang="ja-JP" dirty="0">
                <a:solidFill>
                  <a:schemeClr val="tx1">
                    <a:lumMod val="65000"/>
                    <a:lumOff val="35000"/>
                  </a:schemeClr>
                </a:solidFill>
                <a:latin typeface="Meiryo UI"/>
                <a:ea typeface="Meiryo UI"/>
                <a:cs typeface="Hiragino Kaku Gothic Pro W3" charset="-128"/>
              </a:rPr>
              <a:t>UX</a:t>
            </a:r>
            <a:r>
              <a:rPr lang="ja-JP" altLang="en-US" dirty="0">
                <a:solidFill>
                  <a:schemeClr val="tx1">
                    <a:lumMod val="65000"/>
                    <a:lumOff val="35000"/>
                  </a:schemeClr>
                </a:solidFill>
                <a:latin typeface="Meiryo UI"/>
                <a:ea typeface="Meiryo UI"/>
                <a:cs typeface="Hiragino Kaku Gothic Pro W3" charset="-128"/>
              </a:rPr>
              <a:t>を改善する。</a:t>
            </a:r>
            <a:endParaRPr lang="en-US" altLang="ja-JP" sz="1200" dirty="0">
              <a:solidFill>
                <a:schemeClr val="tx1">
                  <a:lumMod val="65000"/>
                  <a:lumOff val="35000"/>
                </a:schemeClr>
              </a:solidFill>
              <a:latin typeface="Meiryo UI"/>
              <a:ea typeface="Meiryo UI"/>
              <a:cs typeface="Hiragino Kaku Gothic Pro W3" charset="-128"/>
            </a:endParaRPr>
          </a:p>
          <a:p>
            <a:pPr marR="0" lvl="0" algn="l" defTabSz="838200" rtl="0" eaLnBrk="1" fontAlgn="base" latinLnBrk="0" hangingPunct="1">
              <a:lnSpc>
                <a:spcPct val="100000"/>
              </a:lnSpc>
              <a:spcBef>
                <a:spcPct val="0"/>
              </a:spcBef>
              <a:spcAft>
                <a:spcPct val="0"/>
              </a:spcAft>
              <a:buClrTx/>
              <a:buSzTx/>
              <a:tabLst/>
              <a:defRPr/>
            </a:pPr>
            <a:r>
              <a:rPr lang="ja-JP" altLang="en-US" sz="1400" b="1" dirty="0">
                <a:solidFill>
                  <a:schemeClr val="tx1">
                    <a:lumMod val="65000"/>
                    <a:lumOff val="35000"/>
                  </a:schemeClr>
                </a:solidFill>
                <a:latin typeface="Meiryo UI"/>
                <a:ea typeface="Meiryo UI"/>
                <a:cs typeface="Hiragino Kaku Gothic Pro W3" charset="-128"/>
              </a:rPr>
              <a:t>　「</a:t>
            </a:r>
            <a:r>
              <a:rPr lang="en-US" altLang="ja-JP" sz="1400" b="1" dirty="0" err="1">
                <a:solidFill>
                  <a:schemeClr val="tx1">
                    <a:lumMod val="65000"/>
                    <a:lumOff val="35000"/>
                  </a:schemeClr>
                </a:solidFill>
                <a:latin typeface="Meiryo UI"/>
                <a:ea typeface="Meiryo UI"/>
                <a:cs typeface="Hiragino Kaku Gothic Pro W3" charset="-128"/>
              </a:rPr>
              <a:t>BlueTry</a:t>
            </a:r>
            <a:r>
              <a:rPr lang="ja-JP" altLang="en-US" sz="1400" b="1" dirty="0">
                <a:solidFill>
                  <a:schemeClr val="tx1">
                    <a:lumMod val="65000"/>
                    <a:lumOff val="35000"/>
                  </a:schemeClr>
                </a:solidFill>
                <a:latin typeface="Meiryo UI"/>
                <a:ea typeface="Meiryo UI"/>
                <a:cs typeface="Hiragino Kaku Gothic Pro W3" charset="-128"/>
              </a:rPr>
              <a:t>ジャーニー」機能</a:t>
            </a:r>
            <a:r>
              <a:rPr lang="en-US" altLang="ja-JP" sz="1400" b="1" dirty="0">
                <a:solidFill>
                  <a:schemeClr val="tx1">
                    <a:lumMod val="65000"/>
                    <a:lumOff val="35000"/>
                  </a:schemeClr>
                </a:solidFill>
                <a:latin typeface="Meiryo UI"/>
                <a:ea typeface="Meiryo UI"/>
                <a:cs typeface="Hiragino Kaku Gothic Pro W3" charset="-128"/>
              </a:rPr>
              <a:t>	</a:t>
            </a:r>
            <a:r>
              <a:rPr lang="ja-JP" altLang="en-US" sz="1400" dirty="0">
                <a:solidFill>
                  <a:schemeClr val="tx1">
                    <a:lumMod val="65000"/>
                    <a:lumOff val="35000"/>
                  </a:schemeClr>
                </a:solidFill>
                <a:latin typeface="Meiryo UI"/>
                <a:ea typeface="Meiryo UI"/>
                <a:cs typeface="Hiragino Kaku Gothic Pro W3" charset="-128"/>
              </a:rPr>
              <a:t>：学生が留学中の活動（アルバイトなど）をタイムライン形式で記録できる機能</a:t>
            </a:r>
            <a:endParaRPr lang="en-US" altLang="ja-JP" sz="1400" dirty="0">
              <a:solidFill>
                <a:schemeClr val="tx1">
                  <a:lumMod val="65000"/>
                  <a:lumOff val="35000"/>
                </a:schemeClr>
              </a:solidFill>
              <a:latin typeface="Meiryo UI"/>
              <a:ea typeface="Meiryo UI"/>
              <a:cs typeface="Hiragino Kaku Gothic Pro W3" charset="-128"/>
            </a:endParaRPr>
          </a:p>
          <a:p>
            <a:pPr marR="0" lvl="0" algn="l" defTabSz="484188" rtl="0" eaLnBrk="1" fontAlgn="base" latinLnBrk="0" hangingPunct="1">
              <a:lnSpc>
                <a:spcPct val="100000"/>
              </a:lnSpc>
              <a:spcBef>
                <a:spcPct val="0"/>
              </a:spcBef>
              <a:spcAft>
                <a:spcPct val="0"/>
              </a:spcAft>
              <a:buClrTx/>
              <a:buSzTx/>
              <a:tabLst>
                <a:tab pos="2419350" algn="l"/>
                <a:tab pos="2514600" algn="l"/>
              </a:tabLst>
              <a:defRPr/>
            </a:pPr>
            <a:r>
              <a:rPr lang="ja-JP" altLang="en-US" sz="1400" b="1" dirty="0">
                <a:solidFill>
                  <a:schemeClr val="tx1">
                    <a:lumMod val="65000"/>
                    <a:lumOff val="35000"/>
                  </a:schemeClr>
                </a:solidFill>
                <a:latin typeface="Meiryo UI"/>
                <a:ea typeface="Meiryo UI"/>
                <a:cs typeface="Hiragino Kaku Gothic Pro W3" charset="-128"/>
              </a:rPr>
              <a:t>　「スキル・タグ付け」機能</a:t>
            </a:r>
            <a:r>
              <a:rPr lang="en-US" altLang="ja-JP" sz="1400" b="1" dirty="0">
                <a:solidFill>
                  <a:schemeClr val="tx1">
                    <a:lumMod val="65000"/>
                    <a:lumOff val="35000"/>
                  </a:schemeClr>
                </a:solidFill>
                <a:latin typeface="Meiryo UI"/>
                <a:ea typeface="Meiryo UI"/>
                <a:cs typeface="Hiragino Kaku Gothic Pro W3" charset="-128"/>
              </a:rPr>
              <a:t>		</a:t>
            </a:r>
            <a:r>
              <a:rPr lang="ja-JP" altLang="en-US" sz="1400" dirty="0">
                <a:solidFill>
                  <a:schemeClr val="tx1">
                    <a:lumMod val="65000"/>
                    <a:lumOff val="35000"/>
                  </a:schemeClr>
                </a:solidFill>
                <a:latin typeface="Meiryo UI"/>
                <a:ea typeface="Meiryo UI"/>
                <a:cs typeface="Hiragino Kaku Gothic Pro W3" charset="-128"/>
              </a:rPr>
              <a:t>：記録された活動ログに対し、「問題解決能力」や「異文化適応力」といったスキルタグの自動提案</a:t>
            </a:r>
            <a:endParaRPr lang="en-US" altLang="ja-JP" sz="1400" dirty="0">
              <a:solidFill>
                <a:schemeClr val="tx1">
                  <a:lumMod val="65000"/>
                  <a:lumOff val="35000"/>
                </a:schemeClr>
              </a:solidFill>
              <a:latin typeface="Meiryo UI"/>
              <a:ea typeface="Meiryo UI"/>
              <a:cs typeface="Hiragino Kaku Gothic Pro W3" charset="-128"/>
            </a:endParaRPr>
          </a:p>
          <a:p>
            <a:pPr marR="0" lvl="0" algn="l" defTabSz="838200" rtl="0" eaLnBrk="1" fontAlgn="base" latinLnBrk="0" hangingPunct="1">
              <a:lnSpc>
                <a:spcPct val="100000"/>
              </a:lnSpc>
              <a:spcBef>
                <a:spcPct val="0"/>
              </a:spcBef>
              <a:spcAft>
                <a:spcPct val="0"/>
              </a:spcAft>
              <a:buClrTx/>
              <a:buSzTx/>
              <a:tabLst/>
              <a:defRPr/>
            </a:pPr>
            <a:r>
              <a:rPr lang="ja-JP" altLang="en-US" sz="1400" b="1" dirty="0">
                <a:solidFill>
                  <a:schemeClr val="tx1">
                    <a:lumMod val="65000"/>
                    <a:lumOff val="35000"/>
                  </a:schemeClr>
                </a:solidFill>
                <a:latin typeface="Meiryo UI"/>
                <a:ea typeface="Meiryo UI"/>
                <a:cs typeface="Hiragino Kaku Gothic Pro W3" charset="-128"/>
              </a:rPr>
              <a:t>　「企業向けハイライト生成」機能</a:t>
            </a:r>
            <a:r>
              <a:rPr lang="en-US" altLang="ja-JP" sz="1400" b="1" dirty="0">
                <a:solidFill>
                  <a:schemeClr val="tx1">
                    <a:lumMod val="65000"/>
                    <a:lumOff val="35000"/>
                  </a:schemeClr>
                </a:solidFill>
                <a:latin typeface="Meiryo UI"/>
                <a:ea typeface="Meiryo UI"/>
                <a:cs typeface="Hiragino Kaku Gothic Pro W3" charset="-128"/>
              </a:rPr>
              <a:t>	</a:t>
            </a:r>
            <a:r>
              <a:rPr lang="ja-JP" altLang="en-US" sz="1400" dirty="0">
                <a:solidFill>
                  <a:schemeClr val="tx1">
                    <a:lumMod val="65000"/>
                    <a:lumOff val="35000"/>
                  </a:schemeClr>
                </a:solidFill>
                <a:latin typeface="Meiryo UI"/>
                <a:ea typeface="Meiryo UI"/>
                <a:cs typeface="Hiragino Kaku Gothic Pro W3" charset="-128"/>
              </a:rPr>
              <a:t>：企業の求める人材像に合わせて、面接官の興味を引くような自己</a:t>
            </a:r>
            <a:r>
              <a:rPr lang="en-US" altLang="ja-JP" sz="1400" dirty="0">
                <a:solidFill>
                  <a:schemeClr val="tx1">
                    <a:lumMod val="65000"/>
                    <a:lumOff val="35000"/>
                  </a:schemeClr>
                </a:solidFill>
                <a:latin typeface="Meiryo UI"/>
                <a:ea typeface="Meiryo UI"/>
                <a:cs typeface="Hiragino Kaku Gothic Pro W3" charset="-128"/>
              </a:rPr>
              <a:t>PR</a:t>
            </a:r>
            <a:r>
              <a:rPr lang="ja-JP" altLang="en-US" sz="1400" dirty="0">
                <a:solidFill>
                  <a:schemeClr val="tx1">
                    <a:lumMod val="65000"/>
                    <a:lumOff val="35000"/>
                  </a:schemeClr>
                </a:solidFill>
                <a:latin typeface="Meiryo UI"/>
                <a:ea typeface="Meiryo UI"/>
                <a:cs typeface="Hiragino Kaku Gothic Pro W3" charset="-128"/>
              </a:rPr>
              <a:t>の自動生成</a:t>
            </a:r>
            <a:endParaRPr lang="en-US" altLang="ja-JP" sz="1400" dirty="0">
              <a:solidFill>
                <a:schemeClr val="tx1">
                  <a:lumMod val="65000"/>
                  <a:lumOff val="35000"/>
                </a:schemeClr>
              </a:solidFill>
              <a:latin typeface="Meiryo UI"/>
              <a:ea typeface="Meiryo UI"/>
              <a:cs typeface="Hiragino Kaku Gothic Pro W3" charset="-128"/>
            </a:endParaRPr>
          </a:p>
        </p:txBody>
      </p:sp>
      <p:graphicFrame>
        <p:nvGraphicFramePr>
          <p:cNvPr id="8" name="表 7">
            <a:extLst>
              <a:ext uri="{FF2B5EF4-FFF2-40B4-BE49-F238E27FC236}">
                <a16:creationId xmlns:a16="http://schemas.microsoft.com/office/drawing/2014/main" id="{69AC7790-7FA8-9469-62EB-A0FD23F131A9}"/>
              </a:ext>
            </a:extLst>
          </p:cNvPr>
          <p:cNvGraphicFramePr>
            <a:graphicFrameLocks noGrp="1"/>
          </p:cNvGraphicFramePr>
          <p:nvPr>
            <p:extLst>
              <p:ext uri="{D42A27DB-BD31-4B8C-83A1-F6EECF244321}">
                <p14:modId xmlns:p14="http://schemas.microsoft.com/office/powerpoint/2010/main" val="2233989130"/>
              </p:ext>
            </p:extLst>
          </p:nvPr>
        </p:nvGraphicFramePr>
        <p:xfrm>
          <a:off x="1538288" y="2018704"/>
          <a:ext cx="9115425" cy="3022016"/>
        </p:xfrm>
        <a:graphic>
          <a:graphicData uri="http://schemas.openxmlformats.org/drawingml/2006/table">
            <a:tbl>
              <a:tblPr firstRow="1" bandRow="1"/>
              <a:tblGrid>
                <a:gridCol w="1368426">
                  <a:extLst>
                    <a:ext uri="{9D8B030D-6E8A-4147-A177-3AD203B41FA5}">
                      <a16:colId xmlns:a16="http://schemas.microsoft.com/office/drawing/2014/main" val="4132946986"/>
                    </a:ext>
                  </a:extLst>
                </a:gridCol>
                <a:gridCol w="1714500">
                  <a:extLst>
                    <a:ext uri="{9D8B030D-6E8A-4147-A177-3AD203B41FA5}">
                      <a16:colId xmlns:a16="http://schemas.microsoft.com/office/drawing/2014/main" val="3492070127"/>
                    </a:ext>
                  </a:extLst>
                </a:gridCol>
                <a:gridCol w="2222500">
                  <a:extLst>
                    <a:ext uri="{9D8B030D-6E8A-4147-A177-3AD203B41FA5}">
                      <a16:colId xmlns:a16="http://schemas.microsoft.com/office/drawing/2014/main" val="199428044"/>
                    </a:ext>
                  </a:extLst>
                </a:gridCol>
                <a:gridCol w="1986914">
                  <a:extLst>
                    <a:ext uri="{9D8B030D-6E8A-4147-A177-3AD203B41FA5}">
                      <a16:colId xmlns:a16="http://schemas.microsoft.com/office/drawing/2014/main" val="2773289218"/>
                    </a:ext>
                  </a:extLst>
                </a:gridCol>
                <a:gridCol w="1823085">
                  <a:extLst>
                    <a:ext uri="{9D8B030D-6E8A-4147-A177-3AD203B41FA5}">
                      <a16:colId xmlns:a16="http://schemas.microsoft.com/office/drawing/2014/main" val="417689725"/>
                    </a:ext>
                  </a:extLst>
                </a:gridCol>
              </a:tblGrid>
              <a:tr h="595228">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algn="ctr"/>
                      <a:r>
                        <a:rPr kumimoji="1" lang="ja-JP" altLang="en-US" sz="1400" b="1" dirty="0">
                          <a:solidFill>
                            <a:schemeClr val="bg1"/>
                          </a:solidFill>
                          <a:latin typeface="Meiryo UI" panose="020B0604030504040204" pitchFamily="50" charset="-128"/>
                          <a:ea typeface="Meiryo UI" panose="020B0604030504040204" pitchFamily="50" charset="-128"/>
                        </a:rPr>
                        <a:t>行動フェーズ</a:t>
                      </a:r>
                      <a:endParaRPr kumimoji="1" lang="en-US" altLang="ja-JP" sz="1400" b="1" dirty="0">
                        <a:solidFill>
                          <a:schemeClr val="bg1"/>
                        </a:solidFill>
                        <a:latin typeface="Meiryo UI" panose="020B0604030504040204" pitchFamily="50" charset="-128"/>
                        <a:ea typeface="Meiryo UI" panose="020B0604030504040204" pitchFamily="50" charset="-128"/>
                      </a:endParaRP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262699"/>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algn="ctr" defTabSz="514337" rtl="0" eaLnBrk="1" latinLnBrk="0" hangingPunct="1"/>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学生</a:t>
                      </a:r>
                      <a:r>
                        <a:rPr kumimoji="1" lang="en-US" altLang="ja-JP" sz="1400" b="1" kern="1200" dirty="0">
                          <a:solidFill>
                            <a:schemeClr val="bg1"/>
                          </a:solidFill>
                          <a:latin typeface="Meiryo UI" panose="020B0604030504040204" pitchFamily="50" charset="-128"/>
                          <a:ea typeface="Meiryo UI" panose="020B0604030504040204" pitchFamily="50" charset="-128"/>
                          <a:cs typeface="+mn-cs"/>
                        </a:rPr>
                        <a:t>(</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社会人</a:t>
                      </a:r>
                      <a:r>
                        <a:rPr kumimoji="1" lang="en-US" altLang="ja-JP" sz="1400" b="1" kern="1200" dirty="0">
                          <a:solidFill>
                            <a:schemeClr val="bg1"/>
                          </a:solidFill>
                          <a:latin typeface="Meiryo UI" panose="020B0604030504040204" pitchFamily="50" charset="-128"/>
                          <a:ea typeface="Meiryo UI" panose="020B0604030504040204" pitchFamily="50" charset="-128"/>
                          <a:cs typeface="+mn-cs"/>
                        </a:rPr>
                        <a:t>)</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の行動</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262699"/>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algn="ctr" defTabSz="514337" rtl="0" eaLnBrk="1" latinLnBrk="0" hangingPunct="1"/>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a:t>
                      </a:r>
                      <a:r>
                        <a:rPr kumimoji="1" lang="en-US" altLang="ja-JP" sz="1400" b="1" kern="1200" dirty="0" err="1">
                          <a:solidFill>
                            <a:schemeClr val="bg1"/>
                          </a:solidFill>
                          <a:latin typeface="Meiryo UI" panose="020B0604030504040204" pitchFamily="50" charset="-128"/>
                          <a:ea typeface="Meiryo UI" panose="020B0604030504040204" pitchFamily="50" charset="-128"/>
                          <a:cs typeface="+mn-cs"/>
                        </a:rPr>
                        <a:t>BlueTry</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」機能</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262699"/>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algn="ctr" defTabSz="514337" rtl="0" eaLnBrk="1" latinLnBrk="0" hangingPunct="1"/>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リクナビとのシナジー</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8585E0"/>
                    </a:solidFill>
                  </a:tcPr>
                </a:tc>
                <a:tc>
                  <a:txBody>
                    <a:bodyPr/>
                    <a:lstStyle/>
                    <a:p>
                      <a:pPr marL="0" algn="ctr" defTabSz="514337" rtl="0" eaLnBrk="1" latinLnBrk="0" hangingPunct="1"/>
                      <a:r>
                        <a:rPr kumimoji="1" lang="en-US" altLang="ja-JP" sz="1400" b="1" kern="1200" dirty="0">
                          <a:solidFill>
                            <a:schemeClr val="bg1"/>
                          </a:solidFill>
                          <a:latin typeface="Meiryo UI" panose="020B0604030504040204" pitchFamily="50" charset="-128"/>
                          <a:ea typeface="Meiryo UI" panose="020B0604030504040204" pitchFamily="50" charset="-128"/>
                          <a:cs typeface="+mn-cs"/>
                        </a:rPr>
                        <a:t>RA</a:t>
                      </a:r>
                      <a:r>
                        <a:rPr kumimoji="1" lang="ja-JP" altLang="en-US" sz="1400" b="1" kern="1200" dirty="0">
                          <a:solidFill>
                            <a:schemeClr val="bg1"/>
                          </a:solidFill>
                          <a:latin typeface="Meiryo UI" panose="020B0604030504040204" pitchFamily="50" charset="-128"/>
                          <a:ea typeface="Meiryo UI" panose="020B0604030504040204" pitchFamily="50" charset="-128"/>
                          <a:cs typeface="+mn-cs"/>
                        </a:rPr>
                        <a:t>とのシナジー</a:t>
                      </a:r>
                    </a:p>
                  </a:txBody>
                  <a:tcPr marL="0"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8585E0"/>
                    </a:solidFill>
                  </a:tcPr>
                </a:tc>
                <a:extLst>
                  <a:ext uri="{0D108BD9-81ED-4DB2-BD59-A6C34878D82A}">
                    <a16:rowId xmlns:a16="http://schemas.microsoft.com/office/drawing/2014/main" val="3060681316"/>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留学前</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留学先の情報収集</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提携大学・</a:t>
                      </a:r>
                      <a:b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b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プログラム情報提供</a:t>
                      </a: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リクナビの大学ネットワーク活用</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ー</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7854099"/>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留学中</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現地での活動・交流</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a:t>
                      </a:r>
                      <a:r>
                        <a:rPr kumimoji="0" lang="en-US" altLang="ja-JP" sz="1400" b="0" i="0" u="none" strike="noStrike" kern="0" cap="none" spc="0" normalizeH="0" baseline="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BlueTry</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ジャーニー」による</a:t>
                      </a:r>
                      <a:b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b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活動記録</a:t>
                      </a:r>
                      <a:endPar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企業向けに「リアルタイムな経験」を可視化</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92566473"/>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帰国後</a:t>
                      </a:r>
                      <a:endParaRPr kumimoji="0" lang="en-US" altLang="ja-JP"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就職活動開始</a:t>
                      </a: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a:t>
                      </a:r>
                      <a:r>
                        <a:rPr kumimoji="0" lang="en-US" altLang="ja-JP" sz="1400" b="0" i="0" u="none" strike="noStrike" kern="0" cap="none" spc="0" normalizeH="0" baseline="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BlueTry</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ポートフォリオ」作成</a:t>
                      </a: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リクナビのプロフィールに統合</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dirty="0" err="1">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IndeedPLUS</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に統合</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5519616"/>
                  </a:ext>
                </a:extLst>
              </a:tr>
              <a:tr h="606697">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就活（転職）</a:t>
                      </a: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企業への応募</a:t>
                      </a:r>
                      <a: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面接</a:t>
                      </a: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96863" marR="96863"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留学経験を生かした</a:t>
                      </a:r>
                      <a:b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b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自己</a:t>
                      </a:r>
                      <a: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PR</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生成</a:t>
                      </a:r>
                    </a:p>
                  </a:txBody>
                  <a:tcPr marL="76271" marR="0"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lvl1pPr marL="0" algn="l" defTabSz="914400" rtl="0" eaLnBrk="1" latinLnBrk="0" hangingPunct="1">
                        <a:defRPr kumimoji="1" sz="1800" kern="1200">
                          <a:solidFill>
                            <a:schemeClr val="dk1"/>
                          </a:solidFill>
                          <a:latin typeface="Arial"/>
                          <a:ea typeface="HG丸ｺﾞｼｯｸM-PRO"/>
                        </a:defRPr>
                      </a:lvl1pPr>
                      <a:lvl2pPr marL="457200" algn="l" defTabSz="914400" rtl="0" eaLnBrk="1" latinLnBrk="0" hangingPunct="1">
                        <a:defRPr kumimoji="1" sz="1800" kern="1200">
                          <a:solidFill>
                            <a:schemeClr val="dk1"/>
                          </a:solidFill>
                          <a:latin typeface="Arial"/>
                          <a:ea typeface="HG丸ｺﾞｼｯｸM-PRO"/>
                        </a:defRPr>
                      </a:lvl2pPr>
                      <a:lvl3pPr marL="914400" algn="l" defTabSz="914400" rtl="0" eaLnBrk="1" latinLnBrk="0" hangingPunct="1">
                        <a:defRPr kumimoji="1" sz="1800" kern="1200">
                          <a:solidFill>
                            <a:schemeClr val="dk1"/>
                          </a:solidFill>
                          <a:latin typeface="Arial"/>
                          <a:ea typeface="HG丸ｺﾞｼｯｸM-PRO"/>
                        </a:defRPr>
                      </a:lvl3pPr>
                      <a:lvl4pPr marL="1371600" algn="l" defTabSz="914400" rtl="0" eaLnBrk="1" latinLnBrk="0" hangingPunct="1">
                        <a:defRPr kumimoji="1" sz="1800" kern="1200">
                          <a:solidFill>
                            <a:schemeClr val="dk1"/>
                          </a:solidFill>
                          <a:latin typeface="Arial"/>
                          <a:ea typeface="HG丸ｺﾞｼｯｸM-PRO"/>
                        </a:defRPr>
                      </a:lvl4pPr>
                      <a:lvl5pPr marL="1828800" algn="l" defTabSz="914400" rtl="0" eaLnBrk="1" latinLnBrk="0" hangingPunct="1">
                        <a:defRPr kumimoji="1" sz="1800" kern="1200">
                          <a:solidFill>
                            <a:schemeClr val="dk1"/>
                          </a:solidFill>
                          <a:latin typeface="Arial"/>
                          <a:ea typeface="HG丸ｺﾞｼｯｸM-PRO"/>
                        </a:defRPr>
                      </a:lvl5pPr>
                      <a:lvl6pPr marL="2286000" algn="l" defTabSz="914400" rtl="0" eaLnBrk="1" latinLnBrk="0" hangingPunct="1">
                        <a:defRPr kumimoji="1" sz="1800" kern="1200">
                          <a:solidFill>
                            <a:schemeClr val="dk1"/>
                          </a:solidFill>
                          <a:latin typeface="Arial"/>
                          <a:ea typeface="HG丸ｺﾞｼｯｸM-PRO"/>
                        </a:defRPr>
                      </a:lvl6pPr>
                      <a:lvl7pPr marL="2743200" algn="l" defTabSz="914400" rtl="0" eaLnBrk="1" latinLnBrk="0" hangingPunct="1">
                        <a:defRPr kumimoji="1" sz="1800" kern="1200">
                          <a:solidFill>
                            <a:schemeClr val="dk1"/>
                          </a:solidFill>
                          <a:latin typeface="Arial"/>
                          <a:ea typeface="HG丸ｺﾞｼｯｸM-PRO"/>
                        </a:defRPr>
                      </a:lvl7pPr>
                      <a:lvl8pPr marL="3200400" algn="l" defTabSz="914400" rtl="0" eaLnBrk="1" latinLnBrk="0" hangingPunct="1">
                        <a:defRPr kumimoji="1" sz="1800" kern="1200">
                          <a:solidFill>
                            <a:schemeClr val="dk1"/>
                          </a:solidFill>
                          <a:latin typeface="Arial"/>
                          <a:ea typeface="HG丸ｺﾞｼｯｸM-PRO"/>
                        </a:defRPr>
                      </a:lvl8pPr>
                      <a:lvl9pPr marL="3657600" algn="l" defTabSz="914400" rtl="0" eaLnBrk="1" latinLnBrk="0" hangingPunct="1">
                        <a:defRPr kumimoji="1" sz="1800" kern="1200">
                          <a:solidFill>
                            <a:schemeClr val="dk1"/>
                          </a:solidFill>
                          <a:latin typeface="Arial"/>
                          <a:ea typeface="HG丸ｺﾞｼｯｸM-PRO"/>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ポートフォリオと</a:t>
                      </a:r>
                      <a:r>
                        <a:rPr kumimoji="0" lang="en-US" altLang="ja-JP"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AI</a:t>
                      </a:r>
                      <a:r>
                        <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がマッチングを最適化</a:t>
                      </a: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40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a:txBody>
                  <a:tcPr marL="38135" marR="38135" marT="48432" marB="48432" anchor="ctr">
                    <a:lnL w="12700" cap="flat" cmpd="sng" algn="ctr">
                      <a:solidFill>
                        <a:srgbClr val="2895D5">
                          <a:lumMod val="50000"/>
                        </a:srgbClr>
                      </a:solidFill>
                      <a:prstDash val="solid"/>
                      <a:round/>
                      <a:headEnd type="none" w="med" len="med"/>
                      <a:tailEnd type="none" w="med" len="med"/>
                    </a:lnL>
                    <a:lnR w="12700" cap="flat" cmpd="sng" algn="ctr">
                      <a:solidFill>
                        <a:srgbClr val="2895D5">
                          <a:lumMod val="50000"/>
                        </a:srgbClr>
                      </a:solidFill>
                      <a:prstDash val="solid"/>
                      <a:round/>
                      <a:headEnd type="none" w="med" len="med"/>
                      <a:tailEnd type="none" w="med" len="med"/>
                    </a:lnR>
                    <a:lnT w="12700" cap="flat" cmpd="sng" algn="ctr">
                      <a:solidFill>
                        <a:srgbClr val="2895D5">
                          <a:lumMod val="50000"/>
                        </a:srgbClr>
                      </a:solidFill>
                      <a:prstDash val="solid"/>
                      <a:round/>
                      <a:headEnd type="none" w="med" len="med"/>
                      <a:tailEnd type="none" w="med" len="med"/>
                    </a:lnT>
                    <a:lnB w="12700" cap="flat" cmpd="sng" algn="ctr">
                      <a:solidFill>
                        <a:srgbClr val="2895D5">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1901300"/>
                  </a:ext>
                </a:extLst>
              </a:tr>
            </a:tbl>
          </a:graphicData>
        </a:graphic>
      </p:graphicFrame>
      <p:sp>
        <p:nvSpPr>
          <p:cNvPr id="11" name="二等辺三角形 10">
            <a:extLst>
              <a:ext uri="{FF2B5EF4-FFF2-40B4-BE49-F238E27FC236}">
                <a16:creationId xmlns:a16="http://schemas.microsoft.com/office/drawing/2014/main" id="{5960E08A-910F-81DE-F3BB-EBFD879B8E83}"/>
              </a:ext>
            </a:extLst>
          </p:cNvPr>
          <p:cNvSpPr/>
          <p:nvPr/>
        </p:nvSpPr>
        <p:spPr>
          <a:xfrm rot="10800000">
            <a:off x="4081990" y="5257016"/>
            <a:ext cx="4028019" cy="305583"/>
          </a:xfrm>
          <a:prstGeom prst="triangle">
            <a:avLst/>
          </a:prstGeom>
          <a:solidFill>
            <a:srgbClr val="262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9F48C39C-31E4-E425-BD16-F6BE5E101E13}"/>
              </a:ext>
            </a:extLst>
          </p:cNvPr>
          <p:cNvSpPr/>
          <p:nvPr/>
        </p:nvSpPr>
        <p:spPr>
          <a:xfrm>
            <a:off x="1538288" y="5669466"/>
            <a:ext cx="9115424" cy="426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ja-JP" altLang="en-US" sz="2000" b="1" kern="0" dirty="0">
                <a:solidFill>
                  <a:srgbClr val="262699"/>
                </a:solidFill>
                <a:latin typeface="Meiryo UI" panose="020B0604030504040204" pitchFamily="50" charset="-128"/>
                <a:ea typeface="Meiryo UI" panose="020B0604030504040204" pitchFamily="50" charset="-128"/>
              </a:rPr>
              <a:t>海外（留学）</a:t>
            </a:r>
            <a:r>
              <a:rPr kumimoji="0" lang="en-US" altLang="ja-JP" sz="2000" b="1" kern="0" dirty="0">
                <a:solidFill>
                  <a:srgbClr val="262699"/>
                </a:solidFill>
                <a:latin typeface="Meiryo UI" panose="020B0604030504040204" pitchFamily="50" charset="-128"/>
                <a:ea typeface="Meiryo UI" panose="020B0604030504040204" pitchFamily="50" charset="-128"/>
              </a:rPr>
              <a:t>× </a:t>
            </a:r>
            <a:r>
              <a:rPr kumimoji="0" lang="ja-JP" altLang="en-US" sz="2000" b="1" kern="0" dirty="0">
                <a:solidFill>
                  <a:srgbClr val="262699"/>
                </a:solidFill>
                <a:latin typeface="Meiryo UI" panose="020B0604030504040204" pitchFamily="50" charset="-128"/>
                <a:ea typeface="Meiryo UI" panose="020B0604030504040204" pitchFamily="50" charset="-128"/>
              </a:rPr>
              <a:t>国内のデータをかけ合わせることにより、新たな就活の</a:t>
            </a:r>
            <a:r>
              <a:rPr kumimoji="0" lang="en-US" altLang="ja-JP" sz="2000" b="1" kern="0" dirty="0">
                <a:solidFill>
                  <a:srgbClr val="262699"/>
                </a:solidFill>
                <a:latin typeface="Meiryo UI" panose="020B0604030504040204" pitchFamily="50" charset="-128"/>
                <a:ea typeface="Meiryo UI" panose="020B0604030504040204" pitchFamily="50" charset="-128"/>
              </a:rPr>
              <a:t>UX</a:t>
            </a:r>
            <a:r>
              <a:rPr kumimoji="0" lang="ja-JP" altLang="en-US" sz="2000" b="1" kern="0" dirty="0">
                <a:solidFill>
                  <a:srgbClr val="262699"/>
                </a:solidFill>
                <a:latin typeface="Meiryo UI" panose="020B0604030504040204" pitchFamily="50" charset="-128"/>
                <a:ea typeface="Meiryo UI" panose="020B0604030504040204" pitchFamily="50" charset="-128"/>
              </a:rPr>
              <a:t>の確立</a:t>
            </a:r>
            <a:endParaRPr kumimoji="0" lang="en-US" altLang="ja-JP" sz="2000" b="1" kern="0" dirty="0">
              <a:solidFill>
                <a:srgbClr val="262699"/>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489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7320-223D-87AD-92BE-16A0C6EF773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F90BD9-FFA1-2209-C7C0-592A97C9A134}"/>
              </a:ext>
            </a:extLst>
          </p:cNvPr>
          <p:cNvSpPr>
            <a:spLocks noGrp="1"/>
          </p:cNvSpPr>
          <p:nvPr>
            <p:ph type="title"/>
          </p:nvPr>
        </p:nvSpPr>
        <p:spPr/>
        <p:txBody>
          <a:bodyPr/>
          <a:lstStyle/>
          <a:p>
            <a:r>
              <a:rPr kumimoji="1" lang="ja-JP" altLang="en-US" dirty="0"/>
              <a:t>５．実現性</a:t>
            </a:r>
          </a:p>
        </p:txBody>
      </p:sp>
      <p:sp>
        <p:nvSpPr>
          <p:cNvPr id="3" name="テキスト プレースホルダー 2">
            <a:extLst>
              <a:ext uri="{FF2B5EF4-FFF2-40B4-BE49-F238E27FC236}">
                <a16:creationId xmlns:a16="http://schemas.microsoft.com/office/drawing/2014/main" id="{EA9C6AA5-4489-A0DB-7F51-CA8F8168BCF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6047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05C6A-D815-541B-D6D6-14D1660A75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D27195-6E23-853D-0C1A-2EFEDF86C368}"/>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サービス全体像</a:t>
            </a:r>
          </a:p>
        </p:txBody>
      </p:sp>
      <p:sp>
        <p:nvSpPr>
          <p:cNvPr id="4" name="フッター プレースホルダー 3">
            <a:extLst>
              <a:ext uri="{FF2B5EF4-FFF2-40B4-BE49-F238E27FC236}">
                <a16:creationId xmlns:a16="http://schemas.microsoft.com/office/drawing/2014/main" id="{65AF2DD3-8C58-F3CD-9864-62DB8C9EAA89}"/>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3F5BA0A2-337D-86D7-9E56-45990BBC39F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a:t>
            </a: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」は以下の</a:t>
            </a: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つの基本機能を提供する。</a:t>
            </a:r>
            <a:endParaRPr lang="en-US" altLang="ja-JP" dirty="0">
              <a:solidFill>
                <a:schemeClr val="tx1">
                  <a:lumMod val="65000"/>
                  <a:lumOff val="35000"/>
                </a:schemeClr>
              </a:solidFill>
              <a:latin typeface="Meiryo UI"/>
              <a:ea typeface="Meiryo UI"/>
              <a:cs typeface="Hiragino Kaku Gothic Pro W3" charset="-128"/>
            </a:endParaRPr>
          </a:p>
          <a:p>
            <a:pPr marR="0" lvl="0" algn="l" defTabSz="806450" rtl="0" eaLnBrk="1" fontAlgn="base" latinLnBrk="0" hangingPunct="1">
              <a:lnSpc>
                <a:spcPct val="100000"/>
              </a:lnSpc>
              <a:spcBef>
                <a:spcPct val="0"/>
              </a:spcBef>
              <a:spcAft>
                <a:spcPct val="0"/>
              </a:spcAft>
              <a:buClrTx/>
              <a:buSzTx/>
              <a:tabLst>
                <a:tab pos="1527175" algn="l"/>
              </a:tabLst>
              <a:defRPr/>
            </a:pPr>
            <a:r>
              <a:rPr lang="ja-JP" altLang="en-US" dirty="0">
                <a:solidFill>
                  <a:schemeClr val="tx1">
                    <a:lumMod val="65000"/>
                    <a:lumOff val="35000"/>
                  </a:schemeClr>
                </a:solidFill>
                <a:latin typeface="Meiryo UI"/>
                <a:ea typeface="Meiryo UI"/>
                <a:cs typeface="Hiragino Kaku Gothic Pro W3" charset="-128"/>
              </a:rPr>
              <a:t>　</a:t>
            </a:r>
            <a:r>
              <a:rPr lang="ja-JP" altLang="en-US" b="1" dirty="0">
                <a:solidFill>
                  <a:schemeClr val="tx1">
                    <a:lumMod val="65000"/>
                    <a:lumOff val="35000"/>
                  </a:schemeClr>
                </a:solidFill>
                <a:latin typeface="Meiryo UI"/>
                <a:ea typeface="Meiryo UI"/>
                <a:cs typeface="Hiragino Kaku Gothic Pro W3" charset="-128"/>
              </a:rPr>
              <a:t>検索機能</a:t>
            </a:r>
            <a:r>
              <a:rPr lang="en-US" altLang="ja-JP" dirty="0">
                <a:solidFill>
                  <a:schemeClr val="tx1">
                    <a:lumMod val="65000"/>
                    <a:lumOff val="35000"/>
                  </a:schemeClr>
                </a:solidFill>
                <a:latin typeface="Meiryo UI"/>
                <a:ea typeface="Meiryo UI"/>
                <a:cs typeface="Hiragino Kaku Gothic Pro W3" charset="-128"/>
              </a:rPr>
              <a:t>	</a:t>
            </a:r>
            <a:r>
              <a:rPr lang="ja-JP" altLang="en-US" dirty="0">
                <a:solidFill>
                  <a:schemeClr val="tx1">
                    <a:lumMod val="65000"/>
                    <a:lumOff val="35000"/>
                  </a:schemeClr>
                </a:solidFill>
                <a:latin typeface="Meiryo UI"/>
                <a:ea typeface="Meiryo UI"/>
                <a:cs typeface="Hiragino Kaku Gothic Pro W3" charset="-128"/>
              </a:rPr>
              <a:t>：事前に登録された留学生情報（所属コミュニティなど）を検索し、コンタクトできる機能</a:t>
            </a:r>
            <a:endParaRPr lang="en-US" altLang="ja-JP" dirty="0">
              <a:solidFill>
                <a:schemeClr val="tx1">
                  <a:lumMod val="65000"/>
                  <a:lumOff val="35000"/>
                </a:schemeClr>
              </a:solidFill>
              <a:latin typeface="Meiryo UI"/>
              <a:ea typeface="Meiryo UI"/>
              <a:cs typeface="Hiragino Kaku Gothic Pro W3" charset="-128"/>
            </a:endParaRPr>
          </a:p>
          <a:p>
            <a:pPr marR="0" lvl="0" algn="l" defTabSz="806450" rtl="0" eaLnBrk="1" fontAlgn="base" latinLnBrk="0" hangingPunct="1">
              <a:lnSpc>
                <a:spcPct val="100000"/>
              </a:lnSpc>
              <a:spcBef>
                <a:spcPct val="0"/>
              </a:spcBef>
              <a:spcAft>
                <a:spcPct val="0"/>
              </a:spcAft>
              <a:buClrTx/>
              <a:buSzTx/>
              <a:tabLst>
                <a:tab pos="1527175" algn="l"/>
              </a:tabLst>
              <a:defRPr/>
            </a:pPr>
            <a:r>
              <a:rPr lang="ja-JP" altLang="en-US" dirty="0">
                <a:solidFill>
                  <a:schemeClr val="tx1">
                    <a:lumMod val="65000"/>
                    <a:lumOff val="35000"/>
                  </a:schemeClr>
                </a:solidFill>
                <a:latin typeface="Meiryo UI"/>
                <a:ea typeface="Meiryo UI"/>
                <a:cs typeface="Hiragino Kaku Gothic Pro W3" charset="-128"/>
              </a:rPr>
              <a:t>　</a:t>
            </a:r>
            <a:r>
              <a:rPr lang="ja-JP" altLang="en-US" b="1" dirty="0">
                <a:solidFill>
                  <a:schemeClr val="tx1">
                    <a:lumMod val="65000"/>
                    <a:lumOff val="35000"/>
                  </a:schemeClr>
                </a:solidFill>
                <a:latin typeface="Meiryo UI"/>
                <a:ea typeface="Meiryo UI"/>
                <a:cs typeface="Hiragino Kaku Gothic Pro W3" charset="-128"/>
              </a:rPr>
              <a:t>リサーチ機能</a:t>
            </a:r>
            <a:r>
              <a:rPr lang="en-US" altLang="ja-JP" dirty="0">
                <a:solidFill>
                  <a:schemeClr val="tx1">
                    <a:lumMod val="65000"/>
                    <a:lumOff val="35000"/>
                  </a:schemeClr>
                </a:solidFill>
                <a:latin typeface="Meiryo UI"/>
                <a:ea typeface="Meiryo UI"/>
                <a:cs typeface="Hiragino Kaku Gothic Pro W3" charset="-128"/>
              </a:rPr>
              <a:t>	</a:t>
            </a:r>
            <a:r>
              <a:rPr lang="ja-JP" altLang="en-US" dirty="0">
                <a:solidFill>
                  <a:schemeClr val="tx1">
                    <a:lumMod val="65000"/>
                    <a:lumOff val="35000"/>
                  </a:schemeClr>
                </a:solidFill>
                <a:latin typeface="Meiryo UI"/>
                <a:ea typeface="Meiryo UI"/>
                <a:cs typeface="Hiragino Kaku Gothic Pro W3" charset="-128"/>
              </a:rPr>
              <a:t>：アンケートの配布及び回答（写真のアップロード含む）ができる機能</a:t>
            </a:r>
            <a:endParaRPr lang="en-US" altLang="ja-JP" dirty="0">
              <a:solidFill>
                <a:schemeClr val="tx1">
                  <a:lumMod val="65000"/>
                  <a:lumOff val="35000"/>
                </a:schemeClr>
              </a:solidFill>
              <a:latin typeface="Meiryo UI"/>
              <a:ea typeface="Meiryo UI"/>
              <a:cs typeface="Hiragino Kaku Gothic Pro W3" charset="-128"/>
            </a:endParaRPr>
          </a:p>
          <a:p>
            <a:pPr marR="0" lvl="0" algn="l" defTabSz="806450" rtl="0" eaLnBrk="1" fontAlgn="base" latinLnBrk="0" hangingPunct="1">
              <a:lnSpc>
                <a:spcPct val="100000"/>
              </a:lnSpc>
              <a:spcBef>
                <a:spcPct val="0"/>
              </a:spcBef>
              <a:spcAft>
                <a:spcPct val="0"/>
              </a:spcAft>
              <a:buClrTx/>
              <a:buSzTx/>
              <a:tabLst>
                <a:tab pos="1527175" algn="l"/>
              </a:tabLst>
              <a:defRPr/>
            </a:pPr>
            <a:r>
              <a:rPr lang="ja-JP" altLang="en-US" dirty="0">
                <a:solidFill>
                  <a:schemeClr val="tx1">
                    <a:lumMod val="65000"/>
                    <a:lumOff val="35000"/>
                  </a:schemeClr>
                </a:solidFill>
                <a:latin typeface="Meiryo UI"/>
                <a:ea typeface="Meiryo UI"/>
                <a:cs typeface="Hiragino Kaku Gothic Pro W3" charset="-128"/>
              </a:rPr>
              <a:t>　</a:t>
            </a:r>
            <a:r>
              <a:rPr lang="ja-JP" altLang="en-US" b="1" dirty="0">
                <a:solidFill>
                  <a:schemeClr val="tx1">
                    <a:lumMod val="65000"/>
                    <a:lumOff val="35000"/>
                  </a:schemeClr>
                </a:solidFill>
                <a:latin typeface="Meiryo UI"/>
                <a:ea typeface="Meiryo UI"/>
                <a:cs typeface="Hiragino Kaku Gothic Pro W3" charset="-128"/>
              </a:rPr>
              <a:t>レポート機能</a:t>
            </a:r>
            <a:r>
              <a:rPr lang="en-US" altLang="ja-JP" dirty="0">
                <a:solidFill>
                  <a:schemeClr val="tx1">
                    <a:lumMod val="65000"/>
                    <a:lumOff val="35000"/>
                  </a:schemeClr>
                </a:solidFill>
                <a:latin typeface="Meiryo UI"/>
                <a:ea typeface="Meiryo UI"/>
                <a:cs typeface="Hiragino Kaku Gothic Pro W3" charset="-128"/>
              </a:rPr>
              <a:t>	</a:t>
            </a:r>
            <a:r>
              <a:rPr lang="ja-JP" altLang="en-US" dirty="0">
                <a:solidFill>
                  <a:schemeClr val="tx1">
                    <a:lumMod val="65000"/>
                    <a:lumOff val="35000"/>
                  </a:schemeClr>
                </a:solidFill>
                <a:latin typeface="Meiryo UI"/>
                <a:ea typeface="Meiryo UI"/>
                <a:cs typeface="Hiragino Kaku Gothic Pro W3" charset="-128"/>
              </a:rPr>
              <a:t>：リサーチ結果をレポーティングする機能</a:t>
            </a:r>
            <a:endParaRPr lang="en-US" altLang="ja-JP" dirty="0">
              <a:solidFill>
                <a:schemeClr val="tx1">
                  <a:lumMod val="65000"/>
                  <a:lumOff val="35000"/>
                </a:schemeClr>
              </a:solidFill>
              <a:latin typeface="Meiryo UI"/>
              <a:ea typeface="Meiryo UI"/>
              <a:cs typeface="Hiragino Kaku Gothic Pro W3" charset="-128"/>
            </a:endParaRPr>
          </a:p>
        </p:txBody>
      </p:sp>
      <p:grpSp>
        <p:nvGrpSpPr>
          <p:cNvPr id="108" name="グループ化 107">
            <a:extLst>
              <a:ext uri="{FF2B5EF4-FFF2-40B4-BE49-F238E27FC236}">
                <a16:creationId xmlns:a16="http://schemas.microsoft.com/office/drawing/2014/main" id="{0E317FDA-8994-C53A-84F0-D324171045AC}"/>
              </a:ext>
            </a:extLst>
          </p:cNvPr>
          <p:cNvGrpSpPr/>
          <p:nvPr/>
        </p:nvGrpSpPr>
        <p:grpSpPr>
          <a:xfrm>
            <a:off x="2112823" y="2242131"/>
            <a:ext cx="7966355" cy="4065251"/>
            <a:chOff x="169682" y="1714067"/>
            <a:chExt cx="7966355" cy="4065251"/>
          </a:xfrm>
        </p:grpSpPr>
        <p:pic>
          <p:nvPicPr>
            <p:cNvPr id="3" name="図 2">
              <a:extLst>
                <a:ext uri="{FF2B5EF4-FFF2-40B4-BE49-F238E27FC236}">
                  <a16:creationId xmlns:a16="http://schemas.microsoft.com/office/drawing/2014/main" id="{DA3AB20B-5DB4-79D0-F49E-3CF9199B4C8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62390" y="3512839"/>
              <a:ext cx="633600" cy="633600"/>
            </a:xfrm>
            <a:prstGeom prst="rect">
              <a:avLst/>
            </a:prstGeom>
          </p:spPr>
        </p:pic>
        <p:cxnSp>
          <p:nvCxnSpPr>
            <p:cNvPr id="5" name="直線矢印コネクタ 4">
              <a:extLst>
                <a:ext uri="{FF2B5EF4-FFF2-40B4-BE49-F238E27FC236}">
                  <a16:creationId xmlns:a16="http://schemas.microsoft.com/office/drawing/2014/main" id="{86AF7145-779A-F743-CEA3-52227911CF76}"/>
                </a:ext>
              </a:extLst>
            </p:cNvPr>
            <p:cNvCxnSpPr>
              <a:cxnSpLocks/>
              <a:stCxn id="3" idx="3"/>
              <a:endCxn id="18" idx="1"/>
            </p:cNvCxnSpPr>
            <p:nvPr/>
          </p:nvCxnSpPr>
          <p:spPr>
            <a:xfrm flipV="1">
              <a:off x="2795990" y="3348289"/>
              <a:ext cx="773563" cy="481350"/>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9B9C9FD2-43AB-747F-D6B3-58625EE00BC3}"/>
                </a:ext>
              </a:extLst>
            </p:cNvPr>
            <p:cNvCxnSpPr>
              <a:cxnSpLocks/>
              <a:stCxn id="3" idx="3"/>
              <a:endCxn id="16" idx="1"/>
            </p:cNvCxnSpPr>
            <p:nvPr/>
          </p:nvCxnSpPr>
          <p:spPr>
            <a:xfrm flipV="1">
              <a:off x="2795990" y="3819550"/>
              <a:ext cx="773563" cy="10089"/>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cxnSp>
          <p:nvCxnSpPr>
            <p:cNvPr id="8" name="コネクタ: カギ線 165">
              <a:extLst>
                <a:ext uri="{FF2B5EF4-FFF2-40B4-BE49-F238E27FC236}">
                  <a16:creationId xmlns:a16="http://schemas.microsoft.com/office/drawing/2014/main" id="{EBE600EB-6CB4-82F3-ECA5-EEF5478CFD00}"/>
                </a:ext>
              </a:extLst>
            </p:cNvPr>
            <p:cNvCxnSpPr>
              <a:cxnSpLocks/>
              <a:stCxn id="22" idx="1"/>
              <a:endCxn id="10" idx="3"/>
            </p:cNvCxnSpPr>
            <p:nvPr/>
          </p:nvCxnSpPr>
          <p:spPr>
            <a:xfrm flipH="1">
              <a:off x="2803929" y="2487852"/>
              <a:ext cx="2703641" cy="0"/>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grpSp>
          <p:nvGrpSpPr>
            <p:cNvPr id="66" name="グループ化 65">
              <a:extLst>
                <a:ext uri="{FF2B5EF4-FFF2-40B4-BE49-F238E27FC236}">
                  <a16:creationId xmlns:a16="http://schemas.microsoft.com/office/drawing/2014/main" id="{F427E9E9-E6F1-B6E8-4466-D1C3207541D1}"/>
                </a:ext>
              </a:extLst>
            </p:cNvPr>
            <p:cNvGrpSpPr/>
            <p:nvPr/>
          </p:nvGrpSpPr>
          <p:grpSpPr>
            <a:xfrm>
              <a:off x="3569553" y="3567091"/>
              <a:ext cx="504918" cy="504918"/>
              <a:chOff x="4209990" y="3314519"/>
              <a:chExt cx="427054" cy="427054"/>
            </a:xfrm>
          </p:grpSpPr>
          <p:pic>
            <p:nvPicPr>
              <p:cNvPr id="16" name="図 15">
                <a:extLst>
                  <a:ext uri="{FF2B5EF4-FFF2-40B4-BE49-F238E27FC236}">
                    <a16:creationId xmlns:a16="http://schemas.microsoft.com/office/drawing/2014/main" id="{1A8CABFA-67CC-086D-D2BE-97DFA9AC022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09990" y="3314519"/>
                <a:ext cx="427054" cy="427054"/>
              </a:xfrm>
              <a:prstGeom prst="rect">
                <a:avLst/>
              </a:prstGeom>
            </p:spPr>
          </p:pic>
          <p:pic>
            <p:nvPicPr>
              <p:cNvPr id="17" name="グラフィックス 16" descr="ユーザー">
                <a:extLst>
                  <a:ext uri="{FF2B5EF4-FFF2-40B4-BE49-F238E27FC236}">
                    <a16:creationId xmlns:a16="http://schemas.microsoft.com/office/drawing/2014/main" id="{EFC813CE-1550-B678-BF42-999B3F384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308713" y="3466890"/>
                <a:ext cx="92862" cy="92862"/>
              </a:xfrm>
              <a:prstGeom prst="rect">
                <a:avLst/>
              </a:prstGeom>
            </p:spPr>
          </p:pic>
        </p:grpSp>
        <p:grpSp>
          <p:nvGrpSpPr>
            <p:cNvPr id="67" name="グループ化 66">
              <a:extLst>
                <a:ext uri="{FF2B5EF4-FFF2-40B4-BE49-F238E27FC236}">
                  <a16:creationId xmlns:a16="http://schemas.microsoft.com/office/drawing/2014/main" id="{38747D08-96C1-1749-80FB-8AECDBB2FD00}"/>
                </a:ext>
              </a:extLst>
            </p:cNvPr>
            <p:cNvGrpSpPr/>
            <p:nvPr/>
          </p:nvGrpSpPr>
          <p:grpSpPr>
            <a:xfrm>
              <a:off x="3569553" y="3095830"/>
              <a:ext cx="504918" cy="504918"/>
              <a:chOff x="4209990" y="2981931"/>
              <a:chExt cx="427054" cy="427054"/>
            </a:xfrm>
          </p:grpSpPr>
          <p:pic>
            <p:nvPicPr>
              <p:cNvPr id="18" name="図 17">
                <a:extLst>
                  <a:ext uri="{FF2B5EF4-FFF2-40B4-BE49-F238E27FC236}">
                    <a16:creationId xmlns:a16="http://schemas.microsoft.com/office/drawing/2014/main" id="{A1535A7E-B802-11A5-842F-CD2AD8F694E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09990" y="2981931"/>
                <a:ext cx="427054" cy="427054"/>
              </a:xfrm>
              <a:prstGeom prst="rect">
                <a:avLst/>
              </a:prstGeom>
            </p:spPr>
          </p:pic>
          <p:pic>
            <p:nvPicPr>
              <p:cNvPr id="19" name="グラフィックス 18" descr="ユーザー">
                <a:extLst>
                  <a:ext uri="{FF2B5EF4-FFF2-40B4-BE49-F238E27FC236}">
                    <a16:creationId xmlns:a16="http://schemas.microsoft.com/office/drawing/2014/main" id="{25F58756-1B61-C1FA-1807-9309578211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308713" y="3134302"/>
                <a:ext cx="92862" cy="92862"/>
              </a:xfrm>
              <a:prstGeom prst="rect">
                <a:avLst/>
              </a:prstGeom>
            </p:spPr>
          </p:pic>
        </p:grpSp>
        <p:sp>
          <p:nvSpPr>
            <p:cNvPr id="20" name="四角形: 角を丸くする 19">
              <a:extLst>
                <a:ext uri="{FF2B5EF4-FFF2-40B4-BE49-F238E27FC236}">
                  <a16:creationId xmlns:a16="http://schemas.microsoft.com/office/drawing/2014/main" id="{E682DF13-BC22-2BB9-6994-07252079158B}"/>
                </a:ext>
              </a:extLst>
            </p:cNvPr>
            <p:cNvSpPr/>
            <p:nvPr/>
          </p:nvSpPr>
          <p:spPr>
            <a:xfrm>
              <a:off x="169682" y="1714067"/>
              <a:ext cx="5074805" cy="4065251"/>
            </a:xfrm>
            <a:prstGeom prst="roundRect">
              <a:avLst>
                <a:gd name="adj" fmla="val 7814"/>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b="1" dirty="0">
                  <a:solidFill>
                    <a:srgbClr val="2F528F"/>
                  </a:solidFill>
                  <a:latin typeface="Meiryo UI" panose="020B0604030504040204" pitchFamily="50" charset="-128"/>
                  <a:ea typeface="Meiryo UI" panose="020B0604030504040204" pitchFamily="50" charset="-128"/>
                </a:rPr>
                <a:t>「</a:t>
              </a:r>
              <a:r>
                <a:rPr kumimoji="1" lang="en-US" altLang="ja-JP" sz="1600" b="1" dirty="0" err="1">
                  <a:solidFill>
                    <a:srgbClr val="2F528F"/>
                  </a:solidFill>
                  <a:latin typeface="Meiryo UI" panose="020B0604030504040204" pitchFamily="50" charset="-128"/>
                  <a:ea typeface="Meiryo UI" panose="020B0604030504040204" pitchFamily="50" charset="-128"/>
                </a:rPr>
                <a:t>BlueTry</a:t>
              </a:r>
              <a:r>
                <a:rPr kumimoji="1" lang="ja-JP" altLang="en-US" sz="1600" b="1" dirty="0">
                  <a:solidFill>
                    <a:srgbClr val="2F528F"/>
                  </a:solidFill>
                  <a:latin typeface="Meiryo UI" panose="020B0604030504040204" pitchFamily="50" charset="-128"/>
                  <a:ea typeface="Meiryo UI" panose="020B0604030504040204" pitchFamily="50" charset="-128"/>
                </a:rPr>
                <a:t>」</a:t>
              </a:r>
              <a:endParaRPr kumimoji="1" lang="en-US" altLang="ja-JP" sz="1600" b="1" dirty="0">
                <a:solidFill>
                  <a:srgbClr val="2F528F"/>
                </a:solidFill>
                <a:latin typeface="Meiryo UI" panose="020B0604030504040204" pitchFamily="50" charset="-128"/>
                <a:ea typeface="Meiryo UI" panose="020B0604030504040204" pitchFamily="50" charset="-128"/>
              </a:endParaRPr>
            </a:p>
          </p:txBody>
        </p:sp>
        <p:cxnSp>
          <p:nvCxnSpPr>
            <p:cNvPr id="21" name="コネクタ: カギ線 20">
              <a:extLst>
                <a:ext uri="{FF2B5EF4-FFF2-40B4-BE49-F238E27FC236}">
                  <a16:creationId xmlns:a16="http://schemas.microsoft.com/office/drawing/2014/main" id="{09BC0F26-BD0E-8B90-5F90-0C698FD50569}"/>
                </a:ext>
              </a:extLst>
            </p:cNvPr>
            <p:cNvCxnSpPr>
              <a:cxnSpLocks/>
              <a:stCxn id="81" idx="2"/>
              <a:endCxn id="16" idx="3"/>
            </p:cNvCxnSpPr>
            <p:nvPr/>
          </p:nvCxnSpPr>
          <p:spPr>
            <a:xfrm rot="5400000">
              <a:off x="5509503" y="1711944"/>
              <a:ext cx="672574" cy="3542638"/>
            </a:xfrm>
            <a:prstGeom prst="bentConnector2">
              <a:avLst/>
            </a:prstGeom>
            <a:ln>
              <a:solidFill>
                <a:srgbClr val="2F528F"/>
              </a:solidFill>
              <a:prstDash val="dash"/>
              <a:tailEnd type="diamond"/>
            </a:ln>
          </p:spPr>
          <p:style>
            <a:lnRef idx="1">
              <a:schemeClr val="dk1"/>
            </a:lnRef>
            <a:fillRef idx="0">
              <a:schemeClr val="dk1"/>
            </a:fillRef>
            <a:effectRef idx="0">
              <a:schemeClr val="dk1"/>
            </a:effectRef>
            <a:fontRef idx="minor">
              <a:schemeClr val="tx1"/>
            </a:fontRef>
          </p:style>
        </p:cxnSp>
        <p:sp>
          <p:nvSpPr>
            <p:cNvPr id="24" name="正方形/長方形 23">
              <a:extLst>
                <a:ext uri="{FF2B5EF4-FFF2-40B4-BE49-F238E27FC236}">
                  <a16:creationId xmlns:a16="http://schemas.microsoft.com/office/drawing/2014/main" id="{FF7A047D-5B0B-AE34-2750-A288A7EEC05A}"/>
                </a:ext>
              </a:extLst>
            </p:cNvPr>
            <p:cNvSpPr/>
            <p:nvPr/>
          </p:nvSpPr>
          <p:spPr>
            <a:xfrm>
              <a:off x="3590181" y="2404929"/>
              <a:ext cx="1144211"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アンケート回答</a:t>
              </a:r>
              <a:endParaRPr lang="en-US" altLang="ja-JP" sz="1200" dirty="0">
                <a:solidFill>
                  <a:schemeClr val="accent1"/>
                </a:solidFill>
                <a:latin typeface="Meiryo UI" panose="020B0604030504040204" pitchFamily="50" charset="-128"/>
                <a:ea typeface="Meiryo UI" panose="020B0604030504040204" pitchFamily="50" charset="-128"/>
              </a:endParaRPr>
            </a:p>
          </p:txBody>
        </p:sp>
        <p:pic>
          <p:nvPicPr>
            <p:cNvPr id="25" name="グラフィックス 24" descr="データベース">
              <a:extLst>
                <a:ext uri="{FF2B5EF4-FFF2-40B4-BE49-F238E27FC236}">
                  <a16:creationId xmlns:a16="http://schemas.microsoft.com/office/drawing/2014/main" id="{F2B64768-F72A-BE95-8E9A-9035D7DDCF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709" y="3507340"/>
              <a:ext cx="633600" cy="633600"/>
            </a:xfrm>
            <a:prstGeom prst="rect">
              <a:avLst/>
            </a:prstGeom>
          </p:spPr>
        </p:pic>
        <p:cxnSp>
          <p:nvCxnSpPr>
            <p:cNvPr id="27" name="コネクタ: カギ線 99">
              <a:extLst>
                <a:ext uri="{FF2B5EF4-FFF2-40B4-BE49-F238E27FC236}">
                  <a16:creationId xmlns:a16="http://schemas.microsoft.com/office/drawing/2014/main" id="{A74261F8-DCDB-A145-692B-D3539ECA84D9}"/>
                </a:ext>
              </a:extLst>
            </p:cNvPr>
            <p:cNvCxnSpPr>
              <a:cxnSpLocks/>
              <a:stCxn id="25" idx="3"/>
              <a:endCxn id="3" idx="1"/>
            </p:cNvCxnSpPr>
            <p:nvPr/>
          </p:nvCxnSpPr>
          <p:spPr>
            <a:xfrm>
              <a:off x="1260309" y="3824140"/>
              <a:ext cx="902081" cy="5499"/>
            </a:xfrm>
            <a:prstGeom prst="straightConnector1">
              <a:avLst/>
            </a:prstGeom>
            <a:ln>
              <a:solidFill>
                <a:srgbClr val="2F528F"/>
              </a:solidFill>
              <a:prstDash val="dash"/>
              <a:tailEnd type="triangle"/>
            </a:ln>
          </p:spPr>
          <p:style>
            <a:lnRef idx="1">
              <a:schemeClr val="dk1"/>
            </a:lnRef>
            <a:fillRef idx="0">
              <a:schemeClr val="dk1"/>
            </a:fillRef>
            <a:effectRef idx="0">
              <a:schemeClr val="dk1"/>
            </a:effectRef>
            <a:fontRef idx="minor">
              <a:schemeClr val="tx1"/>
            </a:fontRef>
          </p:style>
        </p:cxnSp>
        <p:cxnSp>
          <p:nvCxnSpPr>
            <p:cNvPr id="28" name="コネクタ: カギ線 27">
              <a:extLst>
                <a:ext uri="{FF2B5EF4-FFF2-40B4-BE49-F238E27FC236}">
                  <a16:creationId xmlns:a16="http://schemas.microsoft.com/office/drawing/2014/main" id="{A5B193C0-AF65-BFCA-1E15-80EA4D7AB630}"/>
                </a:ext>
              </a:extLst>
            </p:cNvPr>
            <p:cNvCxnSpPr>
              <a:cxnSpLocks/>
              <a:stCxn id="10" idx="1"/>
              <a:endCxn id="25" idx="0"/>
            </p:cNvCxnSpPr>
            <p:nvPr/>
          </p:nvCxnSpPr>
          <p:spPr>
            <a:xfrm rot="10800000" flipV="1">
              <a:off x="943510" y="2487852"/>
              <a:ext cx="1226371" cy="1019488"/>
            </a:xfrm>
            <a:prstGeom prst="bentConnector2">
              <a:avLst/>
            </a:prstGeom>
            <a:ln>
              <a:solidFill>
                <a:srgbClr val="2F528F"/>
              </a:solidFill>
              <a:prstDash val="dash"/>
              <a:tailEnd type="triangle"/>
            </a:ln>
          </p:spPr>
          <p:style>
            <a:lnRef idx="1">
              <a:schemeClr val="dk1"/>
            </a:lnRef>
            <a:fillRef idx="0">
              <a:schemeClr val="dk1"/>
            </a:fillRef>
            <a:effectRef idx="0">
              <a:schemeClr val="dk1"/>
            </a:effectRef>
            <a:fontRef idx="minor">
              <a:schemeClr val="tx1"/>
            </a:fontRef>
          </p:style>
        </p:cxnSp>
        <p:sp>
          <p:nvSpPr>
            <p:cNvPr id="31" name="正方形/長方形 30">
              <a:extLst>
                <a:ext uri="{FF2B5EF4-FFF2-40B4-BE49-F238E27FC236}">
                  <a16:creationId xmlns:a16="http://schemas.microsoft.com/office/drawing/2014/main" id="{7A5C7494-EAB2-A02E-6F5B-EBBE92152091}"/>
                </a:ext>
              </a:extLst>
            </p:cNvPr>
            <p:cNvSpPr/>
            <p:nvPr/>
          </p:nvSpPr>
          <p:spPr>
            <a:xfrm>
              <a:off x="5409675" y="3753708"/>
              <a:ext cx="1071714" cy="137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留学生情報</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38" name="コネクタ: カギ線 37">
              <a:extLst>
                <a:ext uri="{FF2B5EF4-FFF2-40B4-BE49-F238E27FC236}">
                  <a16:creationId xmlns:a16="http://schemas.microsoft.com/office/drawing/2014/main" id="{82D9FEE3-5F20-24F3-5C61-9E2A337AE8B4}"/>
                </a:ext>
              </a:extLst>
            </p:cNvPr>
            <p:cNvCxnSpPr>
              <a:cxnSpLocks/>
              <a:stCxn id="25" idx="2"/>
              <a:endCxn id="35" idx="1"/>
            </p:cNvCxnSpPr>
            <p:nvPr/>
          </p:nvCxnSpPr>
          <p:spPr>
            <a:xfrm rot="16200000" flipH="1">
              <a:off x="940988" y="4143460"/>
              <a:ext cx="1223923" cy="1218881"/>
            </a:xfrm>
            <a:prstGeom prst="bentConnector2">
              <a:avLst/>
            </a:prstGeom>
            <a:ln>
              <a:solidFill>
                <a:srgbClr val="2F528F"/>
              </a:solidFill>
              <a:prstDash val="dash"/>
              <a:tailEnd type="triangle"/>
            </a:ln>
          </p:spPr>
          <p:style>
            <a:lnRef idx="1">
              <a:schemeClr val="dk1"/>
            </a:lnRef>
            <a:fillRef idx="0">
              <a:schemeClr val="dk1"/>
            </a:fillRef>
            <a:effectRef idx="0">
              <a:schemeClr val="dk1"/>
            </a:effectRef>
            <a:fontRef idx="minor">
              <a:schemeClr val="tx1"/>
            </a:fontRef>
          </p:style>
        </p:cxnSp>
        <p:grpSp>
          <p:nvGrpSpPr>
            <p:cNvPr id="9" name="グループ化 8">
              <a:extLst>
                <a:ext uri="{FF2B5EF4-FFF2-40B4-BE49-F238E27FC236}">
                  <a16:creationId xmlns:a16="http://schemas.microsoft.com/office/drawing/2014/main" id="{107DFB11-09DE-EF8F-ADE7-F1B32BCE3838}"/>
                </a:ext>
              </a:extLst>
            </p:cNvPr>
            <p:cNvGrpSpPr/>
            <p:nvPr/>
          </p:nvGrpSpPr>
          <p:grpSpPr>
            <a:xfrm>
              <a:off x="2169880" y="2170827"/>
              <a:ext cx="634049" cy="634049"/>
              <a:chOff x="3409997" y="5792205"/>
              <a:chExt cx="466731" cy="466731"/>
            </a:xfrm>
            <a:solidFill>
              <a:schemeClr val="bg1"/>
            </a:solidFill>
          </p:grpSpPr>
          <p:pic>
            <p:nvPicPr>
              <p:cNvPr id="10" name="図 9">
                <a:extLst>
                  <a:ext uri="{FF2B5EF4-FFF2-40B4-BE49-F238E27FC236}">
                    <a16:creationId xmlns:a16="http://schemas.microsoft.com/office/drawing/2014/main" id="{1DC04AF5-EC24-8FBB-F45D-788A8255673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09997" y="5792205"/>
                <a:ext cx="466731" cy="466731"/>
              </a:xfrm>
              <a:prstGeom prst="rect">
                <a:avLst/>
              </a:prstGeom>
              <a:grpFill/>
            </p:spPr>
          </p:pic>
          <p:sp>
            <p:nvSpPr>
              <p:cNvPr id="11" name="正方形/長方形 10">
                <a:extLst>
                  <a:ext uri="{FF2B5EF4-FFF2-40B4-BE49-F238E27FC236}">
                    <a16:creationId xmlns:a16="http://schemas.microsoft.com/office/drawing/2014/main" id="{3E0414DC-9695-FA7B-8556-04195E9F78F7}"/>
                  </a:ext>
                </a:extLst>
              </p:cNvPr>
              <p:cNvSpPr/>
              <p:nvPr/>
            </p:nvSpPr>
            <p:spPr>
              <a:xfrm>
                <a:off x="3526165" y="5931301"/>
                <a:ext cx="249116" cy="24911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grpSp>
        <p:pic>
          <p:nvPicPr>
            <p:cNvPr id="12" name="図 11">
              <a:extLst>
                <a:ext uri="{FF2B5EF4-FFF2-40B4-BE49-F238E27FC236}">
                  <a16:creationId xmlns:a16="http://schemas.microsoft.com/office/drawing/2014/main" id="{35426F2D-80BD-A636-06AD-D20D650D74E8}"/>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42116" y="2368637"/>
              <a:ext cx="289568" cy="289568"/>
            </a:xfrm>
            <a:prstGeom prst="rect">
              <a:avLst/>
            </a:prstGeom>
            <a:solidFill>
              <a:schemeClr val="bg1"/>
            </a:solidFill>
          </p:spPr>
        </p:pic>
        <p:sp>
          <p:nvSpPr>
            <p:cNvPr id="46" name="正方形/長方形 45">
              <a:extLst>
                <a:ext uri="{FF2B5EF4-FFF2-40B4-BE49-F238E27FC236}">
                  <a16:creationId xmlns:a16="http://schemas.microsoft.com/office/drawing/2014/main" id="{388EDE38-E6D9-1CB5-03EF-BBD3C3D903B6}"/>
                </a:ext>
              </a:extLst>
            </p:cNvPr>
            <p:cNvSpPr/>
            <p:nvPr/>
          </p:nvSpPr>
          <p:spPr>
            <a:xfrm>
              <a:off x="1724931" y="1883522"/>
              <a:ext cx="1523942" cy="3049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リサーチ機能</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C313CE5F-9110-3282-336A-ABE452C955EC}"/>
                </a:ext>
              </a:extLst>
            </p:cNvPr>
            <p:cNvSpPr/>
            <p:nvPr/>
          </p:nvSpPr>
          <p:spPr>
            <a:xfrm>
              <a:off x="2077919" y="3266961"/>
              <a:ext cx="828699" cy="24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検索機能</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56" name="グループ化 55">
              <a:extLst>
                <a:ext uri="{FF2B5EF4-FFF2-40B4-BE49-F238E27FC236}">
                  <a16:creationId xmlns:a16="http://schemas.microsoft.com/office/drawing/2014/main" id="{F98CDFE4-ED35-219E-BAA7-27D530AEBBCD}"/>
                </a:ext>
              </a:extLst>
            </p:cNvPr>
            <p:cNvGrpSpPr/>
            <p:nvPr/>
          </p:nvGrpSpPr>
          <p:grpSpPr>
            <a:xfrm>
              <a:off x="2162390" y="5048063"/>
              <a:ext cx="633600" cy="633600"/>
              <a:chOff x="2162390" y="5048063"/>
              <a:chExt cx="633600" cy="633600"/>
            </a:xfrm>
          </p:grpSpPr>
          <p:grpSp>
            <p:nvGrpSpPr>
              <p:cNvPr id="34" name="グループ化 33">
                <a:extLst>
                  <a:ext uri="{FF2B5EF4-FFF2-40B4-BE49-F238E27FC236}">
                    <a16:creationId xmlns:a16="http://schemas.microsoft.com/office/drawing/2014/main" id="{349175B6-DC3E-3695-BF5F-3B848A3A2F23}"/>
                  </a:ext>
                </a:extLst>
              </p:cNvPr>
              <p:cNvGrpSpPr/>
              <p:nvPr/>
            </p:nvGrpSpPr>
            <p:grpSpPr>
              <a:xfrm>
                <a:off x="2162390" y="5048063"/>
                <a:ext cx="633600" cy="633600"/>
                <a:chOff x="3409997" y="5792205"/>
                <a:chExt cx="466731" cy="466731"/>
              </a:xfrm>
            </p:grpSpPr>
            <p:pic>
              <p:nvPicPr>
                <p:cNvPr id="35" name="図 34">
                  <a:extLst>
                    <a:ext uri="{FF2B5EF4-FFF2-40B4-BE49-F238E27FC236}">
                      <a16:creationId xmlns:a16="http://schemas.microsoft.com/office/drawing/2014/main" id="{21A07A02-1919-3862-75B0-00F8380C6C3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09997" y="5792205"/>
                  <a:ext cx="466731" cy="466731"/>
                </a:xfrm>
                <a:prstGeom prst="rect">
                  <a:avLst/>
                </a:prstGeom>
              </p:spPr>
            </p:pic>
            <p:sp>
              <p:nvSpPr>
                <p:cNvPr id="36" name="正方形/長方形 35">
                  <a:extLst>
                    <a:ext uri="{FF2B5EF4-FFF2-40B4-BE49-F238E27FC236}">
                      <a16:creationId xmlns:a16="http://schemas.microsoft.com/office/drawing/2014/main" id="{25D82329-E927-524F-2A32-1FDA46D33825}"/>
                    </a:ext>
                  </a:extLst>
                </p:cNvPr>
                <p:cNvSpPr/>
                <p:nvPr/>
              </p:nvSpPr>
              <p:spPr>
                <a:xfrm>
                  <a:off x="3526165" y="5931301"/>
                  <a:ext cx="249116" cy="249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grpSp>
          <p:pic>
            <p:nvPicPr>
              <p:cNvPr id="37" name="グラフィックス 36" descr="ドキュメント">
                <a:extLst>
                  <a:ext uri="{FF2B5EF4-FFF2-40B4-BE49-F238E27FC236}">
                    <a16:creationId xmlns:a16="http://schemas.microsoft.com/office/drawing/2014/main" id="{5953C841-661B-0CA5-8648-443CB933B9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0682" y="5205189"/>
                <a:ext cx="417017" cy="417018"/>
              </a:xfrm>
              <a:prstGeom prst="rect">
                <a:avLst/>
              </a:prstGeom>
            </p:spPr>
          </p:pic>
        </p:grpSp>
        <p:pic>
          <p:nvPicPr>
            <p:cNvPr id="39" name="グラフィックス 38" descr="ドキュメント">
              <a:extLst>
                <a:ext uri="{FF2B5EF4-FFF2-40B4-BE49-F238E27FC236}">
                  <a16:creationId xmlns:a16="http://schemas.microsoft.com/office/drawing/2014/main" id="{2DC03DBF-5D83-19DF-16AA-00E89D060E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1085" y="4582957"/>
              <a:ext cx="504918" cy="504918"/>
            </a:xfrm>
            <a:prstGeom prst="rect">
              <a:avLst/>
            </a:prstGeom>
          </p:spPr>
        </p:pic>
        <p:pic>
          <p:nvPicPr>
            <p:cNvPr id="40" name="グラフィックス 39" descr="ドキュメント">
              <a:extLst>
                <a:ext uri="{FF2B5EF4-FFF2-40B4-BE49-F238E27FC236}">
                  <a16:creationId xmlns:a16="http://schemas.microsoft.com/office/drawing/2014/main" id="{79A83189-192A-8806-5D5B-1F493D12B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1085" y="5107976"/>
              <a:ext cx="504918" cy="504918"/>
            </a:xfrm>
            <a:prstGeom prst="rect">
              <a:avLst/>
            </a:prstGeom>
          </p:spPr>
        </p:pic>
        <p:sp>
          <p:nvSpPr>
            <p:cNvPr id="42" name="正方形/長方形 41">
              <a:extLst>
                <a:ext uri="{FF2B5EF4-FFF2-40B4-BE49-F238E27FC236}">
                  <a16:creationId xmlns:a16="http://schemas.microsoft.com/office/drawing/2014/main" id="{016E5F2D-E3A3-0515-BECC-823C5A59240D}"/>
                </a:ext>
              </a:extLst>
            </p:cNvPr>
            <p:cNvSpPr/>
            <p:nvPr/>
          </p:nvSpPr>
          <p:spPr>
            <a:xfrm>
              <a:off x="1385351" y="5241450"/>
              <a:ext cx="534497" cy="22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参照</a:t>
              </a:r>
              <a:endParaRPr lang="en-US" altLang="ja-JP" sz="1200" dirty="0">
                <a:solidFill>
                  <a:schemeClr val="accent1"/>
                </a:solidFill>
                <a:latin typeface="Meiryo UI" panose="020B0604030504040204" pitchFamily="50" charset="-128"/>
                <a:ea typeface="Meiryo UI" panose="020B0604030504040204" pitchFamily="50" charset="-128"/>
              </a:endParaRPr>
            </a:p>
          </p:txBody>
        </p:sp>
        <p:cxnSp>
          <p:nvCxnSpPr>
            <p:cNvPr id="44" name="直線矢印コネクタ 43">
              <a:extLst>
                <a:ext uri="{FF2B5EF4-FFF2-40B4-BE49-F238E27FC236}">
                  <a16:creationId xmlns:a16="http://schemas.microsoft.com/office/drawing/2014/main" id="{54F616AB-D47A-0614-A9B8-72476130BF9A}"/>
                </a:ext>
              </a:extLst>
            </p:cNvPr>
            <p:cNvCxnSpPr>
              <a:cxnSpLocks/>
              <a:stCxn id="35" idx="3"/>
              <a:endCxn id="40" idx="1"/>
            </p:cNvCxnSpPr>
            <p:nvPr/>
          </p:nvCxnSpPr>
          <p:spPr>
            <a:xfrm flipV="1">
              <a:off x="2795990" y="5360435"/>
              <a:ext cx="775095" cy="4428"/>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cxnSp>
          <p:nvCxnSpPr>
            <p:cNvPr id="45" name="直線矢印コネクタ 44">
              <a:extLst>
                <a:ext uri="{FF2B5EF4-FFF2-40B4-BE49-F238E27FC236}">
                  <a16:creationId xmlns:a16="http://schemas.microsoft.com/office/drawing/2014/main" id="{6AA821EB-D9B0-63C4-E0A3-4EE7F1A1D692}"/>
                </a:ext>
              </a:extLst>
            </p:cNvPr>
            <p:cNvCxnSpPr>
              <a:cxnSpLocks/>
              <a:stCxn id="35" idx="3"/>
              <a:endCxn id="39" idx="1"/>
            </p:cNvCxnSpPr>
            <p:nvPr/>
          </p:nvCxnSpPr>
          <p:spPr>
            <a:xfrm flipV="1">
              <a:off x="2795990" y="4835416"/>
              <a:ext cx="775095" cy="529447"/>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sp>
          <p:nvSpPr>
            <p:cNvPr id="48" name="正方形/長方形 47">
              <a:extLst>
                <a:ext uri="{FF2B5EF4-FFF2-40B4-BE49-F238E27FC236}">
                  <a16:creationId xmlns:a16="http://schemas.microsoft.com/office/drawing/2014/main" id="{111E9A34-56A3-3ED5-4EAA-E440C5D8D745}"/>
                </a:ext>
              </a:extLst>
            </p:cNvPr>
            <p:cNvSpPr/>
            <p:nvPr/>
          </p:nvSpPr>
          <p:spPr>
            <a:xfrm>
              <a:off x="1940610" y="4809494"/>
              <a:ext cx="1104475" cy="267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レポート機能</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nvGrpSpPr>
            <p:cNvPr id="97" name="グループ化 96">
              <a:extLst>
                <a:ext uri="{FF2B5EF4-FFF2-40B4-BE49-F238E27FC236}">
                  <a16:creationId xmlns:a16="http://schemas.microsoft.com/office/drawing/2014/main" id="{5912D5DD-7FE9-8445-609C-2091D1306991}"/>
                </a:ext>
              </a:extLst>
            </p:cNvPr>
            <p:cNvGrpSpPr/>
            <p:nvPr/>
          </p:nvGrpSpPr>
          <p:grpSpPr>
            <a:xfrm>
              <a:off x="7098181" y="2060081"/>
              <a:ext cx="1037856" cy="1086895"/>
              <a:chOff x="7111981" y="2060081"/>
              <a:chExt cx="1037856" cy="1086895"/>
            </a:xfrm>
          </p:grpSpPr>
          <p:pic>
            <p:nvPicPr>
              <p:cNvPr id="80" name="グラフィックス 79" descr="ユーザー">
                <a:extLst>
                  <a:ext uri="{FF2B5EF4-FFF2-40B4-BE49-F238E27FC236}">
                    <a16:creationId xmlns:a16="http://schemas.microsoft.com/office/drawing/2014/main" id="{9592CE3F-DE8B-7B21-C010-3F15E95B6A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2044" y="2060081"/>
                <a:ext cx="857731" cy="857731"/>
              </a:xfrm>
              <a:prstGeom prst="rect">
                <a:avLst/>
              </a:prstGeom>
            </p:spPr>
          </p:pic>
          <p:sp>
            <p:nvSpPr>
              <p:cNvPr id="81" name="正方形/長方形 80">
                <a:extLst>
                  <a:ext uri="{FF2B5EF4-FFF2-40B4-BE49-F238E27FC236}">
                    <a16:creationId xmlns:a16="http://schemas.microsoft.com/office/drawing/2014/main" id="{3B369B1D-E17A-6884-57D7-374B9EC16027}"/>
                  </a:ext>
                </a:extLst>
              </p:cNvPr>
              <p:cNvSpPr/>
              <p:nvPr/>
            </p:nvSpPr>
            <p:spPr>
              <a:xfrm>
                <a:off x="7111981" y="2717142"/>
                <a:ext cx="1037856" cy="429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日本人</a:t>
                </a:r>
                <a:br>
                  <a:rPr lang="en-US" altLang="ja-JP" sz="1200" dirty="0">
                    <a:solidFill>
                      <a:srgbClr val="4B4B4B"/>
                    </a:solidFill>
                    <a:latin typeface="Meiryo UI" panose="020B0604030504040204" pitchFamily="50" charset="-128"/>
                    <a:ea typeface="Meiryo UI" panose="020B0604030504040204" pitchFamily="50" charset="-128"/>
                  </a:rPr>
                </a:br>
                <a:r>
                  <a:rPr lang="ja-JP" altLang="en-US" sz="1200" dirty="0">
                    <a:solidFill>
                      <a:srgbClr val="4B4B4B"/>
                    </a:solidFill>
                    <a:latin typeface="Meiryo UI" panose="020B0604030504040204" pitchFamily="50" charset="-128"/>
                    <a:ea typeface="Meiryo UI" panose="020B0604030504040204" pitchFamily="50" charset="-128"/>
                  </a:rPr>
                  <a:t>留学生</a:t>
                </a:r>
                <a:endParaRPr lang="en-US" altLang="ja-JP" sz="1200" dirty="0">
                  <a:solidFill>
                    <a:srgbClr val="4B4B4B"/>
                  </a:solidFill>
                  <a:latin typeface="Meiryo UI" panose="020B0604030504040204" pitchFamily="50" charset="-128"/>
                  <a:ea typeface="Meiryo UI" panose="020B0604030504040204" pitchFamily="50" charset="-128"/>
                </a:endParaRPr>
              </a:p>
            </p:txBody>
          </p:sp>
        </p:grpSp>
        <p:cxnSp>
          <p:nvCxnSpPr>
            <p:cNvPr id="84" name="コネクタ: カギ線 165">
              <a:extLst>
                <a:ext uri="{FF2B5EF4-FFF2-40B4-BE49-F238E27FC236}">
                  <a16:creationId xmlns:a16="http://schemas.microsoft.com/office/drawing/2014/main" id="{457A6DB3-F73F-FA51-FD06-961DA70D55BE}"/>
                </a:ext>
              </a:extLst>
            </p:cNvPr>
            <p:cNvCxnSpPr>
              <a:cxnSpLocks/>
              <a:stCxn id="80" idx="1"/>
              <a:endCxn id="22" idx="3"/>
            </p:cNvCxnSpPr>
            <p:nvPr/>
          </p:nvCxnSpPr>
          <p:spPr>
            <a:xfrm flipH="1" flipV="1">
              <a:off x="6365301" y="2487852"/>
              <a:ext cx="822943" cy="1095"/>
            </a:xfrm>
            <a:prstGeom prst="straightConnector1">
              <a:avLst/>
            </a:prstGeom>
            <a:ln>
              <a:solidFill>
                <a:srgbClr val="7F7F7F"/>
              </a:solidFill>
              <a:tailEnd type="triangle"/>
            </a:ln>
          </p:spPr>
          <p:style>
            <a:lnRef idx="1">
              <a:schemeClr val="dk1"/>
            </a:lnRef>
            <a:fillRef idx="0">
              <a:schemeClr val="dk1"/>
            </a:fillRef>
            <a:effectRef idx="0">
              <a:schemeClr val="dk1"/>
            </a:effectRef>
            <a:fontRef idx="minor">
              <a:schemeClr val="tx1"/>
            </a:fontRef>
          </p:style>
        </p:cxnSp>
        <p:sp>
          <p:nvSpPr>
            <p:cNvPr id="85" name="正方形/長方形 84">
              <a:extLst>
                <a:ext uri="{FF2B5EF4-FFF2-40B4-BE49-F238E27FC236}">
                  <a16:creationId xmlns:a16="http://schemas.microsoft.com/office/drawing/2014/main" id="{85534D48-2125-731D-2A2E-78DC5F3CC4F2}"/>
                </a:ext>
              </a:extLst>
            </p:cNvPr>
            <p:cNvSpPr/>
            <p:nvPr/>
          </p:nvSpPr>
          <p:spPr>
            <a:xfrm>
              <a:off x="6509880" y="2408851"/>
              <a:ext cx="533783"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依頼</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96" name="グループ化 95">
              <a:extLst>
                <a:ext uri="{FF2B5EF4-FFF2-40B4-BE49-F238E27FC236}">
                  <a16:creationId xmlns:a16="http://schemas.microsoft.com/office/drawing/2014/main" id="{71ECECA7-CD58-5E38-BFB2-5EFC81C0D664}"/>
                </a:ext>
              </a:extLst>
            </p:cNvPr>
            <p:cNvGrpSpPr/>
            <p:nvPr/>
          </p:nvGrpSpPr>
          <p:grpSpPr>
            <a:xfrm>
              <a:off x="5417507" y="2058986"/>
              <a:ext cx="1037856" cy="857731"/>
              <a:chOff x="5426604" y="2058986"/>
              <a:chExt cx="1037856" cy="857731"/>
            </a:xfrm>
          </p:grpSpPr>
          <p:pic>
            <p:nvPicPr>
              <p:cNvPr id="22" name="グラフィックス 21" descr="ユーザー">
                <a:extLst>
                  <a:ext uri="{FF2B5EF4-FFF2-40B4-BE49-F238E27FC236}">
                    <a16:creationId xmlns:a16="http://schemas.microsoft.com/office/drawing/2014/main" id="{F3E9E888-4AB1-0CE8-679F-F2B5E8594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16667" y="2058986"/>
                <a:ext cx="857731" cy="857731"/>
              </a:xfrm>
              <a:prstGeom prst="rect">
                <a:avLst/>
              </a:prstGeom>
            </p:spPr>
          </p:pic>
          <p:sp>
            <p:nvSpPr>
              <p:cNvPr id="23" name="正方形/長方形 22">
                <a:extLst>
                  <a:ext uri="{FF2B5EF4-FFF2-40B4-BE49-F238E27FC236}">
                    <a16:creationId xmlns:a16="http://schemas.microsoft.com/office/drawing/2014/main" id="{60992261-593D-1B8C-07D7-1B5778BC8C03}"/>
                  </a:ext>
                </a:extLst>
              </p:cNvPr>
              <p:cNvSpPr/>
              <p:nvPr/>
            </p:nvSpPr>
            <p:spPr>
              <a:xfrm>
                <a:off x="5426604" y="2716046"/>
                <a:ext cx="1037856" cy="200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コミュニティ</a:t>
                </a:r>
                <a:br>
                  <a:rPr lang="en-US" altLang="ja-JP" sz="1200" dirty="0">
                    <a:solidFill>
                      <a:srgbClr val="4B4B4B"/>
                    </a:solidFill>
                    <a:latin typeface="Meiryo UI" panose="020B0604030504040204" pitchFamily="50" charset="-128"/>
                    <a:ea typeface="Meiryo UI" panose="020B0604030504040204" pitchFamily="50" charset="-128"/>
                  </a:rPr>
                </a:br>
                <a:r>
                  <a:rPr lang="en-US" altLang="ja-JP" sz="1200" dirty="0">
                    <a:solidFill>
                      <a:srgbClr val="4B4B4B"/>
                    </a:solidFill>
                    <a:latin typeface="Meiryo UI" panose="020B0604030504040204" pitchFamily="50" charset="-128"/>
                    <a:ea typeface="Meiryo UI" panose="020B0604030504040204" pitchFamily="50" charset="-128"/>
                  </a:rPr>
                  <a:t>※</a:t>
                </a:r>
                <a:r>
                  <a:rPr lang="ja-JP" altLang="en-US" sz="1200" dirty="0">
                    <a:solidFill>
                      <a:srgbClr val="4B4B4B"/>
                    </a:solidFill>
                    <a:latin typeface="Meiryo UI" panose="020B0604030504040204" pitchFamily="50" charset="-128"/>
                    <a:ea typeface="Meiryo UI" panose="020B0604030504040204" pitchFamily="50" charset="-128"/>
                  </a:rPr>
                  <a:t>現地の方</a:t>
                </a:r>
                <a:endParaRPr lang="en-US" altLang="ja-JP" sz="1200" dirty="0">
                  <a:solidFill>
                    <a:srgbClr val="4B4B4B"/>
                  </a:solidFill>
                  <a:latin typeface="Meiryo UI" panose="020B0604030504040204" pitchFamily="50" charset="-128"/>
                  <a:ea typeface="Meiryo UI" panose="020B0604030504040204" pitchFamily="50" charset="-128"/>
                </a:endParaRPr>
              </a:p>
            </p:txBody>
          </p:sp>
        </p:grpSp>
        <p:grpSp>
          <p:nvGrpSpPr>
            <p:cNvPr id="90" name="グループ化 89">
              <a:extLst>
                <a:ext uri="{FF2B5EF4-FFF2-40B4-BE49-F238E27FC236}">
                  <a16:creationId xmlns:a16="http://schemas.microsoft.com/office/drawing/2014/main" id="{575B1D79-E4E7-3CC9-55DE-5930017E1334}"/>
                </a:ext>
              </a:extLst>
            </p:cNvPr>
            <p:cNvGrpSpPr/>
            <p:nvPr/>
          </p:nvGrpSpPr>
          <p:grpSpPr>
            <a:xfrm>
              <a:off x="7098181" y="4218209"/>
              <a:ext cx="1037856" cy="900690"/>
              <a:chOff x="5436986" y="4218209"/>
              <a:chExt cx="1037856" cy="900690"/>
            </a:xfrm>
          </p:grpSpPr>
          <p:pic>
            <p:nvPicPr>
              <p:cNvPr id="32" name="図 31">
                <a:extLst>
                  <a:ext uri="{FF2B5EF4-FFF2-40B4-BE49-F238E27FC236}">
                    <a16:creationId xmlns:a16="http://schemas.microsoft.com/office/drawing/2014/main" id="{38D393CE-1897-B261-361F-6053C345AF63}"/>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635532" y="4218209"/>
                <a:ext cx="640765" cy="640765"/>
              </a:xfrm>
              <a:prstGeom prst="rect">
                <a:avLst/>
              </a:prstGeom>
            </p:spPr>
          </p:pic>
          <p:sp>
            <p:nvSpPr>
              <p:cNvPr id="89" name="正方形/長方形 88">
                <a:extLst>
                  <a:ext uri="{FF2B5EF4-FFF2-40B4-BE49-F238E27FC236}">
                    <a16:creationId xmlns:a16="http://schemas.microsoft.com/office/drawing/2014/main" id="{43A9E9D3-36F3-8DA9-A389-4DFF37E5A44E}"/>
                  </a:ext>
                </a:extLst>
              </p:cNvPr>
              <p:cNvSpPr/>
              <p:nvPr/>
            </p:nvSpPr>
            <p:spPr>
              <a:xfrm>
                <a:off x="5436986" y="4829703"/>
                <a:ext cx="1037856" cy="289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1200" dirty="0">
                    <a:solidFill>
                      <a:srgbClr val="4B4B4B"/>
                    </a:solidFill>
                    <a:latin typeface="Meiryo UI" panose="020B0604030504040204" pitchFamily="50" charset="-128"/>
                    <a:ea typeface="Meiryo UI" panose="020B0604030504040204" pitchFamily="50" charset="-128"/>
                  </a:rPr>
                  <a:t>中小企業</a:t>
                </a:r>
                <a:endParaRPr lang="en-US" altLang="ja-JP" sz="1200" dirty="0">
                  <a:solidFill>
                    <a:srgbClr val="4B4B4B"/>
                  </a:solidFill>
                  <a:latin typeface="Meiryo UI" panose="020B0604030504040204" pitchFamily="50" charset="-128"/>
                  <a:ea typeface="Meiryo UI" panose="020B0604030504040204" pitchFamily="50" charset="-128"/>
                </a:endParaRPr>
              </a:p>
            </p:txBody>
          </p:sp>
        </p:grpSp>
        <p:cxnSp>
          <p:nvCxnSpPr>
            <p:cNvPr id="91" name="コネクタ: カギ線 165">
              <a:extLst>
                <a:ext uri="{FF2B5EF4-FFF2-40B4-BE49-F238E27FC236}">
                  <a16:creationId xmlns:a16="http://schemas.microsoft.com/office/drawing/2014/main" id="{406B033B-99E6-9C43-D61E-B31ACE3EC92A}"/>
                </a:ext>
              </a:extLst>
            </p:cNvPr>
            <p:cNvCxnSpPr>
              <a:cxnSpLocks/>
              <a:stCxn id="98" idx="2"/>
              <a:endCxn id="3" idx="2"/>
            </p:cNvCxnSpPr>
            <p:nvPr/>
          </p:nvCxnSpPr>
          <p:spPr>
            <a:xfrm rot="10800000">
              <a:off x="2479190" y="4146440"/>
              <a:ext cx="4872694" cy="268551"/>
            </a:xfrm>
            <a:prstGeom prst="bentConnector2">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sp>
          <p:nvSpPr>
            <p:cNvPr id="92" name="正方形/長方形 91">
              <a:extLst>
                <a:ext uri="{FF2B5EF4-FFF2-40B4-BE49-F238E27FC236}">
                  <a16:creationId xmlns:a16="http://schemas.microsoft.com/office/drawing/2014/main" id="{A2A0146D-7B85-C5FE-3F6F-8DB7694F32C1}"/>
                </a:ext>
              </a:extLst>
            </p:cNvPr>
            <p:cNvSpPr/>
            <p:nvPr/>
          </p:nvSpPr>
          <p:spPr>
            <a:xfrm>
              <a:off x="1385351" y="3716372"/>
              <a:ext cx="534497" cy="22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参照</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93" name="正方形/長方形 92">
              <a:extLst>
                <a:ext uri="{FF2B5EF4-FFF2-40B4-BE49-F238E27FC236}">
                  <a16:creationId xmlns:a16="http://schemas.microsoft.com/office/drawing/2014/main" id="{C2C8E9CF-AD95-A2E0-F1AB-ED5B8A48F1FA}"/>
                </a:ext>
              </a:extLst>
            </p:cNvPr>
            <p:cNvSpPr/>
            <p:nvPr/>
          </p:nvSpPr>
          <p:spPr>
            <a:xfrm>
              <a:off x="1385351" y="2360964"/>
              <a:ext cx="534497" cy="221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更新</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DC5E1496-F180-6B5C-8F65-2133A215B43D}"/>
                </a:ext>
              </a:extLst>
            </p:cNvPr>
            <p:cNvSpPr/>
            <p:nvPr/>
          </p:nvSpPr>
          <p:spPr>
            <a:xfrm>
              <a:off x="5472718" y="4337725"/>
              <a:ext cx="945629"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留学生検索</a:t>
              </a:r>
              <a:endParaRPr lang="en-US" altLang="ja-JP" sz="1200" dirty="0">
                <a:solidFill>
                  <a:schemeClr val="accent1"/>
                </a:solidFill>
                <a:latin typeface="Meiryo UI" panose="020B0604030504040204" pitchFamily="50" charset="-128"/>
                <a:ea typeface="Meiryo UI" panose="020B0604030504040204" pitchFamily="50" charset="-128"/>
              </a:endParaRPr>
            </a:p>
          </p:txBody>
        </p:sp>
        <p:sp>
          <p:nvSpPr>
            <p:cNvPr id="98" name="楕円 97">
              <a:extLst>
                <a:ext uri="{FF2B5EF4-FFF2-40B4-BE49-F238E27FC236}">
                  <a16:creationId xmlns:a16="http://schemas.microsoft.com/office/drawing/2014/main" id="{0417DECE-9A7B-0E3C-D39E-BA27FAF5D0D2}"/>
                </a:ext>
              </a:extLst>
            </p:cNvPr>
            <p:cNvSpPr/>
            <p:nvPr/>
          </p:nvSpPr>
          <p:spPr>
            <a:xfrm>
              <a:off x="7351884" y="4355838"/>
              <a:ext cx="118304" cy="11830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525B2922-5E7B-B4DA-777F-9CEF28925160}"/>
                </a:ext>
              </a:extLst>
            </p:cNvPr>
            <p:cNvSpPr/>
            <p:nvPr/>
          </p:nvSpPr>
          <p:spPr>
            <a:xfrm>
              <a:off x="7351884" y="4651123"/>
              <a:ext cx="118304" cy="118304"/>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1" name="コネクタ: カギ線 165">
              <a:extLst>
                <a:ext uri="{FF2B5EF4-FFF2-40B4-BE49-F238E27FC236}">
                  <a16:creationId xmlns:a16="http://schemas.microsoft.com/office/drawing/2014/main" id="{9D71E2BF-B283-2BA4-38B3-1102B0FE588E}"/>
                </a:ext>
              </a:extLst>
            </p:cNvPr>
            <p:cNvCxnSpPr>
              <a:cxnSpLocks/>
              <a:stCxn id="100" idx="2"/>
              <a:endCxn id="40" idx="3"/>
            </p:cNvCxnSpPr>
            <p:nvPr/>
          </p:nvCxnSpPr>
          <p:spPr>
            <a:xfrm rot="10800000" flipV="1">
              <a:off x="4076004" y="4710275"/>
              <a:ext cx="3275881" cy="650160"/>
            </a:xfrm>
            <a:prstGeom prst="bentConnector3">
              <a:avLst>
                <a:gd name="adj1" fmla="val 60467"/>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sp>
          <p:nvSpPr>
            <p:cNvPr id="106" name="正方形/長方形 105">
              <a:extLst>
                <a:ext uri="{FF2B5EF4-FFF2-40B4-BE49-F238E27FC236}">
                  <a16:creationId xmlns:a16="http://schemas.microsoft.com/office/drawing/2014/main" id="{51FC2D97-C906-0DDC-08D9-7941808C2B74}"/>
                </a:ext>
              </a:extLst>
            </p:cNvPr>
            <p:cNvSpPr/>
            <p:nvPr/>
          </p:nvSpPr>
          <p:spPr>
            <a:xfrm>
              <a:off x="5425436" y="4628247"/>
              <a:ext cx="1040192" cy="165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1200" dirty="0">
                  <a:solidFill>
                    <a:schemeClr val="accent1"/>
                  </a:solidFill>
                  <a:latin typeface="Meiryo UI" panose="020B0604030504040204" pitchFamily="50" charset="-128"/>
                  <a:ea typeface="Meiryo UI" panose="020B0604030504040204" pitchFamily="50" charset="-128"/>
                </a:rPr>
                <a:t>レポート参照</a:t>
              </a:r>
              <a:endParaRPr lang="en-US" altLang="ja-JP" sz="1200" dirty="0">
                <a:solidFill>
                  <a:schemeClr val="accent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100986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8EF97-554B-0C87-1B6E-A9D898198FD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5069A07-D9ED-DB55-6F2A-3C3504BBBBCF}"/>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詳細の画面イメージ</a:t>
            </a:r>
          </a:p>
        </p:txBody>
      </p:sp>
      <p:sp>
        <p:nvSpPr>
          <p:cNvPr id="4" name="フッター プレースホルダー 3">
            <a:extLst>
              <a:ext uri="{FF2B5EF4-FFF2-40B4-BE49-F238E27FC236}">
                <a16:creationId xmlns:a16="http://schemas.microsoft.com/office/drawing/2014/main" id="{39F3FAB2-B763-2405-D9FE-3864ED9C11A8}"/>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76AC2CB6-FD1C-7ABF-CBA5-010CF35F84C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プロトの画面イメージは以下の通り。</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14" name="グループ化 13">
            <a:extLst>
              <a:ext uri="{FF2B5EF4-FFF2-40B4-BE49-F238E27FC236}">
                <a16:creationId xmlns:a16="http://schemas.microsoft.com/office/drawing/2014/main" id="{7FBF2385-87B1-6E29-A7BE-D695A5445160}"/>
              </a:ext>
            </a:extLst>
          </p:cNvPr>
          <p:cNvGrpSpPr/>
          <p:nvPr/>
        </p:nvGrpSpPr>
        <p:grpSpPr>
          <a:xfrm>
            <a:off x="724441" y="1501827"/>
            <a:ext cx="10743119" cy="310755"/>
            <a:chOff x="915485" y="2063802"/>
            <a:chExt cx="10743119" cy="310755"/>
          </a:xfrm>
        </p:grpSpPr>
        <p:grpSp>
          <p:nvGrpSpPr>
            <p:cNvPr id="7" name="グループ化 6">
              <a:extLst>
                <a:ext uri="{FF2B5EF4-FFF2-40B4-BE49-F238E27FC236}">
                  <a16:creationId xmlns:a16="http://schemas.microsoft.com/office/drawing/2014/main" id="{37A384D9-6B52-48F0-564B-05DD85885836}"/>
                </a:ext>
              </a:extLst>
            </p:cNvPr>
            <p:cNvGrpSpPr/>
            <p:nvPr/>
          </p:nvGrpSpPr>
          <p:grpSpPr>
            <a:xfrm>
              <a:off x="915485" y="2066780"/>
              <a:ext cx="3313615" cy="307777"/>
              <a:chOff x="1153610" y="1746511"/>
              <a:chExt cx="2194475" cy="307777"/>
            </a:xfrm>
          </p:grpSpPr>
          <p:cxnSp>
            <p:nvCxnSpPr>
              <p:cNvPr id="3" name="直線コネクタ 6">
                <a:extLst>
                  <a:ext uri="{FF2B5EF4-FFF2-40B4-BE49-F238E27FC236}">
                    <a16:creationId xmlns:a16="http://schemas.microsoft.com/office/drawing/2014/main" id="{A4E46216-9624-5B45-EFD5-EBBEF327A118}"/>
                  </a:ext>
                </a:extLst>
              </p:cNvPr>
              <p:cNvCxnSpPr/>
              <p:nvPr/>
            </p:nvCxnSpPr>
            <p:spPr>
              <a:xfrm>
                <a:off x="1153610" y="2022267"/>
                <a:ext cx="2194475" cy="0"/>
              </a:xfrm>
              <a:prstGeom prst="line">
                <a:avLst/>
              </a:prstGeom>
              <a:noFill/>
              <a:ln w="9525" cap="flat" cmpd="sng" algn="ctr">
                <a:solidFill>
                  <a:srgbClr val="000000"/>
                </a:solidFill>
                <a:prstDash val="solid"/>
              </a:ln>
              <a:effectLst/>
            </p:spPr>
          </p:cxnSp>
          <p:sp>
            <p:nvSpPr>
              <p:cNvPr id="5" name="テキスト ボックス 8">
                <a:extLst>
                  <a:ext uri="{FF2B5EF4-FFF2-40B4-BE49-F238E27FC236}">
                    <a16:creationId xmlns:a16="http://schemas.microsoft.com/office/drawing/2014/main" id="{C237008C-8A30-2CDE-262E-0113F21DB29C}"/>
                  </a:ext>
                </a:extLst>
              </p:cNvPr>
              <p:cNvSpPr txBox="1"/>
              <p:nvPr/>
            </p:nvSpPr>
            <p:spPr bwMode="auto">
              <a:xfrm>
                <a:off x="1153610" y="1746511"/>
                <a:ext cx="219447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留学生検索画面</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8" name="グループ化 7">
              <a:extLst>
                <a:ext uri="{FF2B5EF4-FFF2-40B4-BE49-F238E27FC236}">
                  <a16:creationId xmlns:a16="http://schemas.microsoft.com/office/drawing/2014/main" id="{57A64D47-275E-BC71-8794-F6BAC1657070}"/>
                </a:ext>
              </a:extLst>
            </p:cNvPr>
            <p:cNvGrpSpPr/>
            <p:nvPr/>
          </p:nvGrpSpPr>
          <p:grpSpPr>
            <a:xfrm>
              <a:off x="4630237" y="2065291"/>
              <a:ext cx="3313615" cy="307777"/>
              <a:chOff x="1153610" y="1746511"/>
              <a:chExt cx="2194475" cy="307777"/>
            </a:xfrm>
          </p:grpSpPr>
          <p:cxnSp>
            <p:nvCxnSpPr>
              <p:cNvPr id="9" name="直線コネクタ 6">
                <a:extLst>
                  <a:ext uri="{FF2B5EF4-FFF2-40B4-BE49-F238E27FC236}">
                    <a16:creationId xmlns:a16="http://schemas.microsoft.com/office/drawing/2014/main" id="{621DBF11-51DF-5CEF-5A5F-C3B0F0C1A129}"/>
                  </a:ext>
                </a:extLst>
              </p:cNvPr>
              <p:cNvCxnSpPr/>
              <p:nvPr/>
            </p:nvCxnSpPr>
            <p:spPr>
              <a:xfrm>
                <a:off x="1153610" y="2022267"/>
                <a:ext cx="2194475" cy="0"/>
              </a:xfrm>
              <a:prstGeom prst="line">
                <a:avLst/>
              </a:prstGeom>
              <a:noFill/>
              <a:ln w="9525" cap="flat" cmpd="sng" algn="ctr">
                <a:solidFill>
                  <a:srgbClr val="000000"/>
                </a:solidFill>
                <a:prstDash val="solid"/>
              </a:ln>
              <a:effectLst/>
            </p:spPr>
          </p:cxnSp>
          <p:sp>
            <p:nvSpPr>
              <p:cNvPr id="10" name="テキスト ボックス 8">
                <a:extLst>
                  <a:ext uri="{FF2B5EF4-FFF2-40B4-BE49-F238E27FC236}">
                    <a16:creationId xmlns:a16="http://schemas.microsoft.com/office/drawing/2014/main" id="{A2E908D3-CAA3-E5A6-050E-448C790D4FD7}"/>
                  </a:ext>
                </a:extLst>
              </p:cNvPr>
              <p:cNvSpPr txBox="1"/>
              <p:nvPr/>
            </p:nvSpPr>
            <p:spPr bwMode="auto">
              <a:xfrm>
                <a:off x="1153610" y="1746511"/>
                <a:ext cx="219447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アンケート回答画面</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nvGrpSpPr>
            <p:cNvPr id="11" name="グループ化 10">
              <a:extLst>
                <a:ext uri="{FF2B5EF4-FFF2-40B4-BE49-F238E27FC236}">
                  <a16:creationId xmlns:a16="http://schemas.microsoft.com/office/drawing/2014/main" id="{EBB4E06D-5B8F-58D0-7927-FC5BB0029637}"/>
                </a:ext>
              </a:extLst>
            </p:cNvPr>
            <p:cNvGrpSpPr/>
            <p:nvPr/>
          </p:nvGrpSpPr>
          <p:grpSpPr>
            <a:xfrm>
              <a:off x="8344989" y="2063802"/>
              <a:ext cx="3313615" cy="307777"/>
              <a:chOff x="1153610" y="1746511"/>
              <a:chExt cx="2194475" cy="307777"/>
            </a:xfrm>
          </p:grpSpPr>
          <p:cxnSp>
            <p:nvCxnSpPr>
              <p:cNvPr id="12" name="直線コネクタ 6">
                <a:extLst>
                  <a:ext uri="{FF2B5EF4-FFF2-40B4-BE49-F238E27FC236}">
                    <a16:creationId xmlns:a16="http://schemas.microsoft.com/office/drawing/2014/main" id="{66DCE37B-02A3-1EB2-B7A4-F7AA97F17AC6}"/>
                  </a:ext>
                </a:extLst>
              </p:cNvPr>
              <p:cNvCxnSpPr/>
              <p:nvPr/>
            </p:nvCxnSpPr>
            <p:spPr>
              <a:xfrm>
                <a:off x="1153610" y="2022267"/>
                <a:ext cx="2194475" cy="0"/>
              </a:xfrm>
              <a:prstGeom prst="line">
                <a:avLst/>
              </a:prstGeom>
              <a:noFill/>
              <a:ln w="9525" cap="flat" cmpd="sng" algn="ctr">
                <a:solidFill>
                  <a:srgbClr val="000000"/>
                </a:solidFill>
                <a:prstDash val="solid"/>
              </a:ln>
              <a:effectLst/>
            </p:spPr>
          </p:cxnSp>
          <p:sp>
            <p:nvSpPr>
              <p:cNvPr id="13" name="テキスト ボックス 8">
                <a:extLst>
                  <a:ext uri="{FF2B5EF4-FFF2-40B4-BE49-F238E27FC236}">
                    <a16:creationId xmlns:a16="http://schemas.microsoft.com/office/drawing/2014/main" id="{BC5D7BA9-1A6B-FB46-AA92-231855CC233D}"/>
                  </a:ext>
                </a:extLst>
              </p:cNvPr>
              <p:cNvSpPr txBox="1"/>
              <p:nvPr/>
            </p:nvSpPr>
            <p:spPr bwMode="auto">
              <a:xfrm>
                <a:off x="1153610" y="1746511"/>
                <a:ext cx="2194475"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レポート</a:t>
                </a: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機能</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pic>
        <p:nvPicPr>
          <p:cNvPr id="16" name="図 15">
            <a:extLst>
              <a:ext uri="{FF2B5EF4-FFF2-40B4-BE49-F238E27FC236}">
                <a16:creationId xmlns:a16="http://schemas.microsoft.com/office/drawing/2014/main" id="{5A95E0FF-9A8A-FCAE-116D-F402331B7F47}"/>
              </a:ext>
            </a:extLst>
          </p:cNvPr>
          <p:cNvPicPr>
            <a:picLocks noChangeAspect="1"/>
          </p:cNvPicPr>
          <p:nvPr/>
        </p:nvPicPr>
        <p:blipFill>
          <a:blip r:embed="rId2"/>
          <a:stretch>
            <a:fillRect/>
          </a:stretch>
        </p:blipFill>
        <p:spPr>
          <a:xfrm>
            <a:off x="709191" y="1893681"/>
            <a:ext cx="3329409" cy="2773467"/>
          </a:xfrm>
          <a:prstGeom prst="rect">
            <a:avLst/>
          </a:prstGeom>
        </p:spPr>
      </p:pic>
      <p:pic>
        <p:nvPicPr>
          <p:cNvPr id="18" name="図 17">
            <a:extLst>
              <a:ext uri="{FF2B5EF4-FFF2-40B4-BE49-F238E27FC236}">
                <a16:creationId xmlns:a16="http://schemas.microsoft.com/office/drawing/2014/main" id="{B53BB357-3938-0317-9288-C46436AFDF08}"/>
              </a:ext>
            </a:extLst>
          </p:cNvPr>
          <p:cNvPicPr>
            <a:picLocks noChangeAspect="1"/>
          </p:cNvPicPr>
          <p:nvPr/>
        </p:nvPicPr>
        <p:blipFill>
          <a:blip r:embed="rId3"/>
          <a:stretch>
            <a:fillRect/>
          </a:stretch>
        </p:blipFill>
        <p:spPr>
          <a:xfrm>
            <a:off x="1054919" y="4375027"/>
            <a:ext cx="2650905" cy="2025109"/>
          </a:xfrm>
          <a:prstGeom prst="rect">
            <a:avLst/>
          </a:prstGeom>
        </p:spPr>
      </p:pic>
      <p:sp>
        <p:nvSpPr>
          <p:cNvPr id="19" name="四角形: 角を丸くする 18">
            <a:extLst>
              <a:ext uri="{FF2B5EF4-FFF2-40B4-BE49-F238E27FC236}">
                <a16:creationId xmlns:a16="http://schemas.microsoft.com/office/drawing/2014/main" id="{5BC0818D-9041-A7C6-E9FE-3B6F0A09FCD9}"/>
              </a:ext>
            </a:extLst>
          </p:cNvPr>
          <p:cNvSpPr/>
          <p:nvPr/>
        </p:nvSpPr>
        <p:spPr>
          <a:xfrm>
            <a:off x="1828528" y="2819276"/>
            <a:ext cx="1106696" cy="986925"/>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21" name="四角形: 角を丸くする 20">
            <a:extLst>
              <a:ext uri="{FF2B5EF4-FFF2-40B4-BE49-F238E27FC236}">
                <a16:creationId xmlns:a16="http://schemas.microsoft.com/office/drawing/2014/main" id="{10AA82E5-438F-FB55-D915-BE11D1F418A2}"/>
              </a:ext>
            </a:extLst>
          </p:cNvPr>
          <p:cNvSpPr/>
          <p:nvPr/>
        </p:nvSpPr>
        <p:spPr>
          <a:xfrm>
            <a:off x="1082351" y="4375027"/>
            <a:ext cx="2623473" cy="2060605"/>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cxnSp>
        <p:nvCxnSpPr>
          <p:cNvPr id="22" name="コネクタ: カギ線 165">
            <a:extLst>
              <a:ext uri="{FF2B5EF4-FFF2-40B4-BE49-F238E27FC236}">
                <a16:creationId xmlns:a16="http://schemas.microsoft.com/office/drawing/2014/main" id="{4CEEAC7A-4022-7864-1313-C6A3BAF10095}"/>
              </a:ext>
            </a:extLst>
          </p:cNvPr>
          <p:cNvCxnSpPr>
            <a:cxnSpLocks/>
            <a:stCxn id="19" idx="2"/>
            <a:endCxn id="18" idx="0"/>
          </p:cNvCxnSpPr>
          <p:nvPr/>
        </p:nvCxnSpPr>
        <p:spPr>
          <a:xfrm flipH="1">
            <a:off x="2380372" y="3806201"/>
            <a:ext cx="1504" cy="568826"/>
          </a:xfrm>
          <a:prstGeom prst="straightConnector1">
            <a:avLst/>
          </a:prstGeom>
          <a:ln w="19050">
            <a:solidFill>
              <a:srgbClr val="FF0000"/>
            </a:solidFill>
            <a:prstDash val="sysDash"/>
            <a:tailEnd type="triangle"/>
          </a:ln>
        </p:spPr>
        <p:style>
          <a:lnRef idx="1">
            <a:schemeClr val="dk1"/>
          </a:lnRef>
          <a:fillRef idx="0">
            <a:schemeClr val="dk1"/>
          </a:fillRef>
          <a:effectRef idx="0">
            <a:schemeClr val="dk1"/>
          </a:effectRef>
          <a:fontRef idx="minor">
            <a:schemeClr val="tx1"/>
          </a:fontRef>
        </p:style>
      </p:cxnSp>
      <p:sp>
        <p:nvSpPr>
          <p:cNvPr id="20" name="正方形/長方形 19">
            <a:extLst>
              <a:ext uri="{FF2B5EF4-FFF2-40B4-BE49-F238E27FC236}">
                <a16:creationId xmlns:a16="http://schemas.microsoft.com/office/drawing/2014/main" id="{3B886A8C-A6A6-17FD-49D6-89FEE4E0B243}"/>
              </a:ext>
            </a:extLst>
          </p:cNvPr>
          <p:cNvSpPr/>
          <p:nvPr/>
        </p:nvSpPr>
        <p:spPr>
          <a:xfrm>
            <a:off x="1987317" y="3978223"/>
            <a:ext cx="809219" cy="224782"/>
          </a:xfrm>
          <a:prstGeom prst="rect">
            <a:avLst/>
          </a:prstGeom>
          <a:solidFill>
            <a:schemeClr val="bg1"/>
          </a:solidFill>
          <a:ln w="9525" cap="flat" cmpd="sng" algn="ctr">
            <a:noFill/>
            <a:prstDash val="solid"/>
          </a:ln>
          <a:effectLst/>
        </p:spPr>
        <p:txBody>
          <a:bodyPr vert="horz" lIns="36000" rIns="36000" rtlCol="0" anchor="ctr"/>
          <a:lstStyle/>
          <a:p>
            <a:pPr lvl="0" algn="ctr"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詳細画面</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pic>
        <p:nvPicPr>
          <p:cNvPr id="29" name="図 28">
            <a:extLst>
              <a:ext uri="{FF2B5EF4-FFF2-40B4-BE49-F238E27FC236}">
                <a16:creationId xmlns:a16="http://schemas.microsoft.com/office/drawing/2014/main" id="{7457B024-521F-7A9A-7630-B541AE28C811}"/>
              </a:ext>
            </a:extLst>
          </p:cNvPr>
          <p:cNvPicPr>
            <a:picLocks noChangeAspect="1"/>
          </p:cNvPicPr>
          <p:nvPr/>
        </p:nvPicPr>
        <p:blipFill>
          <a:blip r:embed="rId4"/>
          <a:stretch>
            <a:fillRect/>
          </a:stretch>
        </p:blipFill>
        <p:spPr>
          <a:xfrm>
            <a:off x="4439194" y="1893681"/>
            <a:ext cx="3350314" cy="2267836"/>
          </a:xfrm>
          <a:prstGeom prst="rect">
            <a:avLst/>
          </a:prstGeom>
        </p:spPr>
      </p:pic>
      <p:pic>
        <p:nvPicPr>
          <p:cNvPr id="31" name="図 30">
            <a:extLst>
              <a:ext uri="{FF2B5EF4-FFF2-40B4-BE49-F238E27FC236}">
                <a16:creationId xmlns:a16="http://schemas.microsoft.com/office/drawing/2014/main" id="{5FE516C7-DDC4-1F8E-20F7-E3C281DF6DF2}"/>
              </a:ext>
            </a:extLst>
          </p:cNvPr>
          <p:cNvPicPr>
            <a:picLocks noChangeAspect="1"/>
          </p:cNvPicPr>
          <p:nvPr/>
        </p:nvPicPr>
        <p:blipFill>
          <a:blip r:embed="rId5"/>
          <a:stretch>
            <a:fillRect/>
          </a:stretch>
        </p:blipFill>
        <p:spPr>
          <a:xfrm>
            <a:off x="4439194" y="4327083"/>
            <a:ext cx="3350314" cy="1648965"/>
          </a:xfrm>
          <a:prstGeom prst="rect">
            <a:avLst/>
          </a:prstGeom>
        </p:spPr>
      </p:pic>
      <p:sp>
        <p:nvSpPr>
          <p:cNvPr id="32" name="四角形: 角を丸くする 31">
            <a:extLst>
              <a:ext uri="{FF2B5EF4-FFF2-40B4-BE49-F238E27FC236}">
                <a16:creationId xmlns:a16="http://schemas.microsoft.com/office/drawing/2014/main" id="{EA15AF20-7C1F-AAAF-E0FE-CB9EA5C6647B}"/>
              </a:ext>
            </a:extLst>
          </p:cNvPr>
          <p:cNvSpPr/>
          <p:nvPr/>
        </p:nvSpPr>
        <p:spPr>
          <a:xfrm rot="18900000">
            <a:off x="8294711" y="2918012"/>
            <a:ext cx="3409808" cy="940342"/>
          </a:xfrm>
          <a:prstGeom prst="round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2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会社</a:t>
            </a:r>
            <a:r>
              <a:rPr kumimoji="0" lang="en-US" altLang="ja-JP" sz="2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PC</a:t>
            </a:r>
            <a:r>
              <a:rPr kumimoji="0" lang="ja-JP" altLang="en-US" sz="2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でサンプル貼る</a:t>
            </a:r>
            <a:endParaRPr kumimoji="0" lang="en-US" altLang="ja-JP" sz="2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163763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47BF5-A04E-9BE8-00A7-39F5F395FF4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B8CE7C-C2F3-16DA-0E81-0B7C84A0EF37}"/>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実機によるデモ</a:t>
            </a:r>
          </a:p>
        </p:txBody>
      </p:sp>
      <p:sp>
        <p:nvSpPr>
          <p:cNvPr id="4" name="フッター プレースホルダー 3">
            <a:extLst>
              <a:ext uri="{FF2B5EF4-FFF2-40B4-BE49-F238E27FC236}">
                <a16:creationId xmlns:a16="http://schemas.microsoft.com/office/drawing/2014/main" id="{E6138409-B06A-6DFE-8FF5-4686364599E4}"/>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3CD8D19F-5472-B861-69CE-12850C632BA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実際にデモを行う。</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3" name="正方形/長方形 2">
            <a:extLst>
              <a:ext uri="{FF2B5EF4-FFF2-40B4-BE49-F238E27FC236}">
                <a16:creationId xmlns:a16="http://schemas.microsoft.com/office/drawing/2014/main" id="{13E02D7E-B800-4592-2103-F239C342A576}"/>
              </a:ext>
            </a:extLst>
          </p:cNvPr>
          <p:cNvSpPr/>
          <p:nvPr/>
        </p:nvSpPr>
        <p:spPr>
          <a:xfrm>
            <a:off x="2345212" y="2291186"/>
            <a:ext cx="7501577" cy="2275628"/>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32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ー実機によるデモー</a:t>
            </a:r>
            <a:endParaRPr kumimoji="0" lang="en-US" altLang="ja-JP" sz="3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142715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84A73-2AB0-6F4F-E82D-96FFDAE5F1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C15BE7-5BC8-FD4A-4550-63D6230203C6}"/>
              </a:ext>
            </a:extLst>
          </p:cNvPr>
          <p:cNvSpPr>
            <a:spLocks noGrp="1"/>
          </p:cNvSpPr>
          <p:nvPr>
            <p:ph type="title"/>
          </p:nvPr>
        </p:nvSpPr>
        <p:spPr/>
        <p:txBody>
          <a:bodyPr/>
          <a:lstStyle/>
          <a:p>
            <a:r>
              <a:rPr kumimoji="1" lang="ja-JP" altLang="en-US" dirty="0"/>
              <a:t>６．収益性</a:t>
            </a:r>
          </a:p>
        </p:txBody>
      </p:sp>
      <p:sp>
        <p:nvSpPr>
          <p:cNvPr id="3" name="テキスト プレースホルダー 2">
            <a:extLst>
              <a:ext uri="{FF2B5EF4-FFF2-40B4-BE49-F238E27FC236}">
                <a16:creationId xmlns:a16="http://schemas.microsoft.com/office/drawing/2014/main" id="{1DA72454-1A47-6352-9D1D-C7C0C907A02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389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ED97-AE5A-1B11-2B1C-7BB68D9CEDC5}"/>
            </a:ext>
          </a:extLst>
        </p:cNvPr>
        <p:cNvGrpSpPr/>
        <p:nvPr/>
      </p:nvGrpSpPr>
      <p:grpSpPr>
        <a:xfrm>
          <a:off x="0" y="0"/>
          <a:ext cx="0" cy="0"/>
          <a:chOff x="0" y="0"/>
          <a:chExt cx="0" cy="0"/>
        </a:xfrm>
      </p:grpSpPr>
      <p:sp>
        <p:nvSpPr>
          <p:cNvPr id="84" name="楕円 83">
            <a:extLst>
              <a:ext uri="{FF2B5EF4-FFF2-40B4-BE49-F238E27FC236}">
                <a16:creationId xmlns:a16="http://schemas.microsoft.com/office/drawing/2014/main" id="{A87F158D-0422-9576-6755-FE58B21F9636}"/>
              </a:ext>
            </a:extLst>
          </p:cNvPr>
          <p:cNvSpPr/>
          <p:nvPr/>
        </p:nvSpPr>
        <p:spPr>
          <a:xfrm>
            <a:off x="2816857" y="5916020"/>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7F756981-3BB6-AE19-910C-2F7E9005E674}"/>
              </a:ext>
            </a:extLst>
          </p:cNvPr>
          <p:cNvGrpSpPr/>
          <p:nvPr/>
        </p:nvGrpSpPr>
        <p:grpSpPr>
          <a:xfrm>
            <a:off x="1903856" y="3903447"/>
            <a:ext cx="580936" cy="580936"/>
            <a:chOff x="3045064" y="4118673"/>
            <a:chExt cx="580936" cy="580936"/>
          </a:xfrm>
        </p:grpSpPr>
        <p:pic>
          <p:nvPicPr>
            <p:cNvPr id="10" name="グラフィックス 9" descr="フォルダー">
              <a:extLst>
                <a:ext uri="{FF2B5EF4-FFF2-40B4-BE49-F238E27FC236}">
                  <a16:creationId xmlns:a16="http://schemas.microsoft.com/office/drawing/2014/main" id="{8BA1E57D-14BA-1BD8-7077-2CECF5CFB0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 name="フローチャート : 書類 22">
              <a:extLst>
                <a:ext uri="{FF2B5EF4-FFF2-40B4-BE49-F238E27FC236}">
                  <a16:creationId xmlns:a16="http://schemas.microsoft.com/office/drawing/2014/main" id="{5340490C-9B7C-74CD-0D22-30DAE4FFDBB7}"/>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展開先</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3" name="直線矢印コネクタ 32">
            <a:extLst>
              <a:ext uri="{FF2B5EF4-FFF2-40B4-BE49-F238E27FC236}">
                <a16:creationId xmlns:a16="http://schemas.microsoft.com/office/drawing/2014/main" id="{2FAE75F1-FE1E-2A29-E500-022795194404}"/>
              </a:ext>
            </a:extLst>
          </p:cNvPr>
          <p:cNvCxnSpPr>
            <a:cxnSpLocks/>
            <a:endCxn id="11" idx="2"/>
          </p:cNvCxnSpPr>
          <p:nvPr/>
        </p:nvCxnSpPr>
        <p:spPr>
          <a:xfrm flipH="1" flipV="1">
            <a:off x="2194325" y="4340385"/>
            <a:ext cx="7901" cy="130095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37ED8FA-0359-C90F-2B26-C09B53CF2B6E}"/>
              </a:ext>
            </a:extLst>
          </p:cNvPr>
          <p:cNvSpPr>
            <a:spLocks noGrp="1"/>
          </p:cNvSpPr>
          <p:nvPr>
            <p:ph type="title"/>
          </p:nvPr>
        </p:nvSpPr>
        <p:spPr/>
        <p:txBody>
          <a:bodyPr anchor="ctr"/>
          <a:lstStyle/>
          <a:p>
            <a:r>
              <a:rPr lang="en-US" altLang="ja-JP" dirty="0">
                <a:latin typeface="Meiryo UI" panose="020B0604030504040204" pitchFamily="50" charset="-128"/>
                <a:ea typeface="Meiryo UI" panose="020B0604030504040204" pitchFamily="50" charset="-128"/>
              </a:rPr>
              <a:t>XXX</a:t>
            </a:r>
            <a:r>
              <a:rPr lang="ja-JP" altLang="en-US" dirty="0">
                <a:latin typeface="Meiryo UI" panose="020B0604030504040204" pitchFamily="50" charset="-128"/>
                <a:ea typeface="Meiryo UI" panose="020B0604030504040204" pitchFamily="50" charset="-128"/>
              </a:rPr>
              <a:t>（３</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４）</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56C105F4-C0E3-3462-527A-4A3A5F212265}"/>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54D6AD07-AB23-D58A-3EFE-F8D5ACB6D8C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12ED81BA-B4D6-A685-0DF0-818DE3C8E55A}"/>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E3F6AFAC-C6B7-3CAE-EACD-235B8CC5CEE2}"/>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72F2AC48-BBB1-DD49-12CC-6950E1378A8B}"/>
              </a:ext>
            </a:extLst>
          </p:cNvPr>
          <p:cNvSpPr/>
          <p:nvPr/>
        </p:nvSpPr>
        <p:spPr>
          <a:xfrm>
            <a:off x="927942" y="1602196"/>
            <a:ext cx="239908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a:t>
            </a:r>
            <a:r>
              <a:rPr lang="en-US" altLang="ja-JP" sz="800" b="1" dirty="0">
                <a:solidFill>
                  <a:schemeClr val="bg2">
                    <a:lumMod val="50000"/>
                  </a:schemeClr>
                </a:solidFill>
                <a:latin typeface="Meiryo UI" panose="020B0604030504040204" pitchFamily="50" charset="-128"/>
                <a:ea typeface="Meiryo UI" panose="020B0604030504040204" pitchFamily="50" charset="-128"/>
              </a:rPr>
              <a:t>2</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91" name="矢印: 五方向 90">
            <a:extLst>
              <a:ext uri="{FF2B5EF4-FFF2-40B4-BE49-F238E27FC236}">
                <a16:creationId xmlns:a16="http://schemas.microsoft.com/office/drawing/2014/main" id="{17FAEF3D-D562-C5CA-6FE2-7FCA7C21EFDF}"/>
              </a:ext>
            </a:extLst>
          </p:cNvPr>
          <p:cNvSpPr/>
          <p:nvPr/>
        </p:nvSpPr>
        <p:spPr>
          <a:xfrm>
            <a:off x="927942" y="1353312"/>
            <a:ext cx="5959083"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2">
                    <a:lumMod val="50000"/>
                  </a:schemeClr>
                </a:solidFill>
                <a:latin typeface="Meiryo UI" panose="020B0604030504040204" pitchFamily="50" charset="-128"/>
                <a:ea typeface="Meiryo UI" panose="020B0604030504040204" pitchFamily="50" charset="-128"/>
              </a:rPr>
              <a:t>RPA</a:t>
            </a:r>
            <a:r>
              <a:rPr lang="ja-JP" altLang="en-US" sz="1200" dirty="0">
                <a:solidFill>
                  <a:schemeClr val="bg2">
                    <a:lumMod val="50000"/>
                  </a:schemeClr>
                </a:solidFill>
                <a:latin typeface="Meiryo UI" panose="020B0604030504040204" pitchFamily="50" charset="-128"/>
                <a:ea typeface="Meiryo UI" panose="020B0604030504040204" pitchFamily="50" charset="-128"/>
              </a:rPr>
              <a:t>本番入力（実行前）</a:t>
            </a:r>
          </a:p>
        </p:txBody>
      </p:sp>
      <p:cxnSp>
        <p:nvCxnSpPr>
          <p:cNvPr id="121" name="直線矢印コネクタ 120">
            <a:extLst>
              <a:ext uri="{FF2B5EF4-FFF2-40B4-BE49-F238E27FC236}">
                <a16:creationId xmlns:a16="http://schemas.microsoft.com/office/drawing/2014/main" id="{20ACBF58-EC7F-1E90-7A5B-1C2ED3D68978}"/>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正方形/長方形 165">
            <a:extLst>
              <a:ext uri="{FF2B5EF4-FFF2-40B4-BE49-F238E27FC236}">
                <a16:creationId xmlns:a16="http://schemas.microsoft.com/office/drawing/2014/main" id="{0C5074D4-DF63-C4DA-6962-E31C44D60C25}"/>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dirty="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6DE2A3F4-AE90-2E52-771C-B65FE80C54E4}"/>
              </a:ext>
            </a:extLst>
          </p:cNvPr>
          <p:cNvCxnSpPr>
            <a:cxnSpLocks/>
            <a:stCxn id="41" idx="3"/>
            <a:endCxn id="52" idx="1"/>
          </p:cNvCxnSpPr>
          <p:nvPr/>
        </p:nvCxnSpPr>
        <p:spPr>
          <a:xfrm flipV="1">
            <a:off x="3327027" y="3798630"/>
            <a:ext cx="192940"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48FEBCE4-C75D-0518-4460-A84F99D721A4}"/>
              </a:ext>
            </a:extLst>
          </p:cNvPr>
          <p:cNvCxnSpPr>
            <a:cxnSpLocks/>
            <a:stCxn id="51" idx="3"/>
            <a:endCxn id="41" idx="1"/>
          </p:cNvCxnSpPr>
          <p:nvPr/>
        </p:nvCxnSpPr>
        <p:spPr>
          <a:xfrm>
            <a:off x="2214506" y="3801382"/>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F2133F0B-EB73-8489-FDDD-E891F22BCFA6}"/>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ダウンロード＆保管</a:t>
            </a:r>
          </a:p>
        </p:txBody>
      </p:sp>
      <p:sp>
        <p:nvSpPr>
          <p:cNvPr id="103" name="矢印: 左右 102">
            <a:extLst>
              <a:ext uri="{FF2B5EF4-FFF2-40B4-BE49-F238E27FC236}">
                <a16:creationId xmlns:a16="http://schemas.microsoft.com/office/drawing/2014/main" id="{79D07065-AC2B-88CC-94D5-AE93297B35B0}"/>
              </a:ext>
            </a:extLst>
          </p:cNvPr>
          <p:cNvSpPr/>
          <p:nvPr/>
        </p:nvSpPr>
        <p:spPr>
          <a:xfrm>
            <a:off x="3327027" y="1596442"/>
            <a:ext cx="244747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08" name="矢印: 左右 107">
            <a:extLst>
              <a:ext uri="{FF2B5EF4-FFF2-40B4-BE49-F238E27FC236}">
                <a16:creationId xmlns:a16="http://schemas.microsoft.com/office/drawing/2014/main" id="{CAEAE882-9E71-0AB7-18A7-F3937A92AAA7}"/>
              </a:ext>
            </a:extLst>
          </p:cNvPr>
          <p:cNvSpPr/>
          <p:nvPr/>
        </p:nvSpPr>
        <p:spPr>
          <a:xfrm>
            <a:off x="10492604" y="1596442"/>
            <a:ext cx="1523356"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11" name="テキスト ボックス 110">
            <a:extLst>
              <a:ext uri="{FF2B5EF4-FFF2-40B4-BE49-F238E27FC236}">
                <a16:creationId xmlns:a16="http://schemas.microsoft.com/office/drawing/2014/main" id="{3EFC39AB-A6B5-1319-4402-9B7392CEBB65}"/>
              </a:ext>
            </a:extLst>
          </p:cNvPr>
          <p:cNvSpPr txBox="1"/>
          <p:nvPr/>
        </p:nvSpPr>
        <p:spPr>
          <a:xfrm>
            <a:off x="1405798"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5" name="楕円 4">
            <a:extLst>
              <a:ext uri="{FF2B5EF4-FFF2-40B4-BE49-F238E27FC236}">
                <a16:creationId xmlns:a16="http://schemas.microsoft.com/office/drawing/2014/main" id="{3F78CAB1-9BB1-8B5C-29EA-282E1160856C}"/>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2</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2AE2BEC4-F3FA-5933-04F1-F7E3DB2B4B6C}"/>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EF115EDA-6A04-F86F-0E89-DAE8D71B1428}"/>
              </a:ext>
            </a:extLst>
          </p:cNvPr>
          <p:cNvCxnSpPr>
            <a:cxnSpLocks/>
            <a:stCxn id="52" idx="2"/>
            <a:endCxn id="88" idx="0"/>
          </p:cNvCxnSpPr>
          <p:nvPr/>
        </p:nvCxnSpPr>
        <p:spPr>
          <a:xfrm>
            <a:off x="3987449" y="3994896"/>
            <a:ext cx="3019" cy="192112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95F4F3FD-2F27-B171-D3E4-D91FDCECF7CA}"/>
              </a:ext>
            </a:extLst>
          </p:cNvPr>
          <p:cNvSpPr/>
          <p:nvPr/>
        </p:nvSpPr>
        <p:spPr bwMode="auto">
          <a:xfrm>
            <a:off x="3519967"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アップロード</a:t>
            </a:r>
            <a:r>
              <a:rPr lang="en-US" altLang="ja-JP" sz="800" dirty="0">
                <a:solidFill>
                  <a:schemeClr val="bg2">
                    <a:lumMod val="50000"/>
                  </a:schemeClr>
                </a:solidFill>
                <a:latin typeface="Meiryo UI" panose="020B0604030504040204" pitchFamily="50" charset="-128"/>
                <a:ea typeface="Meiryo UI" panose="020B0604030504040204" pitchFamily="50" charset="-128"/>
              </a:rPr>
              <a:t>VBA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57" name="直線矢印コネクタ 56">
            <a:extLst>
              <a:ext uri="{FF2B5EF4-FFF2-40B4-BE49-F238E27FC236}">
                <a16:creationId xmlns:a16="http://schemas.microsoft.com/office/drawing/2014/main" id="{E5002883-AF6D-EDCA-88D0-DA713AE832F0}"/>
              </a:ext>
            </a:extLst>
          </p:cNvPr>
          <p:cNvCxnSpPr>
            <a:cxnSpLocks/>
            <a:stCxn id="63" idx="2"/>
          </p:cNvCxnSpPr>
          <p:nvPr/>
        </p:nvCxnSpPr>
        <p:spPr>
          <a:xfrm>
            <a:off x="5307022" y="3996095"/>
            <a:ext cx="0" cy="193381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5">
            <a:extLst>
              <a:ext uri="{FF2B5EF4-FFF2-40B4-BE49-F238E27FC236}">
                <a16:creationId xmlns:a16="http://schemas.microsoft.com/office/drawing/2014/main" id="{3A54C7B2-8297-87C8-B349-37D0565964E3}"/>
              </a:ext>
            </a:extLst>
          </p:cNvPr>
          <p:cNvCxnSpPr>
            <a:cxnSpLocks/>
            <a:stCxn id="63" idx="3"/>
            <a:endCxn id="76" idx="1"/>
          </p:cNvCxnSpPr>
          <p:nvPr/>
        </p:nvCxnSpPr>
        <p:spPr>
          <a:xfrm>
            <a:off x="5774504" y="3799829"/>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DC82746A-1D30-9A65-EB45-59DBD9E8B1FC}"/>
              </a:ext>
            </a:extLst>
          </p:cNvPr>
          <p:cNvSpPr/>
          <p:nvPr/>
        </p:nvSpPr>
        <p:spPr bwMode="auto">
          <a:xfrm>
            <a:off x="4839540"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700" dirty="0">
                <a:solidFill>
                  <a:schemeClr val="bg2">
                    <a:lumMod val="50000"/>
                  </a:schemeClr>
                </a:solidFill>
                <a:latin typeface="Meiryo UI" panose="020B0604030504040204" pitchFamily="50" charset="-128"/>
                <a:ea typeface="Meiryo UI" panose="020B0604030504040204" pitchFamily="50" charset="-128"/>
              </a:rPr>
              <a:t>入力</a:t>
            </a:r>
            <a:r>
              <a:rPr lang="en-US" altLang="ja-JP" sz="700" dirty="0">
                <a:solidFill>
                  <a:schemeClr val="bg2">
                    <a:lumMod val="50000"/>
                  </a:schemeClr>
                </a:solidFill>
                <a:latin typeface="Meiryo UI" panose="020B0604030504040204" pitchFamily="50" charset="-128"/>
                <a:ea typeface="Meiryo UI" panose="020B0604030504040204" pitchFamily="50" charset="-128"/>
              </a:rPr>
              <a:t>/</a:t>
            </a:r>
            <a:r>
              <a:rPr lang="ja-JP" altLang="en-US" sz="700" dirty="0">
                <a:solidFill>
                  <a:schemeClr val="bg2">
                    <a:lumMod val="50000"/>
                  </a:schemeClr>
                </a:solidFill>
                <a:latin typeface="Meiryo UI" panose="020B0604030504040204" pitchFamily="50" charset="-128"/>
                <a:ea typeface="Meiryo UI" panose="020B0604030504040204" pitchFamily="50" charset="-128"/>
              </a:rPr>
              <a:t>その他</a:t>
            </a:r>
            <a:r>
              <a:rPr lang="en-US" altLang="ja-JP" sz="700" dirty="0">
                <a:solidFill>
                  <a:schemeClr val="bg2">
                    <a:lumMod val="50000"/>
                  </a:schemeClr>
                </a:solidFill>
                <a:latin typeface="Meiryo UI" panose="020B0604030504040204" pitchFamily="50" charset="-128"/>
                <a:ea typeface="Meiryo UI" panose="020B0604030504040204" pitchFamily="50" charset="-128"/>
              </a:rPr>
              <a:t>VBA</a:t>
            </a:r>
            <a:r>
              <a:rPr lang="ja-JP" altLang="en-US" sz="700" dirty="0">
                <a:solidFill>
                  <a:schemeClr val="bg2">
                    <a:lumMod val="50000"/>
                  </a:schemeClr>
                </a:solidFill>
                <a:latin typeface="Meiryo UI" panose="020B0604030504040204" pitchFamily="50" charset="-128"/>
                <a:ea typeface="Meiryo UI" panose="020B0604030504040204" pitchFamily="50" charset="-128"/>
              </a:rPr>
              <a:t>実行</a:t>
            </a:r>
          </a:p>
        </p:txBody>
      </p:sp>
      <p:sp>
        <p:nvSpPr>
          <p:cNvPr id="64" name="テキスト ボックス 63">
            <a:extLst>
              <a:ext uri="{FF2B5EF4-FFF2-40B4-BE49-F238E27FC236}">
                <a16:creationId xmlns:a16="http://schemas.microsoft.com/office/drawing/2014/main" id="{EAA24D78-599A-B802-9F0A-89DF7531A239}"/>
              </a:ext>
            </a:extLst>
          </p:cNvPr>
          <p:cNvSpPr txBox="1"/>
          <p:nvPr/>
        </p:nvSpPr>
        <p:spPr>
          <a:xfrm>
            <a:off x="4965796" y="4712463"/>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66" name="コネクタ: カギ線 5">
            <a:extLst>
              <a:ext uri="{FF2B5EF4-FFF2-40B4-BE49-F238E27FC236}">
                <a16:creationId xmlns:a16="http://schemas.microsoft.com/office/drawing/2014/main" id="{DF607510-7A32-481B-9D50-DBFF4D708505}"/>
              </a:ext>
            </a:extLst>
          </p:cNvPr>
          <p:cNvCxnSpPr>
            <a:cxnSpLocks/>
            <a:stCxn id="52" idx="3"/>
            <a:endCxn id="63" idx="1"/>
          </p:cNvCxnSpPr>
          <p:nvPr/>
        </p:nvCxnSpPr>
        <p:spPr>
          <a:xfrm>
            <a:off x="4454931" y="3798630"/>
            <a:ext cx="384609"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81CCBE03-361B-6182-2A52-FEF0F58943C2}"/>
              </a:ext>
            </a:extLst>
          </p:cNvPr>
          <p:cNvSpPr txBox="1"/>
          <p:nvPr/>
        </p:nvSpPr>
        <p:spPr>
          <a:xfrm>
            <a:off x="6316733" y="4035604"/>
            <a:ext cx="682454"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保存</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85" name="矢印: 五方向 84">
            <a:extLst>
              <a:ext uri="{FF2B5EF4-FFF2-40B4-BE49-F238E27FC236}">
                <a16:creationId xmlns:a16="http://schemas.microsoft.com/office/drawing/2014/main" id="{4DDFA653-D1DB-9288-BC5B-BFC8F5E8237A}"/>
              </a:ext>
            </a:extLst>
          </p:cNvPr>
          <p:cNvSpPr/>
          <p:nvPr/>
        </p:nvSpPr>
        <p:spPr>
          <a:xfrm>
            <a:off x="6887026" y="1353312"/>
            <a:ext cx="5128934"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2">
                    <a:lumMod val="50000"/>
                  </a:schemeClr>
                </a:solidFill>
                <a:latin typeface="Meiryo UI" panose="020B0604030504040204" pitchFamily="50" charset="-128"/>
                <a:ea typeface="Meiryo UI" panose="020B0604030504040204" pitchFamily="50" charset="-128"/>
              </a:rPr>
              <a:t>RPA</a:t>
            </a:r>
            <a:r>
              <a:rPr lang="ja-JP" altLang="en-US" sz="1200" dirty="0">
                <a:solidFill>
                  <a:schemeClr val="bg2">
                    <a:lumMod val="50000"/>
                  </a:schemeClr>
                </a:solidFill>
                <a:latin typeface="Meiryo UI" panose="020B0604030504040204" pitchFamily="50" charset="-128"/>
                <a:ea typeface="Meiryo UI" panose="020B0604030504040204" pitchFamily="50" charset="-128"/>
              </a:rPr>
              <a:t>本番入力（実行後）</a:t>
            </a:r>
          </a:p>
        </p:txBody>
      </p:sp>
      <p:sp>
        <p:nvSpPr>
          <p:cNvPr id="41" name="フローチャート: 手操作入力 40">
            <a:extLst>
              <a:ext uri="{FF2B5EF4-FFF2-40B4-BE49-F238E27FC236}">
                <a16:creationId xmlns:a16="http://schemas.microsoft.com/office/drawing/2014/main" id="{C1C48C48-A346-836F-D878-8454B4E0E1AC}"/>
              </a:ext>
            </a:extLst>
          </p:cNvPr>
          <p:cNvSpPr/>
          <p:nvPr/>
        </p:nvSpPr>
        <p:spPr bwMode="auto">
          <a:xfrm>
            <a:off x="2392063"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設定内容コピー</a:t>
            </a:r>
          </a:p>
        </p:txBody>
      </p:sp>
      <p:sp>
        <p:nvSpPr>
          <p:cNvPr id="3" name="正方形/長方形 2">
            <a:extLst>
              <a:ext uri="{FF2B5EF4-FFF2-40B4-BE49-F238E27FC236}">
                <a16:creationId xmlns:a16="http://schemas.microsoft.com/office/drawing/2014/main" id="{353992A0-A35C-FB16-AB7D-3A09177D4929}"/>
              </a:ext>
            </a:extLst>
          </p:cNvPr>
          <p:cNvSpPr/>
          <p:nvPr/>
        </p:nvSpPr>
        <p:spPr bwMode="auto">
          <a:xfrm>
            <a:off x="2765426" y="5916488"/>
            <a:ext cx="3009078"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0C47D004-2D7E-4E64-2011-0988D6B249F7}"/>
              </a:ext>
            </a:extLst>
          </p:cNvPr>
          <p:cNvGrpSpPr/>
          <p:nvPr/>
        </p:nvGrpSpPr>
        <p:grpSpPr>
          <a:xfrm>
            <a:off x="2226205" y="4379588"/>
            <a:ext cx="372814" cy="541258"/>
            <a:chOff x="9085517" y="6152400"/>
            <a:chExt cx="372814" cy="541258"/>
          </a:xfrm>
        </p:grpSpPr>
        <p:sp>
          <p:nvSpPr>
            <p:cNvPr id="13" name="フローチャート : 書類 22">
              <a:extLst>
                <a:ext uri="{FF2B5EF4-FFF2-40B4-BE49-F238E27FC236}">
                  <a16:creationId xmlns:a16="http://schemas.microsoft.com/office/drawing/2014/main" id="{A69FD77D-F22A-D634-0B6D-5E29A94ED58D}"/>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5" name="フローチャート : 書類 22">
              <a:extLst>
                <a:ext uri="{FF2B5EF4-FFF2-40B4-BE49-F238E27FC236}">
                  <a16:creationId xmlns:a16="http://schemas.microsoft.com/office/drawing/2014/main" id="{352FE327-DD5A-4638-0E4E-DEC80919B886}"/>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29" name="グループ化 28">
            <a:extLst>
              <a:ext uri="{FF2B5EF4-FFF2-40B4-BE49-F238E27FC236}">
                <a16:creationId xmlns:a16="http://schemas.microsoft.com/office/drawing/2014/main" id="{DA6FC348-F781-3756-432E-1EE8EA0F877B}"/>
              </a:ext>
            </a:extLst>
          </p:cNvPr>
          <p:cNvGrpSpPr/>
          <p:nvPr/>
        </p:nvGrpSpPr>
        <p:grpSpPr>
          <a:xfrm>
            <a:off x="1903856" y="5478278"/>
            <a:ext cx="695163" cy="1023843"/>
            <a:chOff x="1858136" y="5478278"/>
            <a:chExt cx="695163" cy="1023843"/>
          </a:xfrm>
        </p:grpSpPr>
        <p:grpSp>
          <p:nvGrpSpPr>
            <p:cNvPr id="16" name="グループ化 15">
              <a:extLst>
                <a:ext uri="{FF2B5EF4-FFF2-40B4-BE49-F238E27FC236}">
                  <a16:creationId xmlns:a16="http://schemas.microsoft.com/office/drawing/2014/main" id="{54E4FC54-03DB-6348-E936-AB565C8EED89}"/>
                </a:ext>
              </a:extLst>
            </p:cNvPr>
            <p:cNvGrpSpPr/>
            <p:nvPr/>
          </p:nvGrpSpPr>
          <p:grpSpPr>
            <a:xfrm>
              <a:off x="1858136" y="5478278"/>
              <a:ext cx="580936" cy="580936"/>
              <a:chOff x="3045064" y="4118673"/>
              <a:chExt cx="580936" cy="580936"/>
            </a:xfrm>
          </p:grpSpPr>
          <p:pic>
            <p:nvPicPr>
              <p:cNvPr id="17" name="グラフィックス 16" descr="フォルダー">
                <a:extLst>
                  <a:ext uri="{FF2B5EF4-FFF2-40B4-BE49-F238E27FC236}">
                    <a16:creationId xmlns:a16="http://schemas.microsoft.com/office/drawing/2014/main" id="{7BC4A005-DA48-782E-1D80-D13612F78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 name="フローチャート : 書類 22">
                <a:extLst>
                  <a:ext uri="{FF2B5EF4-FFF2-40B4-BE49-F238E27FC236}">
                    <a16:creationId xmlns:a16="http://schemas.microsoft.com/office/drawing/2014/main" id="{ED03A1BB-3718-A3AC-6A8F-0B4A6BA37704}"/>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データ</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 name="グループ化 18">
              <a:extLst>
                <a:ext uri="{FF2B5EF4-FFF2-40B4-BE49-F238E27FC236}">
                  <a16:creationId xmlns:a16="http://schemas.microsoft.com/office/drawing/2014/main" id="{ECA74CB4-3115-11D1-80BD-1BDEA8DF2485}"/>
                </a:ext>
              </a:extLst>
            </p:cNvPr>
            <p:cNvGrpSpPr/>
            <p:nvPr/>
          </p:nvGrpSpPr>
          <p:grpSpPr>
            <a:xfrm>
              <a:off x="2180485" y="5960863"/>
              <a:ext cx="372814" cy="541258"/>
              <a:chOff x="9085517" y="6152400"/>
              <a:chExt cx="372814" cy="541258"/>
            </a:xfrm>
          </p:grpSpPr>
          <p:sp>
            <p:nvSpPr>
              <p:cNvPr id="20" name="フローチャート : 書類 22">
                <a:extLst>
                  <a:ext uri="{FF2B5EF4-FFF2-40B4-BE49-F238E27FC236}">
                    <a16:creationId xmlns:a16="http://schemas.microsoft.com/office/drawing/2014/main" id="{7D17307C-83F2-88E3-8990-CD513D221B2B}"/>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1" name="フローチャート : 書類 22">
                <a:extLst>
                  <a:ext uri="{FF2B5EF4-FFF2-40B4-BE49-F238E27FC236}">
                    <a16:creationId xmlns:a16="http://schemas.microsoft.com/office/drawing/2014/main" id="{24CF34A9-B64F-1BAF-E1E1-0392C1582706}"/>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22" name="直線矢印コネクタ 21">
            <a:extLst>
              <a:ext uri="{FF2B5EF4-FFF2-40B4-BE49-F238E27FC236}">
                <a16:creationId xmlns:a16="http://schemas.microsoft.com/office/drawing/2014/main" id="{59155ADF-FE6F-7BBD-AB41-4F6DAC038861}"/>
              </a:ext>
            </a:extLst>
          </p:cNvPr>
          <p:cNvCxnSpPr>
            <a:cxnSpLocks/>
            <a:endCxn id="17" idx="1"/>
          </p:cNvCxnSpPr>
          <p:nvPr/>
        </p:nvCxnSpPr>
        <p:spPr>
          <a:xfrm rot="16200000" flipH="1">
            <a:off x="1470577" y="5335466"/>
            <a:ext cx="709725" cy="15683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2952FDC-6FEB-D6D2-87A7-15BA3E293296}"/>
              </a:ext>
            </a:extLst>
          </p:cNvPr>
          <p:cNvSpPr txBox="1"/>
          <p:nvPr/>
        </p:nvSpPr>
        <p:spPr>
          <a:xfrm>
            <a:off x="1587839" y="5584771"/>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40" name="直線矢印コネクタ 21">
            <a:extLst>
              <a:ext uri="{FF2B5EF4-FFF2-40B4-BE49-F238E27FC236}">
                <a16:creationId xmlns:a16="http://schemas.microsoft.com/office/drawing/2014/main" id="{DB6A68E8-EB5E-DF15-D575-20391C98B582}"/>
              </a:ext>
            </a:extLst>
          </p:cNvPr>
          <p:cNvCxnSpPr>
            <a:cxnSpLocks/>
            <a:stCxn id="41" idx="2"/>
            <a:endCxn id="84" idx="0"/>
          </p:cNvCxnSpPr>
          <p:nvPr/>
        </p:nvCxnSpPr>
        <p:spPr>
          <a:xfrm>
            <a:off x="2859545" y="3997648"/>
            <a:ext cx="1" cy="191837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1BDA4EC5-05F5-5A1A-700D-8E6E0C142415}"/>
              </a:ext>
            </a:extLst>
          </p:cNvPr>
          <p:cNvGrpSpPr/>
          <p:nvPr/>
        </p:nvGrpSpPr>
        <p:grpSpPr>
          <a:xfrm>
            <a:off x="1279542" y="5059021"/>
            <a:ext cx="1140798" cy="436743"/>
            <a:chOff x="10336405" y="5064525"/>
            <a:chExt cx="1358235" cy="436743"/>
          </a:xfrm>
        </p:grpSpPr>
        <p:sp>
          <p:nvSpPr>
            <p:cNvPr id="151" name="正方形/長方形 150">
              <a:extLst>
                <a:ext uri="{FF2B5EF4-FFF2-40B4-BE49-F238E27FC236}">
                  <a16:creationId xmlns:a16="http://schemas.microsoft.com/office/drawing/2014/main" id="{CCF90FA5-0B4A-232C-1519-D3339E281FF2}"/>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7C08D972-C340-7D07-AF3F-33DD097A834E}"/>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43B54BD3-0473-93CF-E12F-00462CC6BFE8}"/>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54" name="直線矢印コネクタ 21">
            <a:extLst>
              <a:ext uri="{FF2B5EF4-FFF2-40B4-BE49-F238E27FC236}">
                <a16:creationId xmlns:a16="http://schemas.microsoft.com/office/drawing/2014/main" id="{93BAD250-42C8-9B2C-56EA-7E505A5AD7E9}"/>
              </a:ext>
            </a:extLst>
          </p:cNvPr>
          <p:cNvCxnSpPr>
            <a:cxnSpLocks/>
            <a:stCxn id="133" idx="3"/>
            <a:endCxn id="84" idx="0"/>
          </p:cNvCxnSpPr>
          <p:nvPr/>
        </p:nvCxnSpPr>
        <p:spPr>
          <a:xfrm>
            <a:off x="2400401" y="5234648"/>
            <a:ext cx="459145" cy="681372"/>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8E21720-E41E-BC0E-C7FE-B031E7F892BB}"/>
              </a:ext>
            </a:extLst>
          </p:cNvPr>
          <p:cNvSpPr txBox="1"/>
          <p:nvPr/>
        </p:nvSpPr>
        <p:spPr>
          <a:xfrm>
            <a:off x="2685581" y="4714016"/>
            <a:ext cx="350206"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00988DC5-7FC8-761B-2D88-08F5625D83B9}"/>
              </a:ext>
            </a:extLst>
          </p:cNvPr>
          <p:cNvSpPr txBox="1"/>
          <p:nvPr/>
        </p:nvSpPr>
        <p:spPr>
          <a:xfrm>
            <a:off x="2479320" y="5170945"/>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88" name="楕円 87">
            <a:extLst>
              <a:ext uri="{FF2B5EF4-FFF2-40B4-BE49-F238E27FC236}">
                <a16:creationId xmlns:a16="http://schemas.microsoft.com/office/drawing/2014/main" id="{586BE2A7-A345-56C9-D03E-0904DF3596A0}"/>
              </a:ext>
            </a:extLst>
          </p:cNvPr>
          <p:cNvSpPr/>
          <p:nvPr/>
        </p:nvSpPr>
        <p:spPr>
          <a:xfrm>
            <a:off x="3947779" y="5916020"/>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92" name="直線矢印コネクタ 21">
            <a:extLst>
              <a:ext uri="{FF2B5EF4-FFF2-40B4-BE49-F238E27FC236}">
                <a16:creationId xmlns:a16="http://schemas.microsoft.com/office/drawing/2014/main" id="{B1753987-C2E5-4343-6296-59B20C8B7844}"/>
              </a:ext>
            </a:extLst>
          </p:cNvPr>
          <p:cNvCxnSpPr>
            <a:cxnSpLocks/>
            <a:stCxn id="10" idx="3"/>
            <a:endCxn id="88" idx="0"/>
          </p:cNvCxnSpPr>
          <p:nvPr/>
        </p:nvCxnSpPr>
        <p:spPr>
          <a:xfrm>
            <a:off x="2484792" y="4193915"/>
            <a:ext cx="1505676" cy="1722105"/>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024441F9-9A5D-BEBA-4609-86B1E060037C}"/>
              </a:ext>
            </a:extLst>
          </p:cNvPr>
          <p:cNvSpPr txBox="1"/>
          <p:nvPr/>
        </p:nvSpPr>
        <p:spPr>
          <a:xfrm>
            <a:off x="3270128" y="4132964"/>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82F34CF3-06C9-0F68-11EE-65D6B516E39F}"/>
              </a:ext>
            </a:extLst>
          </p:cNvPr>
          <p:cNvSpPr txBox="1"/>
          <p:nvPr/>
        </p:nvSpPr>
        <p:spPr>
          <a:xfrm>
            <a:off x="3646223"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99" name="フリーフォーム: 図形 12">
            <a:extLst>
              <a:ext uri="{FF2B5EF4-FFF2-40B4-BE49-F238E27FC236}">
                <a16:creationId xmlns:a16="http://schemas.microsoft.com/office/drawing/2014/main" id="{363F0D95-7F23-FC2C-A936-9E1EF58395F1}"/>
              </a:ext>
            </a:extLst>
          </p:cNvPr>
          <p:cNvSpPr>
            <a:spLocks/>
          </p:cNvSpPr>
          <p:nvPr/>
        </p:nvSpPr>
        <p:spPr bwMode="auto">
          <a:xfrm>
            <a:off x="2819152" y="4145206"/>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grpSp>
        <p:nvGrpSpPr>
          <p:cNvPr id="102" name="グループ化 101">
            <a:extLst>
              <a:ext uri="{FF2B5EF4-FFF2-40B4-BE49-F238E27FC236}">
                <a16:creationId xmlns:a16="http://schemas.microsoft.com/office/drawing/2014/main" id="{A8716FE1-8A14-6960-B6AB-22AEC32A7965}"/>
              </a:ext>
            </a:extLst>
          </p:cNvPr>
          <p:cNvGrpSpPr/>
          <p:nvPr/>
        </p:nvGrpSpPr>
        <p:grpSpPr>
          <a:xfrm>
            <a:off x="4137910" y="3900358"/>
            <a:ext cx="580936" cy="580936"/>
            <a:chOff x="3045064" y="4118673"/>
            <a:chExt cx="580936" cy="580936"/>
          </a:xfrm>
        </p:grpSpPr>
        <p:pic>
          <p:nvPicPr>
            <p:cNvPr id="105" name="グラフィックス 104" descr="フォルダー">
              <a:extLst>
                <a:ext uri="{FF2B5EF4-FFF2-40B4-BE49-F238E27FC236}">
                  <a16:creationId xmlns:a16="http://schemas.microsoft.com/office/drawing/2014/main" id="{DDF1AB0C-3D4E-F445-4ACF-06BC3F8367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07" name="フローチャート : 書類 22">
              <a:extLst>
                <a:ext uri="{FF2B5EF4-FFF2-40B4-BE49-F238E27FC236}">
                  <a16:creationId xmlns:a16="http://schemas.microsoft.com/office/drawing/2014/main" id="{44CED634-861F-D511-3170-663BAD3242B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監視先</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109" name="直線矢印コネクタ 108">
            <a:extLst>
              <a:ext uri="{FF2B5EF4-FFF2-40B4-BE49-F238E27FC236}">
                <a16:creationId xmlns:a16="http://schemas.microsoft.com/office/drawing/2014/main" id="{F9487FD4-D663-DB09-78C5-34BE2E680999}"/>
              </a:ext>
            </a:extLst>
          </p:cNvPr>
          <p:cNvCxnSpPr>
            <a:cxnSpLocks/>
            <a:endCxn id="107" idx="2"/>
          </p:cNvCxnSpPr>
          <p:nvPr/>
        </p:nvCxnSpPr>
        <p:spPr>
          <a:xfrm flipV="1">
            <a:off x="4428379" y="4337296"/>
            <a:ext cx="0" cy="157792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1A4953B2-DFD9-BF65-60D8-4DD00FCCFBB7}"/>
              </a:ext>
            </a:extLst>
          </p:cNvPr>
          <p:cNvGrpSpPr/>
          <p:nvPr/>
        </p:nvGrpSpPr>
        <p:grpSpPr>
          <a:xfrm>
            <a:off x="4460259" y="4376499"/>
            <a:ext cx="372814" cy="541258"/>
            <a:chOff x="9085517" y="6152400"/>
            <a:chExt cx="372814" cy="541258"/>
          </a:xfrm>
        </p:grpSpPr>
        <p:sp>
          <p:nvSpPr>
            <p:cNvPr id="113" name="フローチャート : 書類 22">
              <a:extLst>
                <a:ext uri="{FF2B5EF4-FFF2-40B4-BE49-F238E27FC236}">
                  <a16:creationId xmlns:a16="http://schemas.microsoft.com/office/drawing/2014/main" id="{865914F4-8602-C331-4905-EA666070767D}"/>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4" name="フローチャート : 書類 22">
              <a:extLst>
                <a:ext uri="{FF2B5EF4-FFF2-40B4-BE49-F238E27FC236}">
                  <a16:creationId xmlns:a16="http://schemas.microsoft.com/office/drawing/2014/main" id="{D043107F-5245-B0EB-DCE1-A84789403CA1}"/>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117" name="グループ化 116">
            <a:extLst>
              <a:ext uri="{FF2B5EF4-FFF2-40B4-BE49-F238E27FC236}">
                <a16:creationId xmlns:a16="http://schemas.microsoft.com/office/drawing/2014/main" id="{D9E67725-934B-372F-90DB-D4119E68E563}"/>
              </a:ext>
            </a:extLst>
          </p:cNvPr>
          <p:cNvGrpSpPr/>
          <p:nvPr/>
        </p:nvGrpSpPr>
        <p:grpSpPr>
          <a:xfrm>
            <a:off x="6374787" y="4152526"/>
            <a:ext cx="580936" cy="580936"/>
            <a:chOff x="3045064" y="4118673"/>
            <a:chExt cx="580936" cy="580936"/>
          </a:xfrm>
        </p:grpSpPr>
        <p:pic>
          <p:nvPicPr>
            <p:cNvPr id="118" name="グラフィックス 117" descr="フォルダー">
              <a:extLst>
                <a:ext uri="{FF2B5EF4-FFF2-40B4-BE49-F238E27FC236}">
                  <a16:creationId xmlns:a16="http://schemas.microsoft.com/office/drawing/2014/main" id="{B6258BCA-037C-9E98-85E0-8BA6C75967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9" name="フローチャート : 書類 22">
              <a:extLst>
                <a:ext uri="{FF2B5EF4-FFF2-40B4-BE49-F238E27FC236}">
                  <a16:creationId xmlns:a16="http://schemas.microsoft.com/office/drawing/2014/main" id="{8296AE6B-C688-08CC-EF29-9055DC2FB810}"/>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監視先</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26" name="円/楕円 9">
            <a:extLst>
              <a:ext uri="{FF2B5EF4-FFF2-40B4-BE49-F238E27FC236}">
                <a16:creationId xmlns:a16="http://schemas.microsoft.com/office/drawing/2014/main" id="{3FF7DC72-CE3D-2ECF-A537-B52D54B5B2E5}"/>
              </a:ext>
            </a:extLst>
          </p:cNvPr>
          <p:cNvSpPr/>
          <p:nvPr/>
        </p:nvSpPr>
        <p:spPr>
          <a:xfrm>
            <a:off x="6527387" y="515537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28" name="テキスト ボックス 127">
            <a:extLst>
              <a:ext uri="{FF2B5EF4-FFF2-40B4-BE49-F238E27FC236}">
                <a16:creationId xmlns:a16="http://schemas.microsoft.com/office/drawing/2014/main" id="{D8381C1F-37C2-0954-4B65-8CA18CDA0C7B}"/>
              </a:ext>
            </a:extLst>
          </p:cNvPr>
          <p:cNvSpPr txBox="1"/>
          <p:nvPr/>
        </p:nvSpPr>
        <p:spPr>
          <a:xfrm>
            <a:off x="6340285" y="5346465"/>
            <a:ext cx="527762" cy="1865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定期実行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31" name="コネクタ: カギ線 5">
            <a:extLst>
              <a:ext uri="{FF2B5EF4-FFF2-40B4-BE49-F238E27FC236}">
                <a16:creationId xmlns:a16="http://schemas.microsoft.com/office/drawing/2014/main" id="{422064C9-2926-9BB7-3488-11D7D3135FF6}"/>
              </a:ext>
            </a:extLst>
          </p:cNvPr>
          <p:cNvCxnSpPr>
            <a:cxnSpLocks/>
            <a:stCxn id="126" idx="6"/>
            <a:endCxn id="132" idx="1"/>
          </p:cNvCxnSpPr>
          <p:nvPr/>
        </p:nvCxnSpPr>
        <p:spPr>
          <a:xfrm flipV="1">
            <a:off x="6680946" y="5234648"/>
            <a:ext cx="206077" cy="8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正方形/長方形 131">
            <a:extLst>
              <a:ext uri="{FF2B5EF4-FFF2-40B4-BE49-F238E27FC236}">
                <a16:creationId xmlns:a16="http://schemas.microsoft.com/office/drawing/2014/main" id="{E5104773-39F2-BB0F-F6F4-B3878C8588AE}"/>
              </a:ext>
            </a:extLst>
          </p:cNvPr>
          <p:cNvSpPr/>
          <p:nvPr/>
        </p:nvSpPr>
        <p:spPr bwMode="auto">
          <a:xfrm>
            <a:off x="6887023" y="5059021"/>
            <a:ext cx="936000"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&lt;UiPath&gt;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4" name="矢印: 左右 133">
            <a:extLst>
              <a:ext uri="{FF2B5EF4-FFF2-40B4-BE49-F238E27FC236}">
                <a16:creationId xmlns:a16="http://schemas.microsoft.com/office/drawing/2014/main" id="{5465D6E6-25A2-472A-E605-B03B200386F2}"/>
              </a:ext>
            </a:extLst>
          </p:cNvPr>
          <p:cNvSpPr/>
          <p:nvPr/>
        </p:nvSpPr>
        <p:spPr>
          <a:xfrm>
            <a:off x="5773966" y="1596442"/>
            <a:ext cx="1113059"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cxnSp>
        <p:nvCxnSpPr>
          <p:cNvPr id="78" name="直線矢印コネクタ 77">
            <a:extLst>
              <a:ext uri="{FF2B5EF4-FFF2-40B4-BE49-F238E27FC236}">
                <a16:creationId xmlns:a16="http://schemas.microsoft.com/office/drawing/2014/main" id="{B2EA07FD-75DD-6EEE-05F1-3DA2C72AABFA}"/>
              </a:ext>
            </a:extLst>
          </p:cNvPr>
          <p:cNvCxnSpPr>
            <a:cxnSpLocks/>
          </p:cNvCxnSpPr>
          <p:nvPr/>
        </p:nvCxnSpPr>
        <p:spPr>
          <a:xfrm>
            <a:off x="6656268" y="3860196"/>
            <a:ext cx="0" cy="47710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6C5F875C-3E25-671E-C4DD-BA2BD3473C43}"/>
              </a:ext>
            </a:extLst>
          </p:cNvPr>
          <p:cNvSpPr/>
          <p:nvPr/>
        </p:nvSpPr>
        <p:spPr bwMode="auto">
          <a:xfrm>
            <a:off x="595206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監視フォルダ保存</a:t>
            </a:r>
          </a:p>
        </p:txBody>
      </p:sp>
      <p:cxnSp>
        <p:nvCxnSpPr>
          <p:cNvPr id="137" name="直線矢印コネクタ 136">
            <a:extLst>
              <a:ext uri="{FF2B5EF4-FFF2-40B4-BE49-F238E27FC236}">
                <a16:creationId xmlns:a16="http://schemas.microsoft.com/office/drawing/2014/main" id="{8A2C3500-7880-93BD-CD9A-8179A5AF7A6C}"/>
              </a:ext>
            </a:extLst>
          </p:cNvPr>
          <p:cNvCxnSpPr>
            <a:cxnSpLocks/>
            <a:stCxn id="132" idx="0"/>
            <a:endCxn id="122" idx="3"/>
          </p:cNvCxnSpPr>
          <p:nvPr/>
        </p:nvCxnSpPr>
        <p:spPr>
          <a:xfrm rot="16200000" flipV="1">
            <a:off x="7057844" y="4761842"/>
            <a:ext cx="296584" cy="297774"/>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E07A4789-B3BD-52E6-0197-6E857C90225D}"/>
              </a:ext>
            </a:extLst>
          </p:cNvPr>
          <p:cNvSpPr txBox="1"/>
          <p:nvPr/>
        </p:nvSpPr>
        <p:spPr>
          <a:xfrm>
            <a:off x="7071746" y="4804562"/>
            <a:ext cx="564011"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22" name="フローチャート : 書類 22">
            <a:extLst>
              <a:ext uri="{FF2B5EF4-FFF2-40B4-BE49-F238E27FC236}">
                <a16:creationId xmlns:a16="http://schemas.microsoft.com/office/drawing/2014/main" id="{6A49E866-E432-3F62-9C62-8DB957E15B17}"/>
              </a:ext>
            </a:extLst>
          </p:cNvPr>
          <p:cNvSpPr/>
          <p:nvPr/>
        </p:nvSpPr>
        <p:spPr>
          <a:xfrm>
            <a:off x="6684436" y="46286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p>
        </p:txBody>
      </p:sp>
      <p:sp>
        <p:nvSpPr>
          <p:cNvPr id="156" name="矢印: 左右 155">
            <a:extLst>
              <a:ext uri="{FF2B5EF4-FFF2-40B4-BE49-F238E27FC236}">
                <a16:creationId xmlns:a16="http://schemas.microsoft.com/office/drawing/2014/main" id="{0206CBB0-141E-EB09-7FE7-FCCC3541FE60}"/>
              </a:ext>
            </a:extLst>
          </p:cNvPr>
          <p:cNvSpPr/>
          <p:nvPr/>
        </p:nvSpPr>
        <p:spPr>
          <a:xfrm>
            <a:off x="6883542" y="1596442"/>
            <a:ext cx="1179123"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cxnSp>
        <p:nvCxnSpPr>
          <p:cNvPr id="157" name="コネクタ: カギ線 5">
            <a:extLst>
              <a:ext uri="{FF2B5EF4-FFF2-40B4-BE49-F238E27FC236}">
                <a16:creationId xmlns:a16="http://schemas.microsoft.com/office/drawing/2014/main" id="{35ACD408-0E90-520C-CA7E-7C8054E18B63}"/>
              </a:ext>
            </a:extLst>
          </p:cNvPr>
          <p:cNvCxnSpPr>
            <a:cxnSpLocks/>
            <a:stCxn id="132" idx="3"/>
            <a:endCxn id="160" idx="1"/>
          </p:cNvCxnSpPr>
          <p:nvPr/>
        </p:nvCxnSpPr>
        <p:spPr>
          <a:xfrm flipV="1">
            <a:off x="7823023" y="3799829"/>
            <a:ext cx="404172" cy="1434819"/>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矢印: 左右 158">
            <a:extLst>
              <a:ext uri="{FF2B5EF4-FFF2-40B4-BE49-F238E27FC236}">
                <a16:creationId xmlns:a16="http://schemas.microsoft.com/office/drawing/2014/main" id="{51AE2835-2675-C85C-235E-EEDCF1544BE3}"/>
              </a:ext>
            </a:extLst>
          </p:cNvPr>
          <p:cNvSpPr/>
          <p:nvPr/>
        </p:nvSpPr>
        <p:spPr>
          <a:xfrm>
            <a:off x="8062665" y="1596442"/>
            <a:ext cx="1099494"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60" name="フローチャート: 手操作入力 159">
            <a:extLst>
              <a:ext uri="{FF2B5EF4-FFF2-40B4-BE49-F238E27FC236}">
                <a16:creationId xmlns:a16="http://schemas.microsoft.com/office/drawing/2014/main" id="{14A47492-4C71-5F46-55E5-C39FB8F53E31}"/>
              </a:ext>
            </a:extLst>
          </p:cNvPr>
          <p:cNvSpPr/>
          <p:nvPr/>
        </p:nvSpPr>
        <p:spPr bwMode="auto">
          <a:xfrm>
            <a:off x="8227195"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br>
              <a:rPr lang="en-US" altLang="ja-JP" sz="900" dirty="0">
                <a:solidFill>
                  <a:schemeClr val="bg2">
                    <a:lumMod val="50000"/>
                  </a:schemeClr>
                </a:solidFill>
                <a:latin typeface="Meiryo UI" panose="020B0604030504040204" pitchFamily="50" charset="-128"/>
                <a:ea typeface="Meiryo UI" panose="020B0604030504040204" pitchFamily="50" charset="-128"/>
              </a:rPr>
            </a:br>
            <a:r>
              <a:rPr lang="ja-JP" altLang="en-US" sz="900" dirty="0">
                <a:solidFill>
                  <a:schemeClr val="bg2">
                    <a:lumMod val="50000"/>
                  </a:schemeClr>
                </a:solidFill>
                <a:latin typeface="Meiryo UI" panose="020B0604030504040204" pitchFamily="50" charset="-128"/>
                <a:ea typeface="Meiryo UI" panose="020B0604030504040204" pitchFamily="50" charset="-128"/>
              </a:rPr>
              <a:t>請求書</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r>
              <a:rPr lang="ja-JP" altLang="en-US" sz="900" dirty="0">
                <a:solidFill>
                  <a:schemeClr val="bg2">
                    <a:lumMod val="50000"/>
                  </a:schemeClr>
                </a:solidFill>
                <a:latin typeface="Meiryo UI" panose="020B0604030504040204" pitchFamily="50" charset="-128"/>
                <a:ea typeface="Meiryo UI" panose="020B0604030504040204" pitchFamily="50" charset="-128"/>
              </a:rPr>
              <a:t>コピー</a:t>
            </a:r>
          </a:p>
        </p:txBody>
      </p:sp>
      <p:sp>
        <p:nvSpPr>
          <p:cNvPr id="163" name="正方形/長方形 162">
            <a:extLst>
              <a:ext uri="{FF2B5EF4-FFF2-40B4-BE49-F238E27FC236}">
                <a16:creationId xmlns:a16="http://schemas.microsoft.com/office/drawing/2014/main" id="{8FF3E1C9-9932-F0A3-151C-C37FA8A1DBA7}"/>
              </a:ext>
            </a:extLst>
          </p:cNvPr>
          <p:cNvSpPr/>
          <p:nvPr/>
        </p:nvSpPr>
        <p:spPr bwMode="auto">
          <a:xfrm>
            <a:off x="8222323" y="5059021"/>
            <a:ext cx="2072541"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r>
              <a:rPr lang="en-US" altLang="ja-JP" sz="800" dirty="0">
                <a:solidFill>
                  <a:schemeClr val="bg2">
                    <a:lumMod val="50000"/>
                  </a:schemeClr>
                </a:solidFill>
                <a:latin typeface="Meiryo UI" panose="020B0604030504040204" pitchFamily="50" charset="-128"/>
                <a:ea typeface="Meiryo UI" panose="020B0604030504040204" pitchFamily="50" charset="-128"/>
              </a:rPr>
              <a:t>ID</a:t>
            </a:r>
            <a:r>
              <a:rPr lang="ja-JP" altLang="en-US" sz="800" dirty="0">
                <a:solidFill>
                  <a:schemeClr val="bg2">
                    <a:lumMod val="50000"/>
                  </a:schemeClr>
                </a:solidFill>
                <a:latin typeface="Meiryo UI" panose="020B0604030504040204" pitchFamily="50" charset="-128"/>
                <a:ea typeface="Meiryo UI" panose="020B0604030504040204" pitchFamily="50" charset="-128"/>
              </a:rPr>
              <a:t>検索画面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71" name="直線矢印コネクタ 170">
            <a:extLst>
              <a:ext uri="{FF2B5EF4-FFF2-40B4-BE49-F238E27FC236}">
                <a16:creationId xmlns:a16="http://schemas.microsoft.com/office/drawing/2014/main" id="{18D178D8-1727-B5BF-A4ED-3CCCC5103ED5}"/>
              </a:ext>
            </a:extLst>
          </p:cNvPr>
          <p:cNvCxnSpPr>
            <a:cxnSpLocks/>
            <a:stCxn id="160" idx="2"/>
            <a:endCxn id="208" idx="0"/>
          </p:cNvCxnSpPr>
          <p:nvPr/>
        </p:nvCxnSpPr>
        <p:spPr>
          <a:xfrm>
            <a:off x="8694677" y="3996095"/>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36">
            <a:extLst>
              <a:ext uri="{FF2B5EF4-FFF2-40B4-BE49-F238E27FC236}">
                <a16:creationId xmlns:a16="http://schemas.microsoft.com/office/drawing/2014/main" id="{8D416DFB-D3CA-BC95-E23F-E028DA013C10}"/>
              </a:ext>
            </a:extLst>
          </p:cNvPr>
          <p:cNvCxnSpPr>
            <a:cxnSpLocks/>
            <a:endCxn id="208" idx="0"/>
          </p:cNvCxnSpPr>
          <p:nvPr/>
        </p:nvCxnSpPr>
        <p:spPr>
          <a:xfrm>
            <a:off x="7057249" y="4695758"/>
            <a:ext cx="1637429" cy="36967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8" name="楕円 207">
            <a:extLst>
              <a:ext uri="{FF2B5EF4-FFF2-40B4-BE49-F238E27FC236}">
                <a16:creationId xmlns:a16="http://schemas.microsoft.com/office/drawing/2014/main" id="{6B6E34FC-81F0-95AD-BD50-651CE25C7749}"/>
              </a:ext>
            </a:extLst>
          </p:cNvPr>
          <p:cNvSpPr/>
          <p:nvPr/>
        </p:nvSpPr>
        <p:spPr>
          <a:xfrm>
            <a:off x="8651989" y="5065436"/>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97FFE246-6ADE-B51C-4194-9D0854CC5750}"/>
              </a:ext>
            </a:extLst>
          </p:cNvPr>
          <p:cNvSpPr txBox="1"/>
          <p:nvPr/>
        </p:nvSpPr>
        <p:spPr>
          <a:xfrm>
            <a:off x="8460831"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12" name="フリーフォーム: 図形 12">
            <a:extLst>
              <a:ext uri="{FF2B5EF4-FFF2-40B4-BE49-F238E27FC236}">
                <a16:creationId xmlns:a16="http://schemas.microsoft.com/office/drawing/2014/main" id="{FA301355-2FE7-BD23-19C7-83C7C959A22F}"/>
              </a:ext>
            </a:extLst>
          </p:cNvPr>
          <p:cNvSpPr>
            <a:spLocks/>
          </p:cNvSpPr>
          <p:nvPr/>
        </p:nvSpPr>
        <p:spPr bwMode="auto">
          <a:xfrm>
            <a:off x="7988052" y="4650025"/>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217" name="テキスト ボックス 216">
            <a:extLst>
              <a:ext uri="{FF2B5EF4-FFF2-40B4-BE49-F238E27FC236}">
                <a16:creationId xmlns:a16="http://schemas.microsoft.com/office/drawing/2014/main" id="{5D5B2A1D-0EB7-2EDE-6258-29BD004705F5}"/>
              </a:ext>
            </a:extLst>
          </p:cNvPr>
          <p:cNvSpPr txBox="1"/>
          <p:nvPr/>
        </p:nvSpPr>
        <p:spPr>
          <a:xfrm>
            <a:off x="8195722" y="4626970"/>
            <a:ext cx="318369" cy="14014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26" name="フローチャート: 手操作入力 225">
            <a:extLst>
              <a:ext uri="{FF2B5EF4-FFF2-40B4-BE49-F238E27FC236}">
                <a16:creationId xmlns:a16="http://schemas.microsoft.com/office/drawing/2014/main" id="{60BC3677-1D1A-8B49-8177-B72D1B69136C}"/>
              </a:ext>
            </a:extLst>
          </p:cNvPr>
          <p:cNvSpPr/>
          <p:nvPr/>
        </p:nvSpPr>
        <p:spPr bwMode="auto">
          <a:xfrm>
            <a:off x="9359900"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800" dirty="0">
                <a:solidFill>
                  <a:schemeClr val="bg2">
                    <a:lumMod val="50000"/>
                  </a:schemeClr>
                </a:solidFill>
                <a:latin typeface="Meiryo UI" panose="020B0604030504040204" pitchFamily="50" charset="-128"/>
                <a:ea typeface="Meiryo UI" panose="020B0604030504040204" pitchFamily="50" charset="-128"/>
              </a:rPr>
              <a:t>ID</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VBA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227" name="直線矢印コネクタ 226">
            <a:extLst>
              <a:ext uri="{FF2B5EF4-FFF2-40B4-BE49-F238E27FC236}">
                <a16:creationId xmlns:a16="http://schemas.microsoft.com/office/drawing/2014/main" id="{75E76621-53BB-6A58-D6A8-12F880C5DBE0}"/>
              </a:ext>
            </a:extLst>
          </p:cNvPr>
          <p:cNvCxnSpPr>
            <a:cxnSpLocks/>
            <a:stCxn id="226" idx="2"/>
          </p:cNvCxnSpPr>
          <p:nvPr/>
        </p:nvCxnSpPr>
        <p:spPr>
          <a:xfrm>
            <a:off x="9827382" y="3994896"/>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D04D7FBC-CBD4-6EEF-CA4F-E2F155813091}"/>
              </a:ext>
            </a:extLst>
          </p:cNvPr>
          <p:cNvSpPr txBox="1"/>
          <p:nvPr/>
        </p:nvSpPr>
        <p:spPr>
          <a:xfrm>
            <a:off x="9593536"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38" name="コネクタ: カギ線 5">
            <a:extLst>
              <a:ext uri="{FF2B5EF4-FFF2-40B4-BE49-F238E27FC236}">
                <a16:creationId xmlns:a16="http://schemas.microsoft.com/office/drawing/2014/main" id="{1616A066-B552-0DFB-3815-9B93C5227814}"/>
              </a:ext>
            </a:extLst>
          </p:cNvPr>
          <p:cNvCxnSpPr>
            <a:cxnSpLocks/>
            <a:stCxn id="160" idx="3"/>
            <a:endCxn id="226" idx="1"/>
          </p:cNvCxnSpPr>
          <p:nvPr/>
        </p:nvCxnSpPr>
        <p:spPr>
          <a:xfrm flipV="1">
            <a:off x="9162159" y="3798630"/>
            <a:ext cx="197741"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グループ化 248">
            <a:extLst>
              <a:ext uri="{FF2B5EF4-FFF2-40B4-BE49-F238E27FC236}">
                <a16:creationId xmlns:a16="http://schemas.microsoft.com/office/drawing/2014/main" id="{CBB955F8-9E6A-F27F-18F6-0B3552007287}"/>
              </a:ext>
            </a:extLst>
          </p:cNvPr>
          <p:cNvGrpSpPr/>
          <p:nvPr/>
        </p:nvGrpSpPr>
        <p:grpSpPr>
          <a:xfrm>
            <a:off x="10492604" y="5940371"/>
            <a:ext cx="934964" cy="436743"/>
            <a:chOff x="10336405" y="5064525"/>
            <a:chExt cx="1358235" cy="436743"/>
          </a:xfrm>
        </p:grpSpPr>
        <p:sp>
          <p:nvSpPr>
            <p:cNvPr id="251" name="正方形/長方形 250">
              <a:extLst>
                <a:ext uri="{FF2B5EF4-FFF2-40B4-BE49-F238E27FC236}">
                  <a16:creationId xmlns:a16="http://schemas.microsoft.com/office/drawing/2014/main" id="{A4A5B851-D3A8-1C1A-6396-6FF82387EE07}"/>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2" name="正方形/長方形 251">
              <a:extLst>
                <a:ext uri="{FF2B5EF4-FFF2-40B4-BE49-F238E27FC236}">
                  <a16:creationId xmlns:a16="http://schemas.microsoft.com/office/drawing/2014/main" id="{3CF60A5E-2ED5-4D9C-0D72-4740B0499A08}"/>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3" name="正方形/長方形 252">
              <a:extLst>
                <a:ext uri="{FF2B5EF4-FFF2-40B4-BE49-F238E27FC236}">
                  <a16:creationId xmlns:a16="http://schemas.microsoft.com/office/drawing/2014/main" id="{B5CB4364-D187-AAE2-0615-DFDD61AFAD88}"/>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54" name="直線矢印コネクタ 21">
            <a:extLst>
              <a:ext uri="{FF2B5EF4-FFF2-40B4-BE49-F238E27FC236}">
                <a16:creationId xmlns:a16="http://schemas.microsoft.com/office/drawing/2014/main" id="{758CCF85-EC38-2573-6FDC-F85C9E9AFE0E}"/>
              </a:ext>
            </a:extLst>
          </p:cNvPr>
          <p:cNvCxnSpPr>
            <a:cxnSpLocks/>
            <a:stCxn id="259" idx="2"/>
            <a:endCxn id="253" idx="0"/>
          </p:cNvCxnSpPr>
          <p:nvPr/>
        </p:nvCxnSpPr>
        <p:spPr>
          <a:xfrm flipH="1">
            <a:off x="10951916" y="3996762"/>
            <a:ext cx="8170" cy="194360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1">
            <a:extLst>
              <a:ext uri="{FF2B5EF4-FFF2-40B4-BE49-F238E27FC236}">
                <a16:creationId xmlns:a16="http://schemas.microsoft.com/office/drawing/2014/main" id="{269C33C0-99D7-CED4-C66C-A24F2FE44CAA}"/>
              </a:ext>
            </a:extLst>
          </p:cNvPr>
          <p:cNvCxnSpPr>
            <a:cxnSpLocks/>
            <a:stCxn id="163" idx="3"/>
            <a:endCxn id="253" idx="0"/>
          </p:cNvCxnSpPr>
          <p:nvPr/>
        </p:nvCxnSpPr>
        <p:spPr>
          <a:xfrm>
            <a:off x="10294864" y="5234648"/>
            <a:ext cx="657052" cy="70572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25A61755-2498-7CDD-67FF-20E1A686B42B}"/>
              </a:ext>
            </a:extLst>
          </p:cNvPr>
          <p:cNvSpPr txBox="1"/>
          <p:nvPr/>
        </p:nvSpPr>
        <p:spPr>
          <a:xfrm>
            <a:off x="10652512" y="4771274"/>
            <a:ext cx="620413"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8" name="テキスト ボックス 257">
            <a:extLst>
              <a:ext uri="{FF2B5EF4-FFF2-40B4-BE49-F238E27FC236}">
                <a16:creationId xmlns:a16="http://schemas.microsoft.com/office/drawing/2014/main" id="{34BC6579-1DE4-8E40-5955-5F04CE0F9EBE}"/>
              </a:ext>
            </a:extLst>
          </p:cNvPr>
          <p:cNvSpPr txBox="1"/>
          <p:nvPr/>
        </p:nvSpPr>
        <p:spPr>
          <a:xfrm>
            <a:off x="10447020" y="5170710"/>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9" name="フローチャート: 手操作入力 258">
            <a:extLst>
              <a:ext uri="{FF2B5EF4-FFF2-40B4-BE49-F238E27FC236}">
                <a16:creationId xmlns:a16="http://schemas.microsoft.com/office/drawing/2014/main" id="{1109718D-986F-4035-76D5-4D1429EBC703}"/>
              </a:ext>
            </a:extLst>
          </p:cNvPr>
          <p:cNvSpPr/>
          <p:nvPr/>
        </p:nvSpPr>
        <p:spPr bwMode="auto">
          <a:xfrm>
            <a:off x="10492604" y="3604229"/>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結果入力＆コピー</a:t>
            </a:r>
          </a:p>
        </p:txBody>
      </p:sp>
      <p:cxnSp>
        <p:nvCxnSpPr>
          <p:cNvPr id="260" name="コネクタ: カギ線 5">
            <a:extLst>
              <a:ext uri="{FF2B5EF4-FFF2-40B4-BE49-F238E27FC236}">
                <a16:creationId xmlns:a16="http://schemas.microsoft.com/office/drawing/2014/main" id="{08F8562C-4577-B4B7-A4AF-9B955C7DA5EC}"/>
              </a:ext>
            </a:extLst>
          </p:cNvPr>
          <p:cNvCxnSpPr>
            <a:cxnSpLocks/>
            <a:stCxn id="226" idx="3"/>
            <a:endCxn id="259" idx="1"/>
          </p:cNvCxnSpPr>
          <p:nvPr/>
        </p:nvCxnSpPr>
        <p:spPr>
          <a:xfrm>
            <a:off x="10294864" y="3798630"/>
            <a:ext cx="197740" cy="18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7" name="楕円 266">
            <a:extLst>
              <a:ext uri="{FF2B5EF4-FFF2-40B4-BE49-F238E27FC236}">
                <a16:creationId xmlns:a16="http://schemas.microsoft.com/office/drawing/2014/main" id="{C659971D-D404-90AA-3E3D-743D89092FCC}"/>
              </a:ext>
            </a:extLst>
          </p:cNvPr>
          <p:cNvSpPr/>
          <p:nvPr/>
        </p:nvSpPr>
        <p:spPr>
          <a:xfrm>
            <a:off x="11650497" y="3707064"/>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3</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68" name="コネクタ: カギ線 5">
            <a:extLst>
              <a:ext uri="{FF2B5EF4-FFF2-40B4-BE49-F238E27FC236}">
                <a16:creationId xmlns:a16="http://schemas.microsoft.com/office/drawing/2014/main" id="{95F6F57B-F44C-42E8-9B4C-E6025906E5B4}"/>
              </a:ext>
            </a:extLst>
          </p:cNvPr>
          <p:cNvCxnSpPr>
            <a:cxnSpLocks/>
            <a:stCxn id="259" idx="3"/>
            <a:endCxn id="267" idx="2"/>
          </p:cNvCxnSpPr>
          <p:nvPr/>
        </p:nvCxnSpPr>
        <p:spPr>
          <a:xfrm flipV="1">
            <a:off x="11427568" y="3799611"/>
            <a:ext cx="222929" cy="88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1" name="矢印: 左右 270">
            <a:extLst>
              <a:ext uri="{FF2B5EF4-FFF2-40B4-BE49-F238E27FC236}">
                <a16:creationId xmlns:a16="http://schemas.microsoft.com/office/drawing/2014/main" id="{2938C5AC-3865-5137-A58C-8C295C760DAF}"/>
              </a:ext>
            </a:extLst>
          </p:cNvPr>
          <p:cNvSpPr/>
          <p:nvPr/>
        </p:nvSpPr>
        <p:spPr>
          <a:xfrm>
            <a:off x="9153467" y="1596442"/>
            <a:ext cx="133913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grpSp>
        <p:nvGrpSpPr>
          <p:cNvPr id="272" name="グループ化 271">
            <a:extLst>
              <a:ext uri="{FF2B5EF4-FFF2-40B4-BE49-F238E27FC236}">
                <a16:creationId xmlns:a16="http://schemas.microsoft.com/office/drawing/2014/main" id="{DC1ECEE9-2C7C-5CED-C5DB-9FAEDD54E703}"/>
              </a:ext>
            </a:extLst>
          </p:cNvPr>
          <p:cNvGrpSpPr/>
          <p:nvPr/>
        </p:nvGrpSpPr>
        <p:grpSpPr>
          <a:xfrm>
            <a:off x="5800238" y="863326"/>
            <a:ext cx="5975002" cy="580936"/>
            <a:chOff x="5724822" y="863326"/>
            <a:chExt cx="5975002" cy="580936"/>
          </a:xfrm>
        </p:grpSpPr>
        <p:sp>
          <p:nvSpPr>
            <p:cNvPr id="273" name="フローチャート : 書類 22">
              <a:extLst>
                <a:ext uri="{FF2B5EF4-FFF2-40B4-BE49-F238E27FC236}">
                  <a16:creationId xmlns:a16="http://schemas.microsoft.com/office/drawing/2014/main" id="{E3AFE78A-11DD-EB4E-CDB4-9D5370904E41}"/>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74" name="グループ化 273">
              <a:extLst>
                <a:ext uri="{FF2B5EF4-FFF2-40B4-BE49-F238E27FC236}">
                  <a16:creationId xmlns:a16="http://schemas.microsoft.com/office/drawing/2014/main" id="{2389B7EC-323E-5B36-72FB-0FD2A6F0B868}"/>
                </a:ext>
              </a:extLst>
            </p:cNvPr>
            <p:cNvGrpSpPr/>
            <p:nvPr/>
          </p:nvGrpSpPr>
          <p:grpSpPr>
            <a:xfrm>
              <a:off x="6299371" y="1006194"/>
              <a:ext cx="2717949" cy="295200"/>
              <a:chOff x="6012641" y="1006194"/>
              <a:chExt cx="2989744" cy="295200"/>
            </a:xfrm>
          </p:grpSpPr>
          <p:sp>
            <p:nvSpPr>
              <p:cNvPr id="288" name="フローチャート : 代替処理 2">
                <a:extLst>
                  <a:ext uri="{FF2B5EF4-FFF2-40B4-BE49-F238E27FC236}">
                    <a16:creationId xmlns:a16="http://schemas.microsoft.com/office/drawing/2014/main" id="{0B64AA29-1D58-A58F-E506-DE7D33CB7241}"/>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89" name="正方形/長方形 288">
                <a:extLst>
                  <a:ext uri="{FF2B5EF4-FFF2-40B4-BE49-F238E27FC236}">
                    <a16:creationId xmlns:a16="http://schemas.microsoft.com/office/drawing/2014/main" id="{BC03D44B-07DA-58C1-BE62-49C5113DC461}"/>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90" name="フローチャート: 手操作入力 289">
                <a:extLst>
                  <a:ext uri="{FF2B5EF4-FFF2-40B4-BE49-F238E27FC236}">
                    <a16:creationId xmlns:a16="http://schemas.microsoft.com/office/drawing/2014/main" id="{30D0C4EE-851F-5723-9F61-DC56E48D1F6F}"/>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75" name="グループ化 274">
              <a:extLst>
                <a:ext uri="{FF2B5EF4-FFF2-40B4-BE49-F238E27FC236}">
                  <a16:creationId xmlns:a16="http://schemas.microsoft.com/office/drawing/2014/main" id="{7CBA5416-4E63-4579-476F-0758771FCF44}"/>
                </a:ext>
              </a:extLst>
            </p:cNvPr>
            <p:cNvGrpSpPr/>
            <p:nvPr/>
          </p:nvGrpSpPr>
          <p:grpSpPr>
            <a:xfrm>
              <a:off x="10219448" y="863326"/>
              <a:ext cx="580936" cy="580936"/>
              <a:chOff x="3045064" y="4118673"/>
              <a:chExt cx="580936" cy="580936"/>
            </a:xfrm>
          </p:grpSpPr>
          <p:pic>
            <p:nvPicPr>
              <p:cNvPr id="286" name="グラフィックス 285" descr="フォルダー">
                <a:extLst>
                  <a:ext uri="{FF2B5EF4-FFF2-40B4-BE49-F238E27FC236}">
                    <a16:creationId xmlns:a16="http://schemas.microsoft.com/office/drawing/2014/main" id="{6392D674-100B-E93C-87A1-AC78EEE98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87" name="フローチャート : 書類 22">
                <a:extLst>
                  <a:ext uri="{FF2B5EF4-FFF2-40B4-BE49-F238E27FC236}">
                    <a16:creationId xmlns:a16="http://schemas.microsoft.com/office/drawing/2014/main" id="{C3DCB7E5-0E07-6E07-B7A9-B98A5D85571C}"/>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6" name="グループ化 275">
              <a:extLst>
                <a:ext uri="{FF2B5EF4-FFF2-40B4-BE49-F238E27FC236}">
                  <a16:creationId xmlns:a16="http://schemas.microsoft.com/office/drawing/2014/main" id="{D4CB604B-5DD4-EC45-6405-410B24D165A6}"/>
                </a:ext>
              </a:extLst>
            </p:cNvPr>
            <p:cNvGrpSpPr/>
            <p:nvPr/>
          </p:nvGrpSpPr>
          <p:grpSpPr>
            <a:xfrm>
              <a:off x="10746075" y="863326"/>
              <a:ext cx="580936" cy="580936"/>
              <a:chOff x="3045064" y="4118673"/>
              <a:chExt cx="580936" cy="580936"/>
            </a:xfrm>
          </p:grpSpPr>
          <p:pic>
            <p:nvPicPr>
              <p:cNvPr id="284" name="グラフィックス 283" descr="フォルダー">
                <a:extLst>
                  <a:ext uri="{FF2B5EF4-FFF2-40B4-BE49-F238E27FC236}">
                    <a16:creationId xmlns:a16="http://schemas.microsoft.com/office/drawing/2014/main" id="{D1F71F8B-DB4E-9EC4-9C14-61882BFD6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85" name="フローチャート : 書類 22">
                <a:extLst>
                  <a:ext uri="{FF2B5EF4-FFF2-40B4-BE49-F238E27FC236}">
                    <a16:creationId xmlns:a16="http://schemas.microsoft.com/office/drawing/2014/main" id="{FF3ED01A-2840-F1C9-34CA-DC29861750F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7" name="グループ化 276">
              <a:extLst>
                <a:ext uri="{FF2B5EF4-FFF2-40B4-BE49-F238E27FC236}">
                  <a16:creationId xmlns:a16="http://schemas.microsoft.com/office/drawing/2014/main" id="{8D1770B1-B4C4-CD73-E2A1-D456280EFB63}"/>
                </a:ext>
              </a:extLst>
            </p:cNvPr>
            <p:cNvGrpSpPr/>
            <p:nvPr/>
          </p:nvGrpSpPr>
          <p:grpSpPr>
            <a:xfrm>
              <a:off x="9002385" y="1064235"/>
              <a:ext cx="682453" cy="260038"/>
              <a:chOff x="11038576" y="1002988"/>
              <a:chExt cx="682453" cy="260038"/>
            </a:xfrm>
          </p:grpSpPr>
          <p:cxnSp>
            <p:nvCxnSpPr>
              <p:cNvPr id="282" name="コネクタ: カギ線 5">
                <a:extLst>
                  <a:ext uri="{FF2B5EF4-FFF2-40B4-BE49-F238E27FC236}">
                    <a16:creationId xmlns:a16="http://schemas.microsoft.com/office/drawing/2014/main" id="{F602D188-9CBE-F802-FBE8-285C5BE4D298}"/>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3" name="テキスト ボックス 282">
                <a:extLst>
                  <a:ext uri="{FF2B5EF4-FFF2-40B4-BE49-F238E27FC236}">
                    <a16:creationId xmlns:a16="http://schemas.microsoft.com/office/drawing/2014/main" id="{513F7DAC-CA10-9FEA-8878-A46FE9C5F368}"/>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8" name="グループ化 277">
              <a:extLst>
                <a:ext uri="{FF2B5EF4-FFF2-40B4-BE49-F238E27FC236}">
                  <a16:creationId xmlns:a16="http://schemas.microsoft.com/office/drawing/2014/main" id="{BBE70188-AABC-E8C8-21A2-9FAE4DDAEF13}"/>
                </a:ext>
              </a:extLst>
            </p:cNvPr>
            <p:cNvGrpSpPr/>
            <p:nvPr/>
          </p:nvGrpSpPr>
          <p:grpSpPr>
            <a:xfrm>
              <a:off x="9586748" y="1064235"/>
              <a:ext cx="682453" cy="260038"/>
              <a:chOff x="11038576" y="1002988"/>
              <a:chExt cx="682453" cy="260038"/>
            </a:xfrm>
          </p:grpSpPr>
          <p:cxnSp>
            <p:nvCxnSpPr>
              <p:cNvPr id="280" name="コネクタ: カギ線 5">
                <a:extLst>
                  <a:ext uri="{FF2B5EF4-FFF2-40B4-BE49-F238E27FC236}">
                    <a16:creationId xmlns:a16="http://schemas.microsoft.com/office/drawing/2014/main" id="{01BDE5E1-9649-434A-E724-B3243FB1545F}"/>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1" name="テキスト ボックス 280">
                <a:extLst>
                  <a:ext uri="{FF2B5EF4-FFF2-40B4-BE49-F238E27FC236}">
                    <a16:creationId xmlns:a16="http://schemas.microsoft.com/office/drawing/2014/main" id="{A18EA905-B50D-1753-59B3-642023FC8B41}"/>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279" name="正方形/長方形 278">
              <a:extLst>
                <a:ext uri="{FF2B5EF4-FFF2-40B4-BE49-F238E27FC236}">
                  <a16:creationId xmlns:a16="http://schemas.microsoft.com/office/drawing/2014/main" id="{49E77605-BEC7-9393-5A8A-6E61D25B4493}"/>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dirty="0">
                  <a:solidFill>
                    <a:schemeClr val="bg2">
                      <a:lumMod val="50000"/>
                    </a:schemeClr>
                  </a:solidFill>
                  <a:latin typeface="Meiryo UI" panose="020B0604030504040204" pitchFamily="50" charset="-128"/>
                  <a:ea typeface="Meiryo UI" panose="020B0604030504040204" pitchFamily="50" charset="-128"/>
                </a:rPr>
                <a:t>凡例：</a:t>
              </a:r>
            </a:p>
          </p:txBody>
        </p:sp>
      </p:grpSp>
    </p:spTree>
    <p:extLst>
      <p:ext uri="{BB962C8B-B14F-4D97-AF65-F5344CB8AC3E}">
        <p14:creationId xmlns:p14="http://schemas.microsoft.com/office/powerpoint/2010/main" val="1410474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D8DE-3801-D988-A936-A1D12837BD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C8A28B-1E6D-3A3D-7C48-67FEE18D4262}"/>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マネタイズメニュー</a:t>
            </a:r>
          </a:p>
        </p:txBody>
      </p:sp>
      <p:sp>
        <p:nvSpPr>
          <p:cNvPr id="4" name="フッター プレースホルダー 3">
            <a:extLst>
              <a:ext uri="{FF2B5EF4-FFF2-40B4-BE49-F238E27FC236}">
                <a16:creationId xmlns:a16="http://schemas.microsoft.com/office/drawing/2014/main" id="{C5F57039-F676-3E68-6DFC-AB4FDF88EDB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6FBCA8C3-61A8-A74A-6359-E2327E6554C8}"/>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err="1">
                <a:solidFill>
                  <a:schemeClr val="tx1">
                    <a:lumMod val="65000"/>
                    <a:lumOff val="35000"/>
                  </a:schemeClr>
                </a:solidFill>
                <a:latin typeface="Meiryo UI"/>
                <a:ea typeface="Meiryo UI"/>
                <a:cs typeface="Hiragino Kaku Gothic Pro W3" charset="-128"/>
              </a:rPr>
              <a:t>BlueTry</a:t>
            </a:r>
            <a:r>
              <a:rPr lang="ja-JP" altLang="en-US" dirty="0">
                <a:solidFill>
                  <a:schemeClr val="tx1">
                    <a:lumMod val="65000"/>
                    <a:lumOff val="35000"/>
                  </a:schemeClr>
                </a:solidFill>
                <a:latin typeface="Meiryo UI"/>
                <a:ea typeface="Meiryo UI"/>
                <a:cs typeface="Hiragino Kaku Gothic Pro W3" charset="-128"/>
              </a:rPr>
              <a:t>の留学生に依頼できるメニューは</a:t>
            </a: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つになり、詳細は以下の通り。</a:t>
            </a:r>
            <a:endParaRPr lang="en-US" altLang="ja-JP" sz="1200" dirty="0">
              <a:solidFill>
                <a:schemeClr val="tx1">
                  <a:lumMod val="65000"/>
                  <a:lumOff val="35000"/>
                </a:schemeClr>
              </a:solidFill>
              <a:latin typeface="Meiryo UI"/>
              <a:ea typeface="Meiryo UI"/>
              <a:cs typeface="Hiragino Kaku Gothic Pro W3" charset="-128"/>
            </a:endParaRPr>
          </a:p>
        </p:txBody>
      </p:sp>
      <p:cxnSp>
        <p:nvCxnSpPr>
          <p:cNvPr id="3" name="直線コネクタ 6">
            <a:extLst>
              <a:ext uri="{FF2B5EF4-FFF2-40B4-BE49-F238E27FC236}">
                <a16:creationId xmlns:a16="http://schemas.microsoft.com/office/drawing/2014/main" id="{CC363261-20A8-BAB2-A83D-8F881ED1C9E8}"/>
              </a:ext>
            </a:extLst>
          </p:cNvPr>
          <p:cNvCxnSpPr/>
          <p:nvPr/>
        </p:nvCxnSpPr>
        <p:spPr>
          <a:xfrm>
            <a:off x="518921" y="2456108"/>
            <a:ext cx="2938839" cy="0"/>
          </a:xfrm>
          <a:prstGeom prst="line">
            <a:avLst/>
          </a:prstGeom>
          <a:noFill/>
          <a:ln w="9525" cap="flat" cmpd="sng" algn="ctr">
            <a:solidFill>
              <a:srgbClr val="000000"/>
            </a:solidFill>
            <a:prstDash val="solid"/>
          </a:ln>
          <a:effectLst/>
        </p:spPr>
      </p:cxnSp>
      <p:sp>
        <p:nvSpPr>
          <p:cNvPr id="5" name="テキスト ボックス 8">
            <a:extLst>
              <a:ext uri="{FF2B5EF4-FFF2-40B4-BE49-F238E27FC236}">
                <a16:creationId xmlns:a16="http://schemas.microsoft.com/office/drawing/2014/main" id="{4899A59A-3A18-0162-A363-B465ACF5459D}"/>
              </a:ext>
            </a:extLst>
          </p:cNvPr>
          <p:cNvSpPr txBox="1"/>
          <p:nvPr/>
        </p:nvSpPr>
        <p:spPr bwMode="auto">
          <a:xfrm>
            <a:off x="518921" y="2172859"/>
            <a:ext cx="2938839"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サービスメニュー</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6" name="直線コネクタ 6">
            <a:extLst>
              <a:ext uri="{FF2B5EF4-FFF2-40B4-BE49-F238E27FC236}">
                <a16:creationId xmlns:a16="http://schemas.microsoft.com/office/drawing/2014/main" id="{76265A1B-E162-749C-F3BC-F437BFDB116B}"/>
              </a:ext>
            </a:extLst>
          </p:cNvPr>
          <p:cNvCxnSpPr/>
          <p:nvPr/>
        </p:nvCxnSpPr>
        <p:spPr>
          <a:xfrm>
            <a:off x="3644574" y="2456710"/>
            <a:ext cx="2281436" cy="0"/>
          </a:xfrm>
          <a:prstGeom prst="line">
            <a:avLst/>
          </a:prstGeom>
          <a:noFill/>
          <a:ln w="9525" cap="flat" cmpd="sng" algn="ctr">
            <a:solidFill>
              <a:srgbClr val="000000"/>
            </a:solidFill>
            <a:prstDash val="solid"/>
          </a:ln>
          <a:effectLst/>
        </p:spPr>
      </p:cxnSp>
      <p:sp>
        <p:nvSpPr>
          <p:cNvPr id="7" name="テキスト ボックス 8">
            <a:extLst>
              <a:ext uri="{FF2B5EF4-FFF2-40B4-BE49-F238E27FC236}">
                <a16:creationId xmlns:a16="http://schemas.microsoft.com/office/drawing/2014/main" id="{0DFC0FC2-B20A-9823-7F06-6897457A4A86}"/>
              </a:ext>
            </a:extLst>
          </p:cNvPr>
          <p:cNvSpPr txBox="1"/>
          <p:nvPr/>
        </p:nvSpPr>
        <p:spPr bwMode="auto">
          <a:xfrm>
            <a:off x="3637202" y="2180954"/>
            <a:ext cx="228144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金額（売上 </a:t>
            </a:r>
            <a:r>
              <a:rPr kumimoji="0" lang="en-US" altLang="ja-JP"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 </a:t>
            </a: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原価）</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cxnSp>
        <p:nvCxnSpPr>
          <p:cNvPr id="8" name="直線コネクタ 6">
            <a:extLst>
              <a:ext uri="{FF2B5EF4-FFF2-40B4-BE49-F238E27FC236}">
                <a16:creationId xmlns:a16="http://schemas.microsoft.com/office/drawing/2014/main" id="{24134AD9-4412-15E5-250C-6F1C7A01EBC4}"/>
              </a:ext>
            </a:extLst>
          </p:cNvPr>
          <p:cNvCxnSpPr/>
          <p:nvPr/>
        </p:nvCxnSpPr>
        <p:spPr>
          <a:xfrm>
            <a:off x="6084448" y="2456710"/>
            <a:ext cx="2281436" cy="0"/>
          </a:xfrm>
          <a:prstGeom prst="line">
            <a:avLst/>
          </a:prstGeom>
          <a:noFill/>
          <a:ln w="9525" cap="flat" cmpd="sng" algn="ctr">
            <a:solidFill>
              <a:srgbClr val="000000"/>
            </a:solidFill>
            <a:prstDash val="solid"/>
          </a:ln>
          <a:effectLst/>
        </p:spPr>
      </p:cxnSp>
      <p:sp>
        <p:nvSpPr>
          <p:cNvPr id="9" name="テキスト ボックス 8">
            <a:extLst>
              <a:ext uri="{FF2B5EF4-FFF2-40B4-BE49-F238E27FC236}">
                <a16:creationId xmlns:a16="http://schemas.microsoft.com/office/drawing/2014/main" id="{1E5EB9BC-B6D3-9C17-E1F6-087BD046D46F}"/>
              </a:ext>
            </a:extLst>
          </p:cNvPr>
          <p:cNvSpPr txBox="1"/>
          <p:nvPr/>
        </p:nvSpPr>
        <p:spPr bwMode="auto">
          <a:xfrm>
            <a:off x="6077076" y="2180955"/>
            <a:ext cx="2281440"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内容</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12" name="正方形/長方形 11">
            <a:extLst>
              <a:ext uri="{FF2B5EF4-FFF2-40B4-BE49-F238E27FC236}">
                <a16:creationId xmlns:a16="http://schemas.microsoft.com/office/drawing/2014/main" id="{378E762D-0B8F-C8BA-E5A9-B9C72BA0F8D7}"/>
              </a:ext>
            </a:extLst>
          </p:cNvPr>
          <p:cNvSpPr/>
          <p:nvPr/>
        </p:nvSpPr>
        <p:spPr>
          <a:xfrm>
            <a:off x="530481" y="2524495"/>
            <a:ext cx="2938839"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marL="0" marR="0" lvl="0" indent="0" algn="ctr" defTabSz="914400" eaLnBrk="1" fontAlgn="base" latinLnBrk="0" hangingPunct="1">
              <a:lnSpc>
                <a:spcPct val="100000"/>
              </a:lnSpc>
              <a:spcBef>
                <a:spcPts val="300"/>
              </a:spcBef>
              <a:spcAft>
                <a:spcPct val="0"/>
              </a:spcAft>
              <a:buClrTx/>
              <a:buSzTx/>
              <a:buFontTx/>
              <a:buNone/>
              <a:tabLs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メニュー１（基本）</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3" name="正方形/長方形 12">
            <a:extLst>
              <a:ext uri="{FF2B5EF4-FFF2-40B4-BE49-F238E27FC236}">
                <a16:creationId xmlns:a16="http://schemas.microsoft.com/office/drawing/2014/main" id="{58E2152A-FFB4-ADEA-B829-8D7398674C80}"/>
              </a:ext>
            </a:extLst>
          </p:cNvPr>
          <p:cNvSpPr/>
          <p:nvPr/>
        </p:nvSpPr>
        <p:spPr>
          <a:xfrm>
            <a:off x="3629839" y="2524972"/>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20</a:t>
            </a: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 </a:t>
            </a:r>
            <a: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 10</a:t>
            </a: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万</a:t>
            </a:r>
            <a:endPar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4" name="正方形/長方形 13">
            <a:extLst>
              <a:ext uri="{FF2B5EF4-FFF2-40B4-BE49-F238E27FC236}">
                <a16:creationId xmlns:a16="http://schemas.microsoft.com/office/drawing/2014/main" id="{66261A3A-4AED-E6E9-5B84-0B1C1D12C27E}"/>
              </a:ext>
            </a:extLst>
          </p:cNvPr>
          <p:cNvSpPr/>
          <p:nvPr/>
        </p:nvSpPr>
        <p:spPr>
          <a:xfrm>
            <a:off x="6069716" y="2524972"/>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marR="0" lvl="0" indent="-182563"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テストマーケティング</a:t>
            </a:r>
            <a:b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br>
            <a:r>
              <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rPr>
              <a:t>※</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指定フォーマット</a:t>
            </a:r>
            <a:endPar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6" name="正方形/長方形 15">
            <a:extLst>
              <a:ext uri="{FF2B5EF4-FFF2-40B4-BE49-F238E27FC236}">
                <a16:creationId xmlns:a16="http://schemas.microsoft.com/office/drawing/2014/main" id="{17008FC2-708E-3504-A478-58714D853072}"/>
              </a:ext>
            </a:extLst>
          </p:cNvPr>
          <p:cNvSpPr/>
          <p:nvPr/>
        </p:nvSpPr>
        <p:spPr>
          <a:xfrm>
            <a:off x="530481" y="3256303"/>
            <a:ext cx="2938839"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lvl="0" algn="ctr" fontAlgn="base">
              <a:spcBef>
                <a:spcPts val="300"/>
              </a:spcBef>
              <a:spcAft>
                <a:spcPct val="0"/>
              </a:spcAf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メニュー２（オプション）</a:t>
            </a:r>
            <a:endParaRPr kumimoji="0" lang="en-US" altLang="ja-JP" sz="1600" kern="0" dirty="0">
              <a:solidFill>
                <a:srgbClr val="FFFFFF"/>
              </a:solidFill>
              <a:latin typeface="Meiryo UI" panose="020B0604030504040204" pitchFamily="50" charset="-128"/>
              <a:ea typeface="Meiryo UI" panose="020B0604030504040204" pitchFamily="50" charset="-128"/>
              <a:cs typeface="Hiragino Kaku Gothic Pro W3" charset="-128"/>
            </a:endParaRPr>
          </a:p>
        </p:txBody>
      </p:sp>
      <p:sp>
        <p:nvSpPr>
          <p:cNvPr id="17" name="正方形/長方形 16">
            <a:extLst>
              <a:ext uri="{FF2B5EF4-FFF2-40B4-BE49-F238E27FC236}">
                <a16:creationId xmlns:a16="http://schemas.microsoft.com/office/drawing/2014/main" id="{C71223CC-D9FB-CAB0-C06F-704280BB60D9}"/>
              </a:ext>
            </a:extLst>
          </p:cNvPr>
          <p:cNvSpPr/>
          <p:nvPr/>
        </p:nvSpPr>
        <p:spPr>
          <a:xfrm>
            <a:off x="3629839" y="3256780"/>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30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 </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15</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a:t>
            </a:r>
            <a:endParaRPr kumimoji="0" lang="en-US" altLang="ja-JP"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18" name="正方形/長方形 17">
            <a:extLst>
              <a:ext uri="{FF2B5EF4-FFF2-40B4-BE49-F238E27FC236}">
                <a16:creationId xmlns:a16="http://schemas.microsoft.com/office/drawing/2014/main" id="{C80D2553-B5C4-8C63-5B65-90A72D40BA0A}"/>
              </a:ext>
            </a:extLst>
          </p:cNvPr>
          <p:cNvSpPr/>
          <p:nvPr/>
        </p:nvSpPr>
        <p:spPr>
          <a:xfrm>
            <a:off x="6069716" y="3256780"/>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企業のカスタマイズメニュー</a:t>
            </a:r>
            <a:b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例）市場や法規制の調査</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DDD9B5E2-83C3-50C0-B899-5254DDC8F46C}"/>
              </a:ext>
            </a:extLst>
          </p:cNvPr>
          <p:cNvSpPr/>
          <p:nvPr/>
        </p:nvSpPr>
        <p:spPr>
          <a:xfrm>
            <a:off x="530481" y="3988112"/>
            <a:ext cx="2938839" cy="697029"/>
          </a:xfrm>
          <a:prstGeom prst="rect">
            <a:avLst/>
          </a:prstGeom>
          <a:solidFill>
            <a:srgbClr val="262699"/>
          </a:solidFill>
          <a:ln w="9525" cap="flat" cmpd="sng" algn="ctr">
            <a:solidFill>
              <a:srgbClr val="FFFFFF">
                <a:lumMod val="50000"/>
              </a:srgbClr>
            </a:solidFill>
            <a:prstDash val="solid"/>
          </a:ln>
          <a:effectLst/>
        </p:spPr>
        <p:txBody>
          <a:bodyPr vert="horz" rtlCol="0" anchor="ctr"/>
          <a:lstStyle/>
          <a:p>
            <a:pPr lvl="0" algn="ctr" fontAlgn="base">
              <a:spcBef>
                <a:spcPts val="300"/>
              </a:spcBef>
              <a:spcAft>
                <a:spcPct val="0"/>
              </a:spcAft>
              <a:defRPr/>
            </a:pPr>
            <a:r>
              <a:rPr kumimoji="0" lang="ja-JP" altLang="en-US" sz="1600" b="1" kern="0" dirty="0">
                <a:solidFill>
                  <a:srgbClr val="FFFFFF"/>
                </a:solidFill>
                <a:latin typeface="Meiryo UI" panose="020B0604030504040204" pitchFamily="50" charset="-128"/>
                <a:ea typeface="Meiryo UI" panose="020B0604030504040204" pitchFamily="50" charset="-128"/>
                <a:cs typeface="Hiragino Kaku Gothic Pro W3" charset="-128"/>
              </a:rPr>
              <a:t>メニュー３（インセンティブ）</a:t>
            </a:r>
            <a:endParaRPr kumimoji="0" lang="en-US" altLang="ja-JP" sz="1600" kern="0" dirty="0">
              <a:solidFill>
                <a:srgbClr val="FFFFFF"/>
              </a:solidFill>
              <a:latin typeface="Meiryo UI" panose="020B0604030504040204" pitchFamily="50" charset="-128"/>
              <a:ea typeface="Meiryo UI" panose="020B0604030504040204" pitchFamily="50" charset="-128"/>
              <a:cs typeface="Hiragino Kaku Gothic Pro W3" charset="-128"/>
            </a:endParaRPr>
          </a:p>
        </p:txBody>
      </p:sp>
      <p:sp>
        <p:nvSpPr>
          <p:cNvPr id="21" name="正方形/長方形 20">
            <a:extLst>
              <a:ext uri="{FF2B5EF4-FFF2-40B4-BE49-F238E27FC236}">
                <a16:creationId xmlns:a16="http://schemas.microsoft.com/office/drawing/2014/main" id="{6814F376-BD43-1467-5914-9079B143110E}"/>
              </a:ext>
            </a:extLst>
          </p:cNvPr>
          <p:cNvSpPr/>
          <p:nvPr/>
        </p:nvSpPr>
        <p:spPr>
          <a:xfrm>
            <a:off x="3629839" y="3988589"/>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algn="ctr" fontAlgn="base">
              <a:spcBef>
                <a:spcPct val="0"/>
              </a:spcBef>
              <a:spcAft>
                <a:spcPct val="0"/>
              </a:spcAft>
              <a:defRPr/>
            </a:pP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40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 </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 20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rPr>
              <a:t>万～</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Hiragino Kaku Gothic Pro W3" charset="-128"/>
            </a:endParaRPr>
          </a:p>
        </p:txBody>
      </p:sp>
      <p:sp>
        <p:nvSpPr>
          <p:cNvPr id="22" name="正方形/長方形 21">
            <a:extLst>
              <a:ext uri="{FF2B5EF4-FFF2-40B4-BE49-F238E27FC236}">
                <a16:creationId xmlns:a16="http://schemas.microsoft.com/office/drawing/2014/main" id="{D416CDB7-F555-5ABD-0806-3E072BA45327}"/>
              </a:ext>
            </a:extLst>
          </p:cNvPr>
          <p:cNvSpPr/>
          <p:nvPr/>
        </p:nvSpPr>
        <p:spPr>
          <a:xfrm>
            <a:off x="6069716" y="3988589"/>
            <a:ext cx="2296171"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現地の代理店の紹介や繋ぎ</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10" name="直線コネクタ 6">
            <a:extLst>
              <a:ext uri="{FF2B5EF4-FFF2-40B4-BE49-F238E27FC236}">
                <a16:creationId xmlns:a16="http://schemas.microsoft.com/office/drawing/2014/main" id="{6A72C509-9982-0972-9256-85BCA151782B}"/>
              </a:ext>
            </a:extLst>
          </p:cNvPr>
          <p:cNvCxnSpPr/>
          <p:nvPr/>
        </p:nvCxnSpPr>
        <p:spPr>
          <a:xfrm>
            <a:off x="8529889" y="2456710"/>
            <a:ext cx="3143187" cy="0"/>
          </a:xfrm>
          <a:prstGeom prst="line">
            <a:avLst/>
          </a:prstGeom>
          <a:noFill/>
          <a:ln w="9525" cap="flat" cmpd="sng" algn="ctr">
            <a:solidFill>
              <a:srgbClr val="000000"/>
            </a:solidFill>
            <a:prstDash val="solid"/>
          </a:ln>
          <a:effectLst/>
        </p:spPr>
      </p:cxnSp>
      <p:sp>
        <p:nvSpPr>
          <p:cNvPr id="11" name="テキスト ボックス 8">
            <a:extLst>
              <a:ext uri="{FF2B5EF4-FFF2-40B4-BE49-F238E27FC236}">
                <a16:creationId xmlns:a16="http://schemas.microsoft.com/office/drawing/2014/main" id="{7E49AD17-E90D-7F92-B762-5C4E4B967B1D}"/>
              </a:ext>
            </a:extLst>
          </p:cNvPr>
          <p:cNvSpPr txBox="1"/>
          <p:nvPr/>
        </p:nvSpPr>
        <p:spPr bwMode="auto">
          <a:xfrm>
            <a:off x="8519733" y="2180954"/>
            <a:ext cx="3143193"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備考</a:t>
            </a:r>
            <a:endParaRPr kumimoji="0" lang="en-US" altLang="ja-JP"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15" name="正方形/長方形 14">
            <a:extLst>
              <a:ext uri="{FF2B5EF4-FFF2-40B4-BE49-F238E27FC236}">
                <a16:creationId xmlns:a16="http://schemas.microsoft.com/office/drawing/2014/main" id="{1B253AB5-119E-4F66-081C-D36C1EC93A45}"/>
              </a:ext>
            </a:extLst>
          </p:cNvPr>
          <p:cNvSpPr/>
          <p:nvPr/>
        </p:nvSpPr>
        <p:spPr>
          <a:xfrm>
            <a:off x="8509592" y="2524972"/>
            <a:ext cx="3163488"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基本的に調査人数は最低</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20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人</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留学生の所属コミュニティから調査</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回答者に</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Amazon</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ギフト</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1,000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円配布</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96BEB4DA-E09A-529A-F8B8-CD7DC75C687F}"/>
              </a:ext>
            </a:extLst>
          </p:cNvPr>
          <p:cNvSpPr/>
          <p:nvPr/>
        </p:nvSpPr>
        <p:spPr>
          <a:xfrm>
            <a:off x="8509592" y="3256780"/>
            <a:ext cx="3163488"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留学生のスキルで可能な範囲での作業</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企業の依頼次第になるため、調整が必要</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金額はあくまで目安だが、基本よりは高い</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50D55AF4-8023-55DB-ECF3-5C2884B4EEFD}"/>
              </a:ext>
            </a:extLst>
          </p:cNvPr>
          <p:cNvSpPr/>
          <p:nvPr/>
        </p:nvSpPr>
        <p:spPr>
          <a:xfrm>
            <a:off x="8509592" y="3988589"/>
            <a:ext cx="3163488" cy="696551"/>
          </a:xfrm>
          <a:prstGeom prst="rect">
            <a:avLst/>
          </a:prstGeom>
          <a:noFill/>
          <a:ln w="9525" cap="flat" cmpd="sng" algn="ctr">
            <a:solidFill>
              <a:srgbClr val="FFFFFF">
                <a:lumMod val="50000"/>
              </a:srgbClr>
            </a:solidFill>
            <a:prstDash val="solid"/>
          </a:ln>
          <a:effectLst/>
        </p:spPr>
        <p:txBody>
          <a:bodyPr vert="horz" lIns="36000" rIns="36000" rtlCol="0" anchor="ctr"/>
          <a:lstStyle/>
          <a:p>
            <a:pPr marL="182563" marR="0" lvl="0" indent="-182563" fontAlgn="base">
              <a:lnSpc>
                <a:spcPct val="100000"/>
              </a:lnSpc>
              <a:spcBef>
                <a:spcPct val="0"/>
              </a:spcBef>
              <a:spcAft>
                <a:spcPct val="0"/>
              </a:spcAft>
              <a:buClrTx/>
              <a:buSzTx/>
              <a:buFont typeface="Arial" panose="020B0604020202020204" pitchFamily="34" charset="0"/>
              <a:buChar char="•"/>
              <a:tabLst/>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海外進出における現地の代理店の紹介</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marR="0" lvl="0" indent="-182563" fontAlgn="base">
              <a:lnSpc>
                <a:spcPct val="100000"/>
              </a:lnSpc>
              <a:spcBef>
                <a:spcPct val="0"/>
              </a:spcBef>
              <a:spcAft>
                <a:spcPct val="0"/>
              </a:spcAft>
              <a:buClrTx/>
              <a:buSzTx/>
              <a:buFont typeface="Arial" panose="020B0604020202020204" pitchFamily="34" charset="0"/>
              <a:buChar char="•"/>
              <a:tabLst/>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金額は企業ごとに異なるがインセンティブ</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7823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53C71-B0B0-67D4-441B-0676A2E1A1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E546E5-494D-5F1E-94F1-D0E739B3333C}"/>
              </a:ext>
            </a:extLst>
          </p:cNvPr>
          <p:cNvSpPr>
            <a:spLocks noGrp="1"/>
          </p:cNvSpPr>
          <p:nvPr>
            <p:ph type="title"/>
          </p:nvPr>
        </p:nvSpPr>
        <p:spPr/>
        <p:txBody>
          <a:bodyPr anchor="ctr"/>
          <a:lstStyle/>
          <a:p>
            <a:r>
              <a:rPr lang="ja-JP" altLang="en-US" dirty="0">
                <a:latin typeface="Meiryo UI" panose="020B0604030504040204" pitchFamily="50" charset="-128"/>
                <a:ea typeface="Meiryo UI" panose="020B0604030504040204" pitchFamily="50" charset="-128"/>
              </a:rPr>
              <a:t>マーケットサイズ</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577309D-F8D6-09B8-58AC-91A14C5A1CF5}"/>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5B4E79F0-CCAC-7055-CE25-8C336C0D499A}"/>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前項で記述したサービスメニューと市場セグメントのかけ合わせにて、</a:t>
            </a:r>
            <a:r>
              <a:rPr lang="en-US" altLang="ja-JP" dirty="0">
                <a:solidFill>
                  <a:schemeClr val="tx1">
                    <a:lumMod val="65000"/>
                    <a:lumOff val="35000"/>
                  </a:schemeClr>
                </a:solidFill>
                <a:latin typeface="Meiryo UI"/>
                <a:ea typeface="Meiryo UI"/>
                <a:cs typeface="Hiragino Kaku Gothic Pro W3" charset="-128"/>
              </a:rPr>
              <a:t>SOM</a:t>
            </a:r>
            <a:r>
              <a:rPr lang="ja-JP" altLang="en-US" dirty="0">
                <a:solidFill>
                  <a:schemeClr val="tx1">
                    <a:lumMod val="65000"/>
                    <a:lumOff val="35000"/>
                  </a:schemeClr>
                </a:solidFill>
                <a:latin typeface="Meiryo UI"/>
                <a:ea typeface="Meiryo UI"/>
                <a:cs typeface="Hiragino Kaku Gothic Pro W3" charset="-128"/>
              </a:rPr>
              <a:t>、</a:t>
            </a:r>
            <a:r>
              <a:rPr lang="en-US" altLang="ja-JP" dirty="0">
                <a:solidFill>
                  <a:schemeClr val="tx1">
                    <a:lumMod val="65000"/>
                    <a:lumOff val="35000"/>
                  </a:schemeClr>
                </a:solidFill>
                <a:latin typeface="Meiryo UI"/>
                <a:ea typeface="Meiryo UI"/>
                <a:cs typeface="Hiragino Kaku Gothic Pro W3" charset="-128"/>
              </a:rPr>
              <a:t>SAM</a:t>
            </a:r>
            <a:r>
              <a:rPr lang="ja-JP" altLang="en-US" dirty="0">
                <a:solidFill>
                  <a:schemeClr val="tx1">
                    <a:lumMod val="65000"/>
                    <a:lumOff val="35000"/>
                  </a:schemeClr>
                </a:solidFill>
                <a:latin typeface="Meiryo UI"/>
                <a:ea typeface="Meiryo UI"/>
                <a:cs typeface="Hiragino Kaku Gothic Pro W3" charset="-128"/>
              </a:rPr>
              <a:t>、</a:t>
            </a:r>
            <a:r>
              <a:rPr lang="en-US" altLang="ja-JP" dirty="0">
                <a:solidFill>
                  <a:schemeClr val="tx1">
                    <a:lumMod val="65000"/>
                    <a:lumOff val="35000"/>
                  </a:schemeClr>
                </a:solidFill>
                <a:latin typeface="Meiryo UI"/>
                <a:ea typeface="Meiryo UI"/>
                <a:cs typeface="Hiragino Kaku Gothic Pro W3" charset="-128"/>
              </a:rPr>
              <a:t>TAM</a:t>
            </a:r>
            <a:r>
              <a:rPr lang="ja-JP" altLang="en-US" dirty="0">
                <a:solidFill>
                  <a:schemeClr val="tx1">
                    <a:lumMod val="65000"/>
                    <a:lumOff val="35000"/>
                  </a:schemeClr>
                </a:solidFill>
                <a:latin typeface="Meiryo UI"/>
                <a:ea typeface="Meiryo UI"/>
                <a:cs typeface="Hiragino Kaku Gothic Pro W3" charset="-128"/>
              </a:rPr>
              <a:t>を算出した。</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本ビジネスで</a:t>
            </a:r>
            <a:r>
              <a:rPr lang="en-US" altLang="ja-JP" dirty="0">
                <a:solidFill>
                  <a:schemeClr val="tx1">
                    <a:lumMod val="65000"/>
                    <a:lumOff val="35000"/>
                  </a:schemeClr>
                </a:solidFill>
                <a:latin typeface="Meiryo UI"/>
                <a:ea typeface="Meiryo UI"/>
                <a:cs typeface="Hiragino Kaku Gothic Pro W3" charset="-128"/>
              </a:rPr>
              <a:t>1,000</a:t>
            </a:r>
            <a:r>
              <a:rPr lang="ja-JP" altLang="en-US" dirty="0">
                <a:solidFill>
                  <a:schemeClr val="tx1">
                    <a:lumMod val="65000"/>
                    <a:lumOff val="35000"/>
                  </a:schemeClr>
                </a:solidFill>
                <a:latin typeface="Meiryo UI"/>
                <a:ea typeface="Meiryo UI"/>
                <a:cs typeface="Hiragino Kaku Gothic Pro W3" charset="-128"/>
              </a:rPr>
              <a:t>憶円を目指せるポテンシャルはあると判断できる。</a:t>
            </a:r>
            <a:endParaRPr lang="en-US" altLang="ja-JP" sz="1200" dirty="0">
              <a:solidFill>
                <a:schemeClr val="tx1">
                  <a:lumMod val="65000"/>
                  <a:lumOff val="35000"/>
                </a:schemeClr>
              </a:solidFill>
              <a:latin typeface="Meiryo UI"/>
              <a:ea typeface="Meiryo UI"/>
              <a:cs typeface="Hiragino Kaku Gothic Pro W3" charset="-128"/>
            </a:endParaRPr>
          </a:p>
        </p:txBody>
      </p:sp>
      <p:grpSp>
        <p:nvGrpSpPr>
          <p:cNvPr id="54" name="グループ化 53">
            <a:extLst>
              <a:ext uri="{FF2B5EF4-FFF2-40B4-BE49-F238E27FC236}">
                <a16:creationId xmlns:a16="http://schemas.microsoft.com/office/drawing/2014/main" id="{0ECBBA11-F01B-A5FF-2830-9A0225B95864}"/>
              </a:ext>
            </a:extLst>
          </p:cNvPr>
          <p:cNvGrpSpPr/>
          <p:nvPr/>
        </p:nvGrpSpPr>
        <p:grpSpPr>
          <a:xfrm>
            <a:off x="680962" y="1574655"/>
            <a:ext cx="10830077" cy="4824135"/>
            <a:chOff x="853155" y="1368469"/>
            <a:chExt cx="10830077" cy="4824135"/>
          </a:xfrm>
        </p:grpSpPr>
        <p:grpSp>
          <p:nvGrpSpPr>
            <p:cNvPr id="47" name="グループ化 46">
              <a:extLst>
                <a:ext uri="{FF2B5EF4-FFF2-40B4-BE49-F238E27FC236}">
                  <a16:creationId xmlns:a16="http://schemas.microsoft.com/office/drawing/2014/main" id="{51A79ED4-7ED2-F698-1988-A43939634BD6}"/>
                </a:ext>
              </a:extLst>
            </p:cNvPr>
            <p:cNvGrpSpPr/>
            <p:nvPr/>
          </p:nvGrpSpPr>
          <p:grpSpPr>
            <a:xfrm>
              <a:off x="853155" y="1368469"/>
              <a:ext cx="7357791" cy="4824135"/>
              <a:chOff x="2522261" y="1392962"/>
              <a:chExt cx="7357791" cy="4824135"/>
            </a:xfrm>
          </p:grpSpPr>
          <p:sp>
            <p:nvSpPr>
              <p:cNvPr id="29" name="正方形/長方形 28">
                <a:extLst>
                  <a:ext uri="{FF2B5EF4-FFF2-40B4-BE49-F238E27FC236}">
                    <a16:creationId xmlns:a16="http://schemas.microsoft.com/office/drawing/2014/main" id="{C6CA6D73-9D2D-11A2-A371-77551EBF9F47}"/>
                  </a:ext>
                </a:extLst>
              </p:cNvPr>
              <p:cNvSpPr/>
              <p:nvPr/>
            </p:nvSpPr>
            <p:spPr>
              <a:xfrm>
                <a:off x="5320469" y="4250324"/>
                <a:ext cx="2284409" cy="1428681"/>
              </a:xfrm>
              <a:prstGeom prst="rect">
                <a:avLst/>
              </a:prstGeom>
              <a:solidFill>
                <a:srgbClr val="3333CC">
                  <a:lumMod val="60000"/>
                  <a:lumOff val="40000"/>
                </a:srgbClr>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0" name="正方形/長方形 29">
                <a:extLst>
                  <a:ext uri="{FF2B5EF4-FFF2-40B4-BE49-F238E27FC236}">
                    <a16:creationId xmlns:a16="http://schemas.microsoft.com/office/drawing/2014/main" id="{AC097F51-0696-D51B-344C-3D5F6AA0B9BA}"/>
                  </a:ext>
                </a:extLst>
              </p:cNvPr>
              <p:cNvSpPr/>
              <p:nvPr/>
            </p:nvSpPr>
            <p:spPr>
              <a:xfrm>
                <a:off x="3045295" y="4250324"/>
                <a:ext cx="2284409" cy="1428681"/>
              </a:xfrm>
              <a:prstGeom prst="rect">
                <a:avLst/>
              </a:prstGeom>
              <a:solidFill>
                <a:srgbClr val="262699"/>
              </a:solidFill>
              <a:ln w="9525" cap="flat" cmpd="sng" algn="ctr">
                <a:solidFill>
                  <a:srgbClr val="FFFFFF"/>
                </a:solidFill>
                <a:prstDash val="solid"/>
              </a:ln>
              <a:effectLst/>
            </p:spPr>
            <p:txBody>
              <a:bodyPr vert="horz" rtlCol="0" anchor="ctr"/>
              <a:lstStyle/>
              <a:p>
                <a:pPr algn="ctr" fontAlgn="base">
                  <a:spcBef>
                    <a:spcPct val="0"/>
                  </a:spcBef>
                  <a:spcAft>
                    <a:spcPct val="0"/>
                  </a:spcAft>
                </a:pPr>
                <a:r>
                  <a:rPr kumimoji="0" lang="en-US" altLang="ja-JP" sz="1600" kern="0" dirty="0">
                    <a:solidFill>
                      <a:srgbClr val="FFFFFF"/>
                    </a:solidFill>
                    <a:latin typeface="Meiryo UI" panose="020B0604030504040204" pitchFamily="50" charset="-128"/>
                    <a:ea typeface="Meiryo UI" panose="020B0604030504040204" pitchFamily="50" charset="-128"/>
                  </a:rPr>
                  <a:t>SOM/</a:t>
                </a:r>
              </a:p>
              <a:p>
                <a:pPr algn="ctr" fontAlgn="base">
                  <a:spcBef>
                    <a:spcPct val="0"/>
                  </a:spcBef>
                  <a:spcAft>
                    <a:spcPct val="0"/>
                  </a:spcAft>
                </a:pPr>
                <a:r>
                  <a:rPr kumimoji="0" lang="en-US" altLang="ja-JP" sz="1600" kern="0" dirty="0">
                    <a:solidFill>
                      <a:srgbClr val="FFFFFF"/>
                    </a:solidFill>
                    <a:latin typeface="Meiryo UI" panose="020B0604030504040204" pitchFamily="50" charset="-128"/>
                    <a:ea typeface="Meiryo UI" panose="020B0604030504040204" pitchFamily="50" charset="-128"/>
                  </a:rPr>
                  <a:t>800</a:t>
                </a:r>
                <a:r>
                  <a:rPr kumimoji="0" lang="ja-JP" altLang="en-US" sz="1600" kern="0" dirty="0">
                    <a:solidFill>
                      <a:srgbClr val="FFFFFF"/>
                    </a:solidFill>
                    <a:latin typeface="Meiryo UI" panose="020B0604030504040204" pitchFamily="50" charset="-128"/>
                    <a:ea typeface="Meiryo UI" panose="020B0604030504040204" pitchFamily="50" charset="-128"/>
                  </a:rPr>
                  <a:t>億円</a:t>
                </a:r>
                <a:r>
                  <a:rPr kumimoji="0" lang="en-US" altLang="ja-JP" sz="1600" kern="0" dirty="0">
                    <a:solidFill>
                      <a:srgbClr val="FFFFFF"/>
                    </a:solidFill>
                    <a:latin typeface="Meiryo UI" panose="020B0604030504040204" pitchFamily="50" charset="-128"/>
                    <a:ea typeface="Meiryo UI" panose="020B0604030504040204" pitchFamily="50" charset="-128"/>
                  </a:rPr>
                  <a:t>/</a:t>
                </a:r>
                <a:r>
                  <a:rPr kumimoji="0" lang="ja-JP" altLang="en-US" sz="1600" kern="0" dirty="0">
                    <a:solidFill>
                      <a:srgbClr val="FFFFFF"/>
                    </a:solidFill>
                    <a:latin typeface="Meiryo UI" panose="020B0604030504040204" pitchFamily="50" charset="-128"/>
                    <a:ea typeface="Meiryo UI" panose="020B0604030504040204" pitchFamily="50" charset="-128"/>
                  </a:rPr>
                  <a:t>年</a:t>
                </a:r>
                <a:endParaRPr kumimoji="0" lang="en-US" altLang="ja-JP" sz="1600" kern="0" dirty="0">
                  <a:solidFill>
                    <a:srgbClr val="FFFFFF"/>
                  </a:solidFill>
                  <a:latin typeface="Meiryo UI" panose="020B0604030504040204" pitchFamily="50" charset="-128"/>
                  <a:ea typeface="Meiryo UI" panose="020B0604030504040204" pitchFamily="50" charset="-128"/>
                </a:endParaRPr>
              </a:p>
              <a:p>
                <a:pPr algn="ctr" fontAlgn="base">
                  <a:spcBef>
                    <a:spcPct val="0"/>
                  </a:spcBef>
                  <a:spcAft>
                    <a:spcPct val="0"/>
                  </a:spcAft>
                </a:pPr>
                <a:r>
                  <a:rPr kumimoji="0" lang="ja-JP" altLang="en-US" sz="900" kern="0" dirty="0">
                    <a:solidFill>
                      <a:srgbClr val="FFFFFF"/>
                    </a:solidFill>
                    <a:latin typeface="Meiryo UI" panose="020B0604030504040204" pitchFamily="50" charset="-128"/>
                    <a:ea typeface="Meiryo UI" panose="020B0604030504040204" pitchFamily="50" charset="-128"/>
                  </a:rPr>
                  <a:t>約</a:t>
                </a:r>
                <a:r>
                  <a:rPr kumimoji="0" lang="en-US" altLang="ja-JP" sz="900" kern="0" dirty="0">
                    <a:solidFill>
                      <a:srgbClr val="FFFFFF"/>
                    </a:solidFill>
                    <a:latin typeface="Meiryo UI" panose="020B0604030504040204" pitchFamily="50" charset="-128"/>
                    <a:ea typeface="Meiryo UI" panose="020B0604030504040204" pitchFamily="50" charset="-128"/>
                  </a:rPr>
                  <a:t>40</a:t>
                </a:r>
                <a:r>
                  <a:rPr kumimoji="0" lang="ja-JP" altLang="en-US" sz="900" kern="0" dirty="0">
                    <a:solidFill>
                      <a:srgbClr val="FFFFFF"/>
                    </a:solidFill>
                    <a:latin typeface="Meiryo UI" panose="020B0604030504040204" pitchFamily="50" charset="-128"/>
                    <a:ea typeface="Meiryo UI" panose="020B0604030504040204" pitchFamily="50" charset="-128"/>
                  </a:rPr>
                  <a:t>万</a:t>
                </a:r>
                <a:r>
                  <a:rPr kumimoji="0" lang="zh-TW" altLang="en-US" sz="900" kern="0" dirty="0">
                    <a:solidFill>
                      <a:srgbClr val="FFFFFF"/>
                    </a:solidFill>
                    <a:latin typeface="Meiryo UI" panose="020B0604030504040204" pitchFamily="50" charset="-128"/>
                    <a:ea typeface="Meiryo UI" panose="020B0604030504040204" pitchFamily="50" charset="-128"/>
                  </a:rPr>
                  <a:t>社 </a:t>
                </a:r>
                <a:r>
                  <a:rPr kumimoji="0" lang="en-US" altLang="zh-TW" sz="900" kern="0" dirty="0">
                    <a:solidFill>
                      <a:srgbClr val="FFFFFF"/>
                    </a:solidFill>
                    <a:latin typeface="Meiryo UI" panose="020B0604030504040204" pitchFamily="50" charset="-128"/>
                    <a:ea typeface="Meiryo UI" panose="020B0604030504040204" pitchFamily="50" charset="-128"/>
                  </a:rPr>
                  <a:t>× 1</a:t>
                </a:r>
                <a:r>
                  <a:rPr kumimoji="0" lang="zh-TW" altLang="en-US" sz="900" kern="0" dirty="0">
                    <a:solidFill>
                      <a:srgbClr val="FFFFFF"/>
                    </a:solidFill>
                    <a:latin typeface="Meiryo UI" panose="020B0604030504040204" pitchFamily="50" charset="-128"/>
                    <a:ea typeface="Meiryo UI" panose="020B0604030504040204" pitchFamily="50" charset="-128"/>
                  </a:rPr>
                  <a:t>案件</a:t>
                </a:r>
                <a:r>
                  <a:rPr kumimoji="0" lang="en-US" altLang="zh-TW" sz="900" kern="0" dirty="0">
                    <a:solidFill>
                      <a:srgbClr val="FFFFFF"/>
                    </a:solidFill>
                    <a:latin typeface="Meiryo UI" panose="020B0604030504040204" pitchFamily="50" charset="-128"/>
                    <a:ea typeface="Meiryo UI" panose="020B0604030504040204" pitchFamily="50" charset="-128"/>
                  </a:rPr>
                  <a:t>/</a:t>
                </a:r>
                <a:r>
                  <a:rPr kumimoji="0" lang="zh-TW" altLang="en-US" sz="900" kern="0" dirty="0">
                    <a:solidFill>
                      <a:srgbClr val="FFFFFF"/>
                    </a:solidFill>
                    <a:latin typeface="Meiryo UI" panose="020B0604030504040204" pitchFamily="50" charset="-128"/>
                    <a:ea typeface="Meiryo UI" panose="020B0604030504040204" pitchFamily="50" charset="-128"/>
                  </a:rPr>
                  <a:t>社 </a:t>
                </a:r>
                <a:r>
                  <a:rPr kumimoji="0" lang="en-US" altLang="zh-TW" sz="900" kern="0" dirty="0">
                    <a:solidFill>
                      <a:srgbClr val="FFFFFF"/>
                    </a:solidFill>
                    <a:latin typeface="Meiryo UI" panose="020B0604030504040204" pitchFamily="50" charset="-128"/>
                    <a:ea typeface="Meiryo UI" panose="020B0604030504040204" pitchFamily="50" charset="-128"/>
                  </a:rPr>
                  <a:t>× 20</a:t>
                </a:r>
                <a:r>
                  <a:rPr kumimoji="0" lang="zh-TW" altLang="en-US" sz="900" kern="0" dirty="0">
                    <a:solidFill>
                      <a:srgbClr val="FFFFFF"/>
                    </a:solidFill>
                    <a:latin typeface="Meiryo UI" panose="020B0604030504040204" pitchFamily="50" charset="-128"/>
                    <a:ea typeface="Meiryo UI" panose="020B0604030504040204" pitchFamily="50" charset="-128"/>
                  </a:rPr>
                  <a:t>万円</a:t>
                </a:r>
                <a:r>
                  <a:rPr kumimoji="0" lang="en-US" altLang="zh-TW" sz="900" kern="0" dirty="0">
                    <a:solidFill>
                      <a:srgbClr val="FFFFFF"/>
                    </a:solidFill>
                    <a:latin typeface="Meiryo UI" panose="020B0604030504040204" pitchFamily="50" charset="-128"/>
                    <a:ea typeface="Meiryo UI" panose="020B0604030504040204" pitchFamily="50" charset="-128"/>
                  </a:rPr>
                  <a:t>/</a:t>
                </a:r>
                <a:r>
                  <a:rPr kumimoji="0" lang="zh-TW" altLang="en-US" sz="900" kern="0" dirty="0">
                    <a:solidFill>
                      <a:srgbClr val="FFFFFF"/>
                    </a:solidFill>
                    <a:latin typeface="Meiryo UI" panose="020B0604030504040204" pitchFamily="50" charset="-128"/>
                    <a:ea typeface="Meiryo UI" panose="020B0604030504040204" pitchFamily="50" charset="-128"/>
                  </a:rPr>
                  <a:t>案件 </a:t>
                </a:r>
                <a:br>
                  <a:rPr kumimoji="0" lang="en-US" altLang="zh-TW" sz="900" kern="0" dirty="0">
                    <a:solidFill>
                      <a:srgbClr val="FFFFFF"/>
                    </a:solidFill>
                    <a:latin typeface="Meiryo UI" panose="020B0604030504040204" pitchFamily="50" charset="-128"/>
                    <a:ea typeface="Meiryo UI" panose="020B0604030504040204" pitchFamily="50" charset="-128"/>
                  </a:rPr>
                </a:br>
                <a:r>
                  <a:rPr kumimoji="0" lang="en-US" altLang="zh-TW" sz="900" kern="0" dirty="0">
                    <a:solidFill>
                      <a:srgbClr val="FFFFFF"/>
                    </a:solidFill>
                    <a:latin typeface="Meiryo UI" panose="020B0604030504040204" pitchFamily="50" charset="-128"/>
                    <a:ea typeface="Meiryo UI" panose="020B0604030504040204" pitchFamily="50" charset="-128"/>
                  </a:rPr>
                  <a:t>= </a:t>
                </a:r>
                <a:r>
                  <a:rPr kumimoji="0" lang="zh-TW" altLang="en-US" sz="900" kern="0" dirty="0">
                    <a:solidFill>
                      <a:srgbClr val="FFFFFF"/>
                    </a:solidFill>
                    <a:latin typeface="Meiryo UI" panose="020B0604030504040204" pitchFamily="50" charset="-128"/>
                    <a:ea typeface="Meiryo UI" panose="020B0604030504040204" pitchFamily="50" charset="-128"/>
                  </a:rPr>
                  <a:t>約</a:t>
                </a:r>
                <a:r>
                  <a:rPr kumimoji="0" lang="en-US" altLang="ja-JP" sz="900" kern="0" dirty="0">
                    <a:solidFill>
                      <a:srgbClr val="FFFFFF"/>
                    </a:solidFill>
                    <a:latin typeface="Meiryo UI" panose="020B0604030504040204" pitchFamily="50" charset="-128"/>
                    <a:ea typeface="Meiryo UI" panose="020B0604030504040204" pitchFamily="50" charset="-128"/>
                  </a:rPr>
                  <a:t>800</a:t>
                </a:r>
                <a:r>
                  <a:rPr kumimoji="0" lang="zh-TW" altLang="en-US" sz="900" kern="0" dirty="0">
                    <a:solidFill>
                      <a:srgbClr val="FFFFFF"/>
                    </a:solidFill>
                    <a:latin typeface="Meiryo UI" panose="020B0604030504040204" pitchFamily="50" charset="-128"/>
                    <a:ea typeface="Meiryo UI" panose="020B0604030504040204" pitchFamily="50" charset="-128"/>
                  </a:rPr>
                  <a:t>億円</a:t>
                </a:r>
              </a:p>
            </p:txBody>
          </p:sp>
          <p:sp>
            <p:nvSpPr>
              <p:cNvPr id="31" name="正方形/長方形 30">
                <a:extLst>
                  <a:ext uri="{FF2B5EF4-FFF2-40B4-BE49-F238E27FC236}">
                    <a16:creationId xmlns:a16="http://schemas.microsoft.com/office/drawing/2014/main" id="{DA8DA3DE-A6D2-7A8C-C9E3-F8EC3451C7B8}"/>
                  </a:ext>
                </a:extLst>
              </p:cNvPr>
              <p:cNvSpPr/>
              <p:nvPr/>
            </p:nvSpPr>
            <p:spPr>
              <a:xfrm>
                <a:off x="5320469" y="2821643"/>
                <a:ext cx="2284409" cy="1428681"/>
              </a:xfrm>
              <a:prstGeom prst="rect">
                <a:avLst/>
              </a:prstGeom>
              <a:solidFill>
                <a:srgbClr val="8585E0"/>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SAM/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600" kern="0" dirty="0">
                    <a:solidFill>
                      <a:srgbClr val="FFFFFF"/>
                    </a:solidFill>
                    <a:latin typeface="Meiryo UI" panose="020B0604030504040204" pitchFamily="50" charset="-128"/>
                    <a:ea typeface="Meiryo UI" panose="020B0604030504040204" pitchFamily="50" charset="-128"/>
                    <a:cs typeface="Hiragino Kaku Gothic Pro W3" charset="-128"/>
                  </a:rPr>
                  <a:t>3,510</a:t>
                </a:r>
                <a:r>
                  <a:rPr kumimoji="0" lang="ja-JP" altLang="en-US"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億円</a:t>
                </a:r>
                <a:r>
                  <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a:t>
                </a:r>
                <a:r>
                  <a:rPr kumimoji="0" lang="ja-JP" altLang="en-US"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rPr>
                  <a:t>年</a:t>
                </a:r>
                <a:endParaRPr kumimoji="0" lang="en-US" altLang="ja-JP" sz="16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約</a:t>
                </a:r>
                <a:r>
                  <a:rPr kumimoji="0" lang="en-US" altLang="ja-JP"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117</a:t>
                </a:r>
                <a:r>
                  <a:rPr kumimoji="0" lang="ja-JP"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万</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社 </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1</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案件</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社 </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30</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万円</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案件 </a:t>
                </a:r>
                <a:r>
                  <a:rPr kumimoji="0" lang="en-US" altLang="zh-TW"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約</a:t>
                </a:r>
                <a:r>
                  <a:rPr kumimoji="0" lang="en-US" altLang="zh-TW" sz="900" kern="0" dirty="0">
                    <a:solidFill>
                      <a:srgbClr val="FFFFFF"/>
                    </a:solidFill>
                    <a:latin typeface="Meiryo UI" panose="020B0604030504040204" pitchFamily="50" charset="-128"/>
                    <a:ea typeface="Meiryo UI" panose="020B0604030504040204" pitchFamily="50" charset="-128"/>
                  </a:rPr>
                  <a:t>3,51</a:t>
                </a:r>
                <a:r>
                  <a:rPr kumimoji="0" lang="en-US" altLang="ja-JP"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0</a:t>
                </a:r>
                <a:r>
                  <a:rPr kumimoji="0" lang="zh-TW" altLang="en-US" sz="9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億円</a:t>
                </a:r>
              </a:p>
            </p:txBody>
          </p:sp>
          <p:sp>
            <p:nvSpPr>
              <p:cNvPr id="32" name="正方形/長方形 31">
                <a:extLst>
                  <a:ext uri="{FF2B5EF4-FFF2-40B4-BE49-F238E27FC236}">
                    <a16:creationId xmlns:a16="http://schemas.microsoft.com/office/drawing/2014/main" id="{AACA7085-70C4-0E5D-6F45-5CBD81CBFC72}"/>
                  </a:ext>
                </a:extLst>
              </p:cNvPr>
              <p:cNvSpPr/>
              <p:nvPr/>
            </p:nvSpPr>
            <p:spPr>
              <a:xfrm>
                <a:off x="3045295" y="2821643"/>
                <a:ext cx="2284409" cy="1428681"/>
              </a:xfrm>
              <a:prstGeom prst="rect">
                <a:avLst/>
              </a:prstGeom>
              <a:solidFill>
                <a:srgbClr val="3333CC">
                  <a:lumMod val="60000"/>
                  <a:lumOff val="40000"/>
                </a:srgbClr>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20" name="テキスト ボックス 19">
                <a:extLst>
                  <a:ext uri="{FF2B5EF4-FFF2-40B4-BE49-F238E27FC236}">
                    <a16:creationId xmlns:a16="http://schemas.microsoft.com/office/drawing/2014/main" id="{0DBCD5DF-1521-8248-D9ED-41A96C99DEE3}"/>
                  </a:ext>
                </a:extLst>
              </p:cNvPr>
              <p:cNvSpPr txBox="1"/>
              <p:nvPr/>
            </p:nvSpPr>
            <p:spPr bwMode="auto">
              <a:xfrm>
                <a:off x="3045296" y="6001653"/>
                <a:ext cx="6834756" cy="215444"/>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サービスメニュー</a:t>
                </a:r>
              </a:p>
            </p:txBody>
          </p:sp>
          <p:sp>
            <p:nvSpPr>
              <p:cNvPr id="21" name="テキスト ボックス 20">
                <a:extLst>
                  <a:ext uri="{FF2B5EF4-FFF2-40B4-BE49-F238E27FC236}">
                    <a16:creationId xmlns:a16="http://schemas.microsoft.com/office/drawing/2014/main" id="{A8B891F5-86B2-46AC-88D3-CC7264915FAD}"/>
                  </a:ext>
                </a:extLst>
              </p:cNvPr>
              <p:cNvSpPr txBox="1"/>
              <p:nvPr/>
            </p:nvSpPr>
            <p:spPr bwMode="auto">
              <a:xfrm>
                <a:off x="2522261" y="1392962"/>
                <a:ext cx="215444" cy="4281487"/>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市場セグメント</a:t>
                </a:r>
              </a:p>
            </p:txBody>
          </p:sp>
          <p:sp>
            <p:nvSpPr>
              <p:cNvPr id="33" name="正方形/長方形 32">
                <a:extLst>
                  <a:ext uri="{FF2B5EF4-FFF2-40B4-BE49-F238E27FC236}">
                    <a16:creationId xmlns:a16="http://schemas.microsoft.com/office/drawing/2014/main" id="{F7678ADA-5C16-F2D2-8574-27ED25C8DBDC}"/>
                  </a:ext>
                </a:extLst>
              </p:cNvPr>
              <p:cNvSpPr/>
              <p:nvPr/>
            </p:nvSpPr>
            <p:spPr>
              <a:xfrm>
                <a:off x="5320469" y="1392962"/>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4" name="正方形/長方形 33">
                <a:extLst>
                  <a:ext uri="{FF2B5EF4-FFF2-40B4-BE49-F238E27FC236}">
                    <a16:creationId xmlns:a16="http://schemas.microsoft.com/office/drawing/2014/main" id="{1F157074-53B8-33BA-D473-22F29CA897DC}"/>
                  </a:ext>
                </a:extLst>
              </p:cNvPr>
              <p:cNvSpPr/>
              <p:nvPr/>
            </p:nvSpPr>
            <p:spPr>
              <a:xfrm>
                <a:off x="3045295" y="1392962"/>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5" name="正方形/長方形 34">
                <a:extLst>
                  <a:ext uri="{FF2B5EF4-FFF2-40B4-BE49-F238E27FC236}">
                    <a16:creationId xmlns:a16="http://schemas.microsoft.com/office/drawing/2014/main" id="{45982F4C-6451-E7EF-EF3B-78001BB9992D}"/>
                  </a:ext>
                </a:extLst>
              </p:cNvPr>
              <p:cNvSpPr/>
              <p:nvPr/>
            </p:nvSpPr>
            <p:spPr>
              <a:xfrm>
                <a:off x="7595643" y="4250324"/>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6" name="正方形/長方形 35">
                <a:extLst>
                  <a:ext uri="{FF2B5EF4-FFF2-40B4-BE49-F238E27FC236}">
                    <a16:creationId xmlns:a16="http://schemas.microsoft.com/office/drawing/2014/main" id="{983CBDC3-1E5D-F30B-284F-D05C8FD4DE15}"/>
                  </a:ext>
                </a:extLst>
              </p:cNvPr>
              <p:cNvSpPr/>
              <p:nvPr/>
            </p:nvSpPr>
            <p:spPr>
              <a:xfrm>
                <a:off x="7595643" y="2821643"/>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ja-JP" sz="1400" b="0" i="0" u="none" strike="noStrike" kern="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Hiragino Kaku Gothic Pro W3" charset="-128"/>
                </a:endParaRPr>
              </a:p>
            </p:txBody>
          </p:sp>
          <p:sp>
            <p:nvSpPr>
              <p:cNvPr id="37" name="正方形/長方形 36">
                <a:extLst>
                  <a:ext uri="{FF2B5EF4-FFF2-40B4-BE49-F238E27FC236}">
                    <a16:creationId xmlns:a16="http://schemas.microsoft.com/office/drawing/2014/main" id="{CF30FED5-D884-3459-2E7A-20F5EA3335D1}"/>
                  </a:ext>
                </a:extLst>
              </p:cNvPr>
              <p:cNvSpPr/>
              <p:nvPr/>
            </p:nvSpPr>
            <p:spPr>
              <a:xfrm>
                <a:off x="7595643" y="1392962"/>
                <a:ext cx="2284409" cy="1428681"/>
              </a:xfrm>
              <a:prstGeom prst="rect">
                <a:avLst/>
              </a:prstGeom>
              <a:solidFill>
                <a:srgbClr val="D6D6F5"/>
              </a:solidFill>
              <a:ln w="9525" cap="flat" cmpd="sng" algn="ctr">
                <a:solidFill>
                  <a:srgbClr val="FFFFFF"/>
                </a:solidFill>
                <a:prstDash val="solid"/>
              </a:ln>
              <a:effectLst/>
            </p:spPr>
            <p:txBody>
              <a:bodyPr vert="horz" rtlCol="0" anchor="ctr"/>
              <a:lstStyle/>
              <a:p>
                <a:pPr algn="ctr" fontAlgn="base">
                  <a:spcBef>
                    <a:spcPct val="0"/>
                  </a:spcBef>
                  <a:spcAft>
                    <a:spcPct val="0"/>
                  </a:spcAft>
                  <a:defRPr/>
                </a:pPr>
                <a: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t>TAM/</a:t>
                </a:r>
                <a:b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t>6,400</a:t>
                </a:r>
                <a:r>
                  <a:rPr kumimoji="0" lang="ja-JP" altLang="en-US" sz="1600" b="1" kern="0" dirty="0">
                    <a:solidFill>
                      <a:srgbClr val="000000">
                        <a:lumMod val="65000"/>
                        <a:lumOff val="35000"/>
                      </a:srgbClr>
                    </a:solidFill>
                    <a:latin typeface="Meiryo UI" panose="020B0604030504040204" pitchFamily="50" charset="-128"/>
                    <a:ea typeface="Meiryo UI" panose="020B0604030504040204" pitchFamily="50" charset="-128"/>
                  </a:rPr>
                  <a:t>億円</a:t>
                </a:r>
                <a:r>
                  <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600" b="1" kern="0" dirty="0">
                    <a:solidFill>
                      <a:srgbClr val="000000">
                        <a:lumMod val="65000"/>
                        <a:lumOff val="35000"/>
                      </a:srgbClr>
                    </a:solidFill>
                    <a:latin typeface="Meiryo UI" panose="020B0604030504040204" pitchFamily="50" charset="-128"/>
                    <a:ea typeface="Meiryo UI" panose="020B0604030504040204" pitchFamily="50" charset="-128"/>
                  </a:rPr>
                  <a:t>年</a:t>
                </a:r>
                <a:endParaRPr kumimoji="0" lang="en-US" altLang="ja-JP" sz="1600" b="1" kern="0" dirty="0">
                  <a:solidFill>
                    <a:srgbClr val="000000">
                      <a:lumMod val="65000"/>
                      <a:lumOff val="35000"/>
                    </a:srgbClr>
                  </a:solidFill>
                  <a:latin typeface="Meiryo UI" panose="020B0604030504040204" pitchFamily="50" charset="-128"/>
                  <a:ea typeface="Meiryo UI" panose="020B0604030504040204"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900"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ja-JP" sz="900" kern="0" dirty="0">
                    <a:solidFill>
                      <a:srgbClr val="000000">
                        <a:lumMod val="65000"/>
                        <a:lumOff val="35000"/>
                      </a:srgbClr>
                    </a:solidFill>
                    <a:latin typeface="Meiryo UI" panose="020B0604030504040204" pitchFamily="50" charset="-128"/>
                    <a:ea typeface="Meiryo UI" panose="020B0604030504040204" pitchFamily="50" charset="-128"/>
                  </a:rPr>
                  <a:t>160</a:t>
                </a:r>
                <a:r>
                  <a:rPr kumimoji="0" lang="ja-JP" altLang="en-US" sz="900" kern="0" dirty="0">
                    <a:solidFill>
                      <a:srgbClr val="000000">
                        <a:lumMod val="65000"/>
                        <a:lumOff val="35000"/>
                      </a:srgbClr>
                    </a:solidFill>
                    <a:latin typeface="Meiryo UI" panose="020B0604030504040204" pitchFamily="50" charset="-128"/>
                    <a:ea typeface="Meiryo UI" panose="020B0604030504040204" pitchFamily="50" charset="-128"/>
                  </a:rPr>
                  <a:t>万</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社 </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 1</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案件</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社 </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 40</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案件 </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 </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zh-TW" sz="900" kern="0" dirty="0">
                    <a:solidFill>
                      <a:srgbClr val="000000">
                        <a:lumMod val="65000"/>
                        <a:lumOff val="35000"/>
                      </a:srgbClr>
                    </a:solidFill>
                    <a:latin typeface="Meiryo UI" panose="020B0604030504040204" pitchFamily="50" charset="-128"/>
                    <a:ea typeface="Meiryo UI" panose="020B0604030504040204" pitchFamily="50" charset="-128"/>
                  </a:rPr>
                  <a:t>6,400</a:t>
                </a:r>
                <a:r>
                  <a:rPr kumimoji="0" lang="zh-TW" altLang="en-US" sz="900" kern="0" dirty="0">
                    <a:solidFill>
                      <a:srgbClr val="000000">
                        <a:lumMod val="65000"/>
                        <a:lumOff val="35000"/>
                      </a:srgbClr>
                    </a:solidFill>
                    <a:latin typeface="Meiryo UI" panose="020B0604030504040204" pitchFamily="50" charset="-128"/>
                    <a:ea typeface="Meiryo UI" panose="020B0604030504040204" pitchFamily="50" charset="-128"/>
                  </a:rPr>
                  <a:t>億円</a:t>
                </a:r>
              </a:p>
            </p:txBody>
          </p:sp>
          <p:sp>
            <p:nvSpPr>
              <p:cNvPr id="41" name="テキスト ボックス 40">
                <a:extLst>
                  <a:ext uri="{FF2B5EF4-FFF2-40B4-BE49-F238E27FC236}">
                    <a16:creationId xmlns:a16="http://schemas.microsoft.com/office/drawing/2014/main" id="{588494D4-6E08-7EDE-F58C-1FB2DE23AFEF}"/>
                  </a:ext>
                </a:extLst>
              </p:cNvPr>
              <p:cNvSpPr txBox="1"/>
              <p:nvPr/>
            </p:nvSpPr>
            <p:spPr bwMode="auto">
              <a:xfrm>
                <a:off x="3045295" y="5672345"/>
                <a:ext cx="2275173" cy="215444"/>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メニュー</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１</a:t>
                </a:r>
                <a:endParaRPr kumimoji="0" lang="ja-JP" altLang="en-US"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sp>
            <p:nvSpPr>
              <p:cNvPr id="42" name="テキスト ボックス 41">
                <a:extLst>
                  <a:ext uri="{FF2B5EF4-FFF2-40B4-BE49-F238E27FC236}">
                    <a16:creationId xmlns:a16="http://schemas.microsoft.com/office/drawing/2014/main" id="{4FB1FD41-9E6B-2D5B-2FA6-BE77DD3FD5F0}"/>
                  </a:ext>
                </a:extLst>
              </p:cNvPr>
              <p:cNvSpPr txBox="1"/>
              <p:nvPr/>
            </p:nvSpPr>
            <p:spPr bwMode="auto">
              <a:xfrm>
                <a:off x="5329703" y="5674449"/>
                <a:ext cx="2256703" cy="215444"/>
              </a:xfrm>
              <a:prstGeom prst="rect">
                <a:avLst/>
              </a:prstGeom>
              <a:noFill/>
              <a:ln w="9525">
                <a:noFill/>
                <a:miter lim="800000"/>
                <a:headEnd/>
                <a:tailEnd/>
              </a:ln>
            </p:spPr>
            <p:txBody>
              <a:bodyPr wrap="square" lIns="0" tIns="0" rIns="0" bIns="0" rtlCol="0">
                <a:spAutoFit/>
              </a:bodyPr>
              <a:lstStyle/>
              <a:p>
                <a:pPr lvl="0" algn="ctr" fontAlgn="base">
                  <a:spcBef>
                    <a:spcPct val="0"/>
                  </a:spcBef>
                  <a:spcAft>
                    <a:spcPct val="0"/>
                  </a:spcAft>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メニュー２</a:t>
                </a:r>
                <a:endParaRPr kumimoji="0" lang="ja-JP" altLang="en-US" sz="1200" kern="0" dirty="0">
                  <a:solidFill>
                    <a:srgbClr val="000000">
                      <a:lumMod val="65000"/>
                      <a:lumOff val="35000"/>
                    </a:srgbClr>
                  </a:solidFill>
                  <a:latin typeface="Meiryo UI" panose="020B0604030504040204" pitchFamily="50" charset="-128"/>
                  <a:ea typeface="Meiryo UI" panose="020B0604030504040204" pitchFamily="50" charset="-128"/>
                  <a:cs typeface="メイリオ"/>
                </a:endParaRPr>
              </a:p>
            </p:txBody>
          </p:sp>
          <p:sp>
            <p:nvSpPr>
              <p:cNvPr id="43" name="テキスト ボックス 42">
                <a:extLst>
                  <a:ext uri="{FF2B5EF4-FFF2-40B4-BE49-F238E27FC236}">
                    <a16:creationId xmlns:a16="http://schemas.microsoft.com/office/drawing/2014/main" id="{1EF0B529-1A5E-2217-BB0C-B9E237C90455}"/>
                  </a:ext>
                </a:extLst>
              </p:cNvPr>
              <p:cNvSpPr txBox="1"/>
              <p:nvPr/>
            </p:nvSpPr>
            <p:spPr bwMode="auto">
              <a:xfrm>
                <a:off x="7604879" y="5668909"/>
                <a:ext cx="2265938" cy="215444"/>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メニュー</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３</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cs typeface="メイリオ"/>
                </a:endParaRPr>
              </a:p>
            </p:txBody>
          </p:sp>
          <p:sp>
            <p:nvSpPr>
              <p:cNvPr id="44" name="テキスト ボックス 43">
                <a:extLst>
                  <a:ext uri="{FF2B5EF4-FFF2-40B4-BE49-F238E27FC236}">
                    <a16:creationId xmlns:a16="http://schemas.microsoft.com/office/drawing/2014/main" id="{3FDC8172-DD70-39E4-AD77-7E46E663E5E2}"/>
                  </a:ext>
                </a:extLst>
              </p:cNvPr>
              <p:cNvSpPr txBox="1"/>
              <p:nvPr/>
            </p:nvSpPr>
            <p:spPr bwMode="auto">
              <a:xfrm>
                <a:off x="2829850" y="4274657"/>
                <a:ext cx="215444" cy="1394252"/>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第一優先</a:t>
                </a:r>
              </a:p>
            </p:txBody>
          </p:sp>
          <p:sp>
            <p:nvSpPr>
              <p:cNvPr id="45" name="テキスト ボックス 44">
                <a:extLst>
                  <a:ext uri="{FF2B5EF4-FFF2-40B4-BE49-F238E27FC236}">
                    <a16:creationId xmlns:a16="http://schemas.microsoft.com/office/drawing/2014/main" id="{59CFD9C3-3AB0-EB37-9B3A-0D08BB361162}"/>
                  </a:ext>
                </a:extLst>
              </p:cNvPr>
              <p:cNvSpPr txBox="1"/>
              <p:nvPr/>
            </p:nvSpPr>
            <p:spPr bwMode="auto">
              <a:xfrm>
                <a:off x="2829850" y="2845976"/>
                <a:ext cx="215444" cy="1404348"/>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第二優先</a:t>
                </a:r>
              </a:p>
            </p:txBody>
          </p:sp>
          <p:sp>
            <p:nvSpPr>
              <p:cNvPr id="46" name="テキスト ボックス 45">
                <a:extLst>
                  <a:ext uri="{FF2B5EF4-FFF2-40B4-BE49-F238E27FC236}">
                    <a16:creationId xmlns:a16="http://schemas.microsoft.com/office/drawing/2014/main" id="{B7A5974B-DCB6-CBC6-5B66-E64EF46A4CEE}"/>
                  </a:ext>
                </a:extLst>
              </p:cNvPr>
              <p:cNvSpPr txBox="1"/>
              <p:nvPr/>
            </p:nvSpPr>
            <p:spPr bwMode="auto">
              <a:xfrm>
                <a:off x="2828556" y="1397518"/>
                <a:ext cx="215444" cy="1412887"/>
              </a:xfrm>
              <a:prstGeom prst="rect">
                <a:avLst/>
              </a:prstGeom>
              <a:noFill/>
              <a:ln w="9525">
                <a:noFill/>
                <a:miter lim="800000"/>
                <a:headEnd/>
                <a:tailEnd/>
              </a:ln>
            </p:spPr>
            <p:txBody>
              <a:bodyPr vert="eaVert" wrap="square" lIns="0" tIns="0" rIns="0" bIns="0" rtlCol="0">
                <a:spAutoFit/>
              </a:bodyPr>
              <a:lstStyle>
                <a:defPPr>
                  <a:defRPr lang="ja-JP"/>
                </a:defPPr>
                <a:lvl1pPr algn="ctr">
                  <a:defRPr sz="1400">
                    <a:solidFill>
                      <a:schemeClr val="accent4">
                        <a:lumMod val="65000"/>
                        <a:lumOff val="35000"/>
                      </a:schemeClr>
                    </a:solidFill>
                    <a:latin typeface="Meiryo UI" panose="020B0604030504040204" pitchFamily="50" charset="-128"/>
                    <a:ea typeface="Meiryo UI" panose="020B0604030504040204" pitchFamily="50" charset="-128"/>
                    <a:cs typeface="メイリオ"/>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第三優先</a:t>
                </a:r>
              </a:p>
            </p:txBody>
          </p:sp>
        </p:grpSp>
        <p:grpSp>
          <p:nvGrpSpPr>
            <p:cNvPr id="53" name="グループ化 52">
              <a:extLst>
                <a:ext uri="{FF2B5EF4-FFF2-40B4-BE49-F238E27FC236}">
                  <a16:creationId xmlns:a16="http://schemas.microsoft.com/office/drawing/2014/main" id="{827105E6-C739-770C-ED83-816CA60A6ED4}"/>
                </a:ext>
              </a:extLst>
            </p:cNvPr>
            <p:cNvGrpSpPr/>
            <p:nvPr/>
          </p:nvGrpSpPr>
          <p:grpSpPr>
            <a:xfrm>
              <a:off x="8933688" y="1368469"/>
              <a:ext cx="2749544" cy="3725395"/>
              <a:chOff x="8933688" y="1929117"/>
              <a:chExt cx="2749544" cy="3725395"/>
            </a:xfrm>
          </p:grpSpPr>
          <p:sp>
            <p:nvSpPr>
              <p:cNvPr id="10" name="正方形/長方形 9">
                <a:extLst>
                  <a:ext uri="{FF2B5EF4-FFF2-40B4-BE49-F238E27FC236}">
                    <a16:creationId xmlns:a16="http://schemas.microsoft.com/office/drawing/2014/main" id="{95B99308-5032-BD2C-589A-9C393FA7253A}"/>
                  </a:ext>
                </a:extLst>
              </p:cNvPr>
              <p:cNvSpPr/>
              <p:nvPr/>
            </p:nvSpPr>
            <p:spPr>
              <a:xfrm>
                <a:off x="8933688" y="2242132"/>
                <a:ext cx="2739392" cy="3412380"/>
              </a:xfrm>
              <a:prstGeom prst="rect">
                <a:avLst/>
              </a:prstGeom>
              <a:noFill/>
              <a:ln w="9525" cap="flat" cmpd="sng" algn="ctr">
                <a:solidFill>
                  <a:srgbClr val="FFFFFF">
                    <a:lumMod val="50000"/>
                  </a:srgbClr>
                </a:solidFill>
                <a:prstDash val="solid"/>
              </a:ln>
              <a:effectLst/>
            </p:spPr>
            <p:txBody>
              <a:bodyPr vert="horz" lIns="36000" rIns="36000" rtlCol="0" anchor="ctr"/>
              <a:lstStyle/>
              <a:p>
                <a:pPr fontAlgn="base">
                  <a:spcBef>
                    <a:spcPct val="0"/>
                  </a:spcBef>
                  <a:spcAft>
                    <a:spcPct val="0"/>
                  </a:spcAft>
                  <a:defRPr/>
                </a:pPr>
                <a:r>
                  <a:rPr kumimoji="0" lang="ja-JP" altLang="en-US" sz="1400" b="1" u="sng" kern="0" dirty="0">
                    <a:solidFill>
                      <a:srgbClr val="000000">
                        <a:lumMod val="65000"/>
                        <a:lumOff val="35000"/>
                      </a:srgbClr>
                    </a:solidFill>
                    <a:latin typeface="Meiryo UI" panose="020B0604030504040204" pitchFamily="50" charset="-128"/>
                    <a:ea typeface="Meiryo UI" panose="020B0604030504040204" pitchFamily="50" charset="-128"/>
                  </a:rPr>
                  <a:t>市場セグメント</a:t>
                </a:r>
                <a:endParaRPr kumimoji="0" lang="en-US" altLang="ja-JP" sz="14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第一優先：約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加工食品・飲料：約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39</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化粧品・日用品：約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5</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千社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文具・生活雑貨：約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5</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千社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第二優先：約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77</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観光・宿泊：約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43</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製造業・</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IT</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34</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第三優先：</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43</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357188" indent="-174625" fontAlgn="base">
                  <a:spcBef>
                    <a:spcPct val="0"/>
                  </a:spcBef>
                  <a:spcAft>
                    <a:spcPct val="0"/>
                  </a:spcAft>
                  <a:buFont typeface="Meiryo UI" panose="020B0604030504040204" pitchFamily="50" charset="-128"/>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建設業：約</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43</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万社</a:t>
                </a:r>
                <a:b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br>
                <a:endParaRPr kumimoji="0" lang="en-US" altLang="ja-JP" sz="14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fontAlgn="base">
                  <a:spcBef>
                    <a:spcPct val="0"/>
                  </a:spcBef>
                  <a:spcAft>
                    <a:spcPct val="0"/>
                  </a:spcAft>
                  <a:defRPr/>
                </a:pPr>
                <a:r>
                  <a:rPr kumimoji="0" lang="ja-JP" altLang="en-US" sz="1400" b="1" u="sng" kern="0" dirty="0">
                    <a:solidFill>
                      <a:srgbClr val="000000">
                        <a:lumMod val="65000"/>
                        <a:lumOff val="35000"/>
                      </a:srgbClr>
                    </a:solidFill>
                    <a:latin typeface="Meiryo UI" panose="020B0604030504040204" pitchFamily="50" charset="-128"/>
                    <a:ea typeface="Meiryo UI" panose="020B0604030504040204" pitchFamily="50" charset="-128"/>
                  </a:rPr>
                  <a:t>サービスメニュー</a:t>
                </a:r>
                <a:endParaRPr kumimoji="0" lang="en-US" altLang="ja-JP" sz="1400" b="1" u="sng"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メニュー１：</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20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案件</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メニュー２：</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30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案件</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a:p>
                <a:pPr marL="182563" indent="-182563" fontAlgn="base">
                  <a:spcBef>
                    <a:spcPct val="0"/>
                  </a:spcBef>
                  <a:spcAft>
                    <a:spcPct val="0"/>
                  </a:spcAft>
                  <a:buFont typeface="Arial" panose="020B0604020202020204" pitchFamily="34" charset="0"/>
                  <a:buChar char="•"/>
                  <a:defRPr/>
                </a:pP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メニュー３：</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40</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万円</a:t>
                </a:r>
                <a:r>
                  <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400" kern="0" dirty="0">
                    <a:solidFill>
                      <a:srgbClr val="000000">
                        <a:lumMod val="65000"/>
                        <a:lumOff val="35000"/>
                      </a:srgbClr>
                    </a:solidFill>
                    <a:latin typeface="Meiryo UI" panose="020B0604030504040204" pitchFamily="50" charset="-128"/>
                    <a:ea typeface="Meiryo UI" panose="020B0604030504040204" pitchFamily="50" charset="-128"/>
                  </a:rPr>
                  <a:t>案件</a:t>
                </a:r>
                <a:endParaRPr kumimoji="0" lang="en-US" altLang="ja-JP" sz="140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nvGrpSpPr>
              <p:cNvPr id="52" name="グループ化 51">
                <a:extLst>
                  <a:ext uri="{FF2B5EF4-FFF2-40B4-BE49-F238E27FC236}">
                    <a16:creationId xmlns:a16="http://schemas.microsoft.com/office/drawing/2014/main" id="{FB04ACB9-BC5F-8459-4AF7-E0C90084E238}"/>
                  </a:ext>
                </a:extLst>
              </p:cNvPr>
              <p:cNvGrpSpPr/>
              <p:nvPr/>
            </p:nvGrpSpPr>
            <p:grpSpPr>
              <a:xfrm>
                <a:off x="8933688" y="1929117"/>
                <a:ext cx="2749544" cy="307777"/>
                <a:chOff x="8529889" y="1929117"/>
                <a:chExt cx="3153343" cy="307777"/>
              </a:xfrm>
            </p:grpSpPr>
            <p:cxnSp>
              <p:nvCxnSpPr>
                <p:cNvPr id="50" name="直線コネクタ 6">
                  <a:extLst>
                    <a:ext uri="{FF2B5EF4-FFF2-40B4-BE49-F238E27FC236}">
                      <a16:creationId xmlns:a16="http://schemas.microsoft.com/office/drawing/2014/main" id="{F55BCFF4-9BE0-1CFF-E07E-146E7DF3CF64}"/>
                    </a:ext>
                  </a:extLst>
                </p:cNvPr>
                <p:cNvCxnSpPr/>
                <p:nvPr/>
              </p:nvCxnSpPr>
              <p:spPr>
                <a:xfrm>
                  <a:off x="8540045" y="2204873"/>
                  <a:ext cx="3143187" cy="0"/>
                </a:xfrm>
                <a:prstGeom prst="line">
                  <a:avLst/>
                </a:prstGeom>
                <a:noFill/>
                <a:ln w="9525" cap="flat" cmpd="sng" algn="ctr">
                  <a:solidFill>
                    <a:srgbClr val="000000"/>
                  </a:solidFill>
                  <a:prstDash val="solid"/>
                </a:ln>
                <a:effectLst/>
              </p:spPr>
            </p:cxnSp>
            <p:sp>
              <p:nvSpPr>
                <p:cNvPr id="51" name="テキスト ボックス 8">
                  <a:extLst>
                    <a:ext uri="{FF2B5EF4-FFF2-40B4-BE49-F238E27FC236}">
                      <a16:creationId xmlns:a16="http://schemas.microsoft.com/office/drawing/2014/main" id="{14F46452-D74B-CBC9-AEC6-5970FAB0E9F7}"/>
                    </a:ext>
                  </a:extLst>
                </p:cNvPr>
                <p:cNvSpPr txBox="1"/>
                <p:nvPr/>
              </p:nvSpPr>
              <p:spPr bwMode="auto">
                <a:xfrm>
                  <a:off x="8529889" y="1929117"/>
                  <a:ext cx="3143193" cy="307777"/>
                </a:xfrm>
                <a:prstGeom prst="rect">
                  <a:avLst/>
                </a:prstGeom>
                <a:noFill/>
                <a:ln w="9525">
                  <a:noFill/>
                  <a:miter lim="800000"/>
                  <a:headEnd/>
                  <a:tailEnd/>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rPr>
                    <a:t>試算の前提</a:t>
                  </a:r>
                  <a:endParaRPr kumimoji="0" lang="en-US" altLang="ja-JP" sz="140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メイリオ"/>
                  </a:endParaRPr>
                </a:p>
              </p:txBody>
            </p:sp>
          </p:grpSp>
        </p:grpSp>
      </p:grpSp>
    </p:spTree>
    <p:extLst>
      <p:ext uri="{BB962C8B-B14F-4D97-AF65-F5344CB8AC3E}">
        <p14:creationId xmlns:p14="http://schemas.microsoft.com/office/powerpoint/2010/main" val="6835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7439-A5ED-2F9F-91D8-01251839D65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66A9EB-2563-63E4-282B-E645622BC5A8}"/>
              </a:ext>
            </a:extLst>
          </p:cNvPr>
          <p:cNvSpPr>
            <a:spLocks noGrp="1"/>
          </p:cNvSpPr>
          <p:nvPr>
            <p:ph type="title"/>
          </p:nvPr>
        </p:nvSpPr>
        <p:spPr/>
        <p:txBody>
          <a:bodyPr anchor="ctr"/>
          <a:lstStyle/>
          <a:p>
            <a:r>
              <a:rPr lang="en-US" altLang="ja-JP" dirty="0">
                <a:latin typeface="Meiryo UI" panose="020B0604030504040204" pitchFamily="50" charset="-128"/>
                <a:ea typeface="Meiryo UI" panose="020B0604030504040204" pitchFamily="50" charset="-128"/>
              </a:rPr>
              <a:t>P/L</a:t>
            </a:r>
            <a:r>
              <a:rPr lang="ja-JP" altLang="en-US" dirty="0">
                <a:latin typeface="Meiryo UI" panose="020B0604030504040204" pitchFamily="50" charset="-128"/>
                <a:ea typeface="Meiryo UI" panose="020B0604030504040204" pitchFamily="50" charset="-128"/>
              </a:rPr>
              <a:t>プラン</a:t>
            </a:r>
            <a:endParaRPr kumimoji="1" lang="ja-JP" altLang="en-US"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91CF9042-FFFA-F448-1C34-4D0FC4C74B8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3</a:t>
            </a:r>
            <a:r>
              <a:rPr lang="ja-JP" altLang="en-US" dirty="0">
                <a:solidFill>
                  <a:schemeClr val="tx1">
                    <a:lumMod val="65000"/>
                    <a:lumOff val="35000"/>
                  </a:schemeClr>
                </a:solidFill>
                <a:latin typeface="Meiryo UI"/>
                <a:ea typeface="Meiryo UI"/>
                <a:cs typeface="Hiragino Kaku Gothic Pro W3" charset="-128"/>
              </a:rPr>
              <a:t>年目で黒字化し、</a:t>
            </a:r>
            <a:r>
              <a:rPr lang="en-US" altLang="ja-JP" dirty="0">
                <a:solidFill>
                  <a:schemeClr val="tx1">
                    <a:lumMod val="65000"/>
                    <a:lumOff val="35000"/>
                  </a:schemeClr>
                </a:solidFill>
                <a:latin typeface="Meiryo UI"/>
                <a:ea typeface="Meiryo UI"/>
                <a:cs typeface="Hiragino Kaku Gothic Pro W3" charset="-128"/>
              </a:rPr>
              <a:t>10</a:t>
            </a:r>
            <a:r>
              <a:rPr lang="ja-JP" altLang="en-US" dirty="0">
                <a:solidFill>
                  <a:schemeClr val="tx1">
                    <a:lumMod val="65000"/>
                    <a:lumOff val="35000"/>
                  </a:schemeClr>
                </a:solidFill>
                <a:latin typeface="Meiryo UI"/>
                <a:ea typeface="Meiryo UI"/>
                <a:cs typeface="Hiragino Kaku Gothic Pro W3" charset="-128"/>
              </a:rPr>
              <a:t>年目で</a:t>
            </a:r>
            <a:r>
              <a:rPr lang="en-US" altLang="ja-JP" dirty="0">
                <a:solidFill>
                  <a:schemeClr val="tx1">
                    <a:lumMod val="65000"/>
                    <a:lumOff val="35000"/>
                  </a:schemeClr>
                </a:solidFill>
                <a:latin typeface="Meiryo UI"/>
                <a:ea typeface="Meiryo UI"/>
                <a:cs typeface="Hiragino Kaku Gothic Pro W3" charset="-128"/>
              </a:rPr>
              <a:t>1,000</a:t>
            </a:r>
            <a:r>
              <a:rPr lang="ja-JP" altLang="en-US" dirty="0">
                <a:solidFill>
                  <a:schemeClr val="tx1">
                    <a:lumMod val="65000"/>
                    <a:lumOff val="35000"/>
                  </a:schemeClr>
                </a:solidFill>
                <a:latin typeface="Meiryo UI"/>
                <a:ea typeface="Meiryo UI"/>
                <a:cs typeface="Hiragino Kaku Gothic Pro W3" charset="-128"/>
              </a:rPr>
              <a:t>憶円となるシナリオを予測した。</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398" name="AutoShape 374">
            <a:extLst>
              <a:ext uri="{FF2B5EF4-FFF2-40B4-BE49-F238E27FC236}">
                <a16:creationId xmlns:a16="http://schemas.microsoft.com/office/drawing/2014/main" id="{A3693B2B-94DD-4043-14C1-9F46E2B6B293}"/>
              </a:ext>
            </a:extLst>
          </p:cNvPr>
          <p:cNvSpPr>
            <a:spLocks noChangeAspect="1" noChangeArrowheads="1" noTextEdit="1"/>
          </p:cNvSpPr>
          <p:nvPr/>
        </p:nvSpPr>
        <p:spPr bwMode="auto">
          <a:xfrm>
            <a:off x="269875" y="2147888"/>
            <a:ext cx="9361488"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5" name="表 4">
            <a:extLst>
              <a:ext uri="{FF2B5EF4-FFF2-40B4-BE49-F238E27FC236}">
                <a16:creationId xmlns:a16="http://schemas.microsoft.com/office/drawing/2014/main" id="{3E85A7A6-1022-CBCA-6747-C5A19E46A451}"/>
              </a:ext>
            </a:extLst>
          </p:cNvPr>
          <p:cNvGraphicFramePr>
            <a:graphicFrameLocks noGrp="1"/>
          </p:cNvGraphicFramePr>
          <p:nvPr>
            <p:extLst>
              <p:ext uri="{D42A27DB-BD31-4B8C-83A1-F6EECF244321}">
                <p14:modId xmlns:p14="http://schemas.microsoft.com/office/powerpoint/2010/main" val="4160454443"/>
              </p:ext>
            </p:extLst>
          </p:nvPr>
        </p:nvGraphicFramePr>
        <p:xfrm>
          <a:off x="281783" y="1251157"/>
          <a:ext cx="11628435" cy="3083665"/>
        </p:xfrm>
        <a:graphic>
          <a:graphicData uri="http://schemas.openxmlformats.org/drawingml/2006/table">
            <a:tbl>
              <a:tblPr firstRow="1" bandRow="1">
                <a:tableStyleId>{5940675A-B579-460E-94D1-54222C63F5DA}</a:tableStyleId>
              </a:tblPr>
              <a:tblGrid>
                <a:gridCol w="553338">
                  <a:extLst>
                    <a:ext uri="{9D8B030D-6E8A-4147-A177-3AD203B41FA5}">
                      <a16:colId xmlns:a16="http://schemas.microsoft.com/office/drawing/2014/main" val="2094877966"/>
                    </a:ext>
                  </a:extLst>
                </a:gridCol>
                <a:gridCol w="1235652">
                  <a:extLst>
                    <a:ext uri="{9D8B030D-6E8A-4147-A177-3AD203B41FA5}">
                      <a16:colId xmlns:a16="http://schemas.microsoft.com/office/drawing/2014/main" val="2253723798"/>
                    </a:ext>
                  </a:extLst>
                </a:gridCol>
                <a:gridCol w="894495">
                  <a:extLst>
                    <a:ext uri="{9D8B030D-6E8A-4147-A177-3AD203B41FA5}">
                      <a16:colId xmlns:a16="http://schemas.microsoft.com/office/drawing/2014/main" val="2353615624"/>
                    </a:ext>
                  </a:extLst>
                </a:gridCol>
                <a:gridCol w="894495">
                  <a:extLst>
                    <a:ext uri="{9D8B030D-6E8A-4147-A177-3AD203B41FA5}">
                      <a16:colId xmlns:a16="http://schemas.microsoft.com/office/drawing/2014/main" val="56639473"/>
                    </a:ext>
                  </a:extLst>
                </a:gridCol>
                <a:gridCol w="894495">
                  <a:extLst>
                    <a:ext uri="{9D8B030D-6E8A-4147-A177-3AD203B41FA5}">
                      <a16:colId xmlns:a16="http://schemas.microsoft.com/office/drawing/2014/main" val="3191382867"/>
                    </a:ext>
                  </a:extLst>
                </a:gridCol>
                <a:gridCol w="894495">
                  <a:extLst>
                    <a:ext uri="{9D8B030D-6E8A-4147-A177-3AD203B41FA5}">
                      <a16:colId xmlns:a16="http://schemas.microsoft.com/office/drawing/2014/main" val="2547005558"/>
                    </a:ext>
                  </a:extLst>
                </a:gridCol>
                <a:gridCol w="894495">
                  <a:extLst>
                    <a:ext uri="{9D8B030D-6E8A-4147-A177-3AD203B41FA5}">
                      <a16:colId xmlns:a16="http://schemas.microsoft.com/office/drawing/2014/main" val="3670965465"/>
                    </a:ext>
                  </a:extLst>
                </a:gridCol>
                <a:gridCol w="894495">
                  <a:extLst>
                    <a:ext uri="{9D8B030D-6E8A-4147-A177-3AD203B41FA5}">
                      <a16:colId xmlns:a16="http://schemas.microsoft.com/office/drawing/2014/main" val="210699445"/>
                    </a:ext>
                  </a:extLst>
                </a:gridCol>
                <a:gridCol w="894495">
                  <a:extLst>
                    <a:ext uri="{9D8B030D-6E8A-4147-A177-3AD203B41FA5}">
                      <a16:colId xmlns:a16="http://schemas.microsoft.com/office/drawing/2014/main" val="610725738"/>
                    </a:ext>
                  </a:extLst>
                </a:gridCol>
                <a:gridCol w="894495">
                  <a:extLst>
                    <a:ext uri="{9D8B030D-6E8A-4147-A177-3AD203B41FA5}">
                      <a16:colId xmlns:a16="http://schemas.microsoft.com/office/drawing/2014/main" val="3460662712"/>
                    </a:ext>
                  </a:extLst>
                </a:gridCol>
                <a:gridCol w="894495">
                  <a:extLst>
                    <a:ext uri="{9D8B030D-6E8A-4147-A177-3AD203B41FA5}">
                      <a16:colId xmlns:a16="http://schemas.microsoft.com/office/drawing/2014/main" val="1641786180"/>
                    </a:ext>
                  </a:extLst>
                </a:gridCol>
                <a:gridCol w="894495">
                  <a:extLst>
                    <a:ext uri="{9D8B030D-6E8A-4147-A177-3AD203B41FA5}">
                      <a16:colId xmlns:a16="http://schemas.microsoft.com/office/drawing/2014/main" val="601041004"/>
                    </a:ext>
                  </a:extLst>
                </a:gridCol>
                <a:gridCol w="894495">
                  <a:extLst>
                    <a:ext uri="{9D8B030D-6E8A-4147-A177-3AD203B41FA5}">
                      <a16:colId xmlns:a16="http://schemas.microsoft.com/office/drawing/2014/main" val="3295060903"/>
                    </a:ext>
                  </a:extLst>
                </a:gridCol>
              </a:tblGrid>
              <a:tr h="0">
                <a:tc>
                  <a:txBody>
                    <a:bodyPr/>
                    <a:lstStyle/>
                    <a:p>
                      <a:endParaRPr kumimoji="1" lang="ja-JP" altLang="en-US" sz="1050" dirty="0"/>
                    </a:p>
                  </a:txBody>
                  <a:tcPr anchor="ctr">
                    <a:lnL w="12700" cmpd="sng">
                      <a:noFill/>
                    </a:lnL>
                    <a:lnR w="12700" cmpd="sng">
                      <a:noFill/>
                    </a:lnR>
                    <a:lnT w="12700" cmpd="sng">
                      <a:noFill/>
                    </a:lnT>
                  </a:tcPr>
                </a:tc>
                <a:tc>
                  <a:txBody>
                    <a:bodyPr/>
                    <a:lstStyle/>
                    <a:p>
                      <a:endParaRPr kumimoji="1" lang="ja-JP" altLang="en-US" sz="1050" dirty="0"/>
                    </a:p>
                  </a:txBody>
                  <a:tcPr anchor="ctr">
                    <a:lnL w="12700" cmpd="sng">
                      <a:noFill/>
                    </a:lnL>
                    <a:lnR w="12700" cap="flat" cmpd="sng" algn="ctr">
                      <a:solidFill>
                        <a:schemeClr val="tx1"/>
                      </a:solidFill>
                      <a:prstDash val="solid"/>
                      <a:round/>
                      <a:headEnd type="none" w="med" len="med"/>
                      <a:tailEnd type="none" w="med" len="med"/>
                    </a:lnR>
                    <a:lnT w="12700" cmpd="sng">
                      <a:noFill/>
                    </a:lnT>
                  </a:tcPr>
                </a:tc>
                <a:tc>
                  <a:txBody>
                    <a:bodyPr/>
                    <a:lstStyle/>
                    <a:p>
                      <a:pPr algn="ct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単位</a:t>
                      </a:r>
                      <a:endParaRPr kumimoji="1" lang="ja-JP" altLang="en-US" sz="1050" dirty="0"/>
                    </a:p>
                  </a:txBody>
                  <a:tcPr anchor="ctr">
                    <a:lnL w="12700" cap="flat" cmpd="sng" algn="ctr">
                      <a:solidFill>
                        <a:schemeClr val="tx1"/>
                      </a:solidFill>
                      <a:prstDash val="solid"/>
                      <a:round/>
                      <a:headEnd type="none" w="med" len="med"/>
                      <a:tailEnd type="none" w="med" len="med"/>
                    </a:ln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tc>
                  <a:txBody>
                    <a:bodyPr/>
                    <a:lstStyle/>
                    <a:p>
                      <a:pPr algn="ct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年目</a:t>
                      </a:r>
                      <a:endParaRPr kumimoji="1" lang="ja-JP" altLang="en-US" sz="1050" b="1" dirty="0"/>
                    </a:p>
                  </a:txBody>
                  <a:tcPr anchor="ctr">
                    <a:solidFill>
                      <a:schemeClr val="bg2"/>
                    </a:solidFill>
                  </a:tcPr>
                </a:tc>
                <a:extLst>
                  <a:ext uri="{0D108BD9-81ED-4DB2-BD59-A6C34878D82A}">
                    <a16:rowId xmlns:a16="http://schemas.microsoft.com/office/drawing/2014/main" val="2428692876"/>
                  </a:ext>
                </a:extLst>
              </a:tr>
              <a:tr h="312378">
                <a:tc rowSpan="4">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売上</a:t>
                      </a:r>
                    </a:p>
                  </a:txBody>
                  <a:tcPr>
                    <a:lnR w="12700" cmpd="sng">
                      <a:noFill/>
                    </a:lnR>
                    <a:solidFill>
                      <a:schemeClr val="accent1">
                        <a:lumMod val="20000"/>
                        <a:lumOff val="80000"/>
                      </a:schemeClr>
                    </a:solidFill>
                  </a:tcPr>
                </a:tc>
                <a:tc>
                  <a:txBody>
                    <a:bodyPr/>
                    <a:lstStyle/>
                    <a:p>
                      <a:endParaRPr kumimoji="1" lang="ja-JP" altLang="en-US" sz="1050" b="1" dirty="0"/>
                    </a:p>
                  </a:txBody>
                  <a:tcPr anchor="ctr">
                    <a:lnL w="12700" cmpd="sng">
                      <a:noFill/>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310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1,100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12,000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25,000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70,000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100,000</a:t>
                      </a:r>
                    </a:p>
                  </a:txBody>
                  <a:tcPr marL="6350" marR="6350" marT="6350" marB="0" anchor="ctr"/>
                </a:tc>
                <a:extLst>
                  <a:ext uri="{0D108BD9-81ED-4DB2-BD59-A6C34878D82A}">
                    <a16:rowId xmlns:a16="http://schemas.microsoft.com/office/drawing/2014/main" val="2101632327"/>
                  </a:ext>
                </a:extLst>
              </a:tr>
              <a:tr h="312378">
                <a:tc vMerge="1">
                  <a:txBody>
                    <a:bodyPr/>
                    <a:lstStyle/>
                    <a:p>
                      <a:endParaRPr kumimoji="1" lang="ja-JP" altLang="en-US" dirty="0"/>
                    </a:p>
                  </a:txBody>
                  <a:tcPr/>
                </a:tc>
                <a:tc>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a:t>
                      </a:r>
                      <a:endParaRPr kumimoji="1" lang="ja-JP" altLang="en-US" sz="1050" b="1" dirty="0"/>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310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540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4,200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42,000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60,000</a:t>
                      </a:r>
                    </a:p>
                  </a:txBody>
                  <a:tcPr marL="6350" marR="6350" marT="6350" marB="0" anchor="ctr"/>
                </a:tc>
                <a:extLst>
                  <a:ext uri="{0D108BD9-81ED-4DB2-BD59-A6C34878D82A}">
                    <a16:rowId xmlns:a16="http://schemas.microsoft.com/office/drawing/2014/main" val="2760270200"/>
                  </a:ext>
                </a:extLst>
              </a:tr>
              <a:tr h="312378">
                <a:tc vMerge="1">
                  <a:txBody>
                    <a:bodyPr/>
                    <a:lstStyle/>
                    <a:p>
                      <a:endParaRPr/>
                    </a:p>
                  </a:txBody>
                  <a:tcPr/>
                </a:tc>
                <a:tc>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a:t>
                      </a:r>
                      <a:endParaRPr kumimoji="1" lang="ja-JP" altLang="en-US" sz="1050" b="1" dirty="0"/>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140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770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24,500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35,000</a:t>
                      </a:r>
                    </a:p>
                  </a:txBody>
                  <a:tcPr marL="6350" marR="6350" marT="6350" marB="0" anchor="ctr"/>
                </a:tc>
                <a:extLst>
                  <a:ext uri="{0D108BD9-81ED-4DB2-BD59-A6C34878D82A}">
                    <a16:rowId xmlns:a16="http://schemas.microsoft.com/office/drawing/2014/main" val="3173261827"/>
                  </a:ext>
                </a:extLst>
              </a:tr>
              <a:tr h="312378">
                <a:tc vMerge="1">
                  <a:txBody>
                    <a:bodyPr/>
                    <a:lstStyle/>
                    <a:p>
                      <a:endParaRPr dirty="0"/>
                    </a:p>
                  </a:txBody>
                  <a:tcPr/>
                </a:tc>
                <a:tc>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a:t>
                      </a:r>
                      <a:endParaRPr kumimoji="1" lang="ja-JP" altLang="en-US" sz="1050" b="1" dirty="0"/>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5,000</a:t>
                      </a:r>
                    </a:p>
                  </a:txBody>
                  <a:tcPr marL="6350" marR="6350" marT="6350" marB="0" anchor="ctr"/>
                </a:tc>
                <a:extLst>
                  <a:ext uri="{0D108BD9-81ED-4DB2-BD59-A6C34878D82A}">
                    <a16:rowId xmlns:a16="http://schemas.microsoft.com/office/drawing/2014/main" val="4031489498"/>
                  </a:ext>
                </a:extLst>
              </a:tr>
              <a:tr h="325393">
                <a:tc gridSpan="2">
                  <a:txBody>
                    <a:bodyPr/>
                    <a:lstStyle/>
                    <a:p>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原価</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各メニュー</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a:t>
                      </a: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固定</a:t>
                      </a: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endParaRPr kumimoji="1" lang="ja-JP" altLang="en-US" sz="1050" b="1" dirty="0"/>
                    </a:p>
                  </a:txBody>
                  <a:tcPr anchor="ctr">
                    <a:solidFill>
                      <a:schemeClr val="accent1">
                        <a:lumMod val="20000"/>
                        <a:lumOff val="80000"/>
                      </a:schemeClr>
                    </a:solidFill>
                  </a:tcPr>
                </a:tc>
                <a:tc hMerge="1">
                  <a:txBody>
                    <a:bodyPr/>
                    <a:lstStyle/>
                    <a:p>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1,750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12,500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50,000</a:t>
                      </a:r>
                    </a:p>
                  </a:txBody>
                  <a:tcPr marL="6350" marR="6350" marT="6350" marB="0" anchor="ctr"/>
                </a:tc>
                <a:extLst>
                  <a:ext uri="{0D108BD9-81ED-4DB2-BD59-A6C34878D82A}">
                    <a16:rowId xmlns:a16="http://schemas.microsoft.com/office/drawing/2014/main" val="2286370697"/>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粗利</a:t>
                      </a:r>
                      <a:endPar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a:txBody>
                  <a:tcPr anchor="ctr">
                    <a:solidFill>
                      <a:schemeClr val="accent1">
                        <a:lumMod val="20000"/>
                        <a:lumOff val="80000"/>
                      </a:schemeClr>
                    </a:solidFill>
                  </a:tcPr>
                </a:tc>
                <a:tc hMerge="1">
                  <a:txBody>
                    <a:bodyPr/>
                    <a:lstStyle/>
                    <a:p>
                      <a:endParaRP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1,750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12,500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50,000</a:t>
                      </a:r>
                    </a:p>
                  </a:txBody>
                  <a:tcPr marL="6350" marR="6350" marT="6350" marB="0" anchor="ctr"/>
                </a:tc>
                <a:extLst>
                  <a:ext uri="{0D108BD9-81ED-4DB2-BD59-A6C34878D82A}">
                    <a16:rowId xmlns:a16="http://schemas.microsoft.com/office/drawing/2014/main" val="304400041"/>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SGA</a:t>
                      </a:r>
                      <a:r>
                        <a:rPr kumimoji="0" lang="ja-JP" altLang="en-US"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a:t>
                      </a:r>
                      <a:endParaRPr kumimoji="1" lang="ja-JP" altLang="en-US" sz="1050" b="1" i="0" u="none" strike="noStrike" kern="1200" cap="none" spc="0" normalizeH="0" baseline="3000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190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8,000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19,000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24,000</a:t>
                      </a:r>
                    </a:p>
                  </a:txBody>
                  <a:tcPr marL="6350" marR="6350" marT="6350" marB="0" anchor="ctr"/>
                </a:tc>
                <a:extLst>
                  <a:ext uri="{0D108BD9-81ED-4DB2-BD59-A6C34878D82A}">
                    <a16:rowId xmlns:a16="http://schemas.microsoft.com/office/drawing/2014/main" val="78150543"/>
                  </a:ext>
                </a:extLst>
              </a:tr>
              <a:tr h="20443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営業利益</a:t>
                      </a:r>
                      <a:r>
                        <a:rPr kumimoji="0" lang="ja-JP" altLang="en-US"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3000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a:t>
                      </a:r>
                      <a:endParaRPr kumimoji="1" lang="ja-JP" altLang="en-US" sz="105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M</a:t>
                      </a:r>
                      <a:r>
                        <a:rPr kumimoji="0" lang="ja-JP" altLang="en-US" sz="105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円</a:t>
                      </a:r>
                      <a:endParaRPr kumimoji="1" lang="ja-JP" altLang="en-US" sz="1050" b="0" i="0" u="none" strike="noStrike" kern="1200" cap="none" spc="0" normalizeH="0" baseline="0" noProof="0" dirty="0">
                        <a:ln>
                          <a:noFill/>
                        </a:ln>
                        <a:solidFill>
                          <a:prstClr val="black"/>
                        </a:solidFill>
                        <a:effectLst/>
                        <a:uLnTx/>
                        <a:uFillTx/>
                        <a:latin typeface="+mn-lt"/>
                        <a:ea typeface="+mn-ea"/>
                        <a:cs typeface="+mn-cs"/>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4,500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16,000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26,000</a:t>
                      </a:r>
                    </a:p>
                  </a:txBody>
                  <a:tcPr marL="6350" marR="6350" marT="6350" marB="0" anchor="ctr"/>
                </a:tc>
                <a:extLst>
                  <a:ext uri="{0D108BD9-81ED-4DB2-BD59-A6C34878D82A}">
                    <a16:rowId xmlns:a16="http://schemas.microsoft.com/office/drawing/2014/main" val="4002566556"/>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営業利益率</a:t>
                      </a:r>
                      <a:endParaRPr kumimoji="1" lang="ja-JP" altLang="en-US" sz="105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11</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a:t>
                      </a: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6</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7</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13</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18</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23</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26</a:t>
                      </a:r>
                    </a:p>
                  </a:txBody>
                  <a:tcPr marL="6350" marR="6350" marT="6350" marB="0" anchor="ctr"/>
                </a:tc>
                <a:extLst>
                  <a:ext uri="{0D108BD9-81ED-4DB2-BD59-A6C34878D82A}">
                    <a16:rowId xmlns:a16="http://schemas.microsoft.com/office/drawing/2014/main" val="451386319"/>
                  </a:ext>
                </a:extLst>
              </a:tr>
              <a:tr h="22126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総運営人数（目安）</a:t>
                      </a:r>
                      <a:endParaRPr kumimoji="1" lang="ja-JP" altLang="en-US" sz="105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人</a:t>
                      </a:r>
                      <a:endParaRPr kumimoji="0" lang="en-US" altLang="ja-JP" sz="1050" b="0"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220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350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550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900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1,300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1,800</a:t>
                      </a: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2,200</a:t>
                      </a:r>
                    </a:p>
                  </a:txBody>
                  <a:tcPr marL="6350" marR="6350" marT="6350" marB="0" anchor="ctr"/>
                </a:tc>
                <a:extLst>
                  <a:ext uri="{0D108BD9-81ED-4DB2-BD59-A6C34878D82A}">
                    <a16:rowId xmlns:a16="http://schemas.microsoft.com/office/drawing/2014/main" val="1475074722"/>
                  </a:ext>
                </a:extLst>
              </a:tr>
            </a:tbl>
          </a:graphicData>
        </a:graphic>
      </p:graphicFrame>
      <p:sp>
        <p:nvSpPr>
          <p:cNvPr id="13" name="フッター プレースホルダー 3">
            <a:extLst>
              <a:ext uri="{FF2B5EF4-FFF2-40B4-BE49-F238E27FC236}">
                <a16:creationId xmlns:a16="http://schemas.microsoft.com/office/drawing/2014/main" id="{D8A24648-607A-D674-42C0-ED18893E98E0}"/>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grpSp>
        <p:nvGrpSpPr>
          <p:cNvPr id="15" name="グループ化 14">
            <a:extLst>
              <a:ext uri="{FF2B5EF4-FFF2-40B4-BE49-F238E27FC236}">
                <a16:creationId xmlns:a16="http://schemas.microsoft.com/office/drawing/2014/main" id="{25682A11-6A7A-D53A-CC41-8B44CE508CBF}"/>
              </a:ext>
            </a:extLst>
          </p:cNvPr>
          <p:cNvGrpSpPr/>
          <p:nvPr/>
        </p:nvGrpSpPr>
        <p:grpSpPr>
          <a:xfrm>
            <a:off x="281783" y="4396693"/>
            <a:ext cx="5064252" cy="2074227"/>
            <a:chOff x="281783" y="4623457"/>
            <a:chExt cx="5064252" cy="2074227"/>
          </a:xfrm>
        </p:grpSpPr>
        <p:graphicFrame>
          <p:nvGraphicFramePr>
            <p:cNvPr id="3" name="グラフ 2">
              <a:extLst>
                <a:ext uri="{FF2B5EF4-FFF2-40B4-BE49-F238E27FC236}">
                  <a16:creationId xmlns:a16="http://schemas.microsoft.com/office/drawing/2014/main" id="{8857830A-8262-4AF0-53B1-4FFAD00F00EB}"/>
                </a:ext>
              </a:extLst>
            </p:cNvPr>
            <p:cNvGraphicFramePr>
              <a:graphicFrameLocks/>
            </p:cNvGraphicFramePr>
            <p:nvPr>
              <p:extLst>
                <p:ext uri="{D42A27DB-BD31-4B8C-83A1-F6EECF244321}">
                  <p14:modId xmlns:p14="http://schemas.microsoft.com/office/powerpoint/2010/main" val="4146563696"/>
                </p:ext>
              </p:extLst>
            </p:nvPr>
          </p:nvGraphicFramePr>
          <p:xfrm>
            <a:off x="281783" y="4623457"/>
            <a:ext cx="5064252" cy="2074227"/>
          </p:xfrm>
          <a:graphic>
            <a:graphicData uri="http://schemas.openxmlformats.org/drawingml/2006/chart">
              <c:chart xmlns:c="http://schemas.openxmlformats.org/drawingml/2006/chart" xmlns:r="http://schemas.openxmlformats.org/officeDocument/2006/relationships" r:id="rId2"/>
            </a:graphicData>
          </a:graphic>
        </p:graphicFrame>
        <p:sp>
          <p:nvSpPr>
            <p:cNvPr id="14" name="テキスト ボックス 13">
              <a:extLst>
                <a:ext uri="{FF2B5EF4-FFF2-40B4-BE49-F238E27FC236}">
                  <a16:creationId xmlns:a16="http://schemas.microsoft.com/office/drawing/2014/main" id="{0C5BE0C8-798D-2465-BDFD-7995543C277A}"/>
                </a:ext>
              </a:extLst>
            </p:cNvPr>
            <p:cNvSpPr txBox="1"/>
            <p:nvPr/>
          </p:nvSpPr>
          <p:spPr bwMode="auto">
            <a:xfrm>
              <a:off x="664560" y="4636156"/>
              <a:ext cx="488693" cy="107722"/>
            </a:xfrm>
            <a:prstGeom prst="rect">
              <a:avLst/>
            </a:prstGeom>
            <a:noFill/>
            <a:ln w="9525">
              <a:noFill/>
              <a:miter lim="800000"/>
              <a:headEnd/>
              <a:tailEnd/>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7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(M</a:t>
              </a:r>
              <a:r>
                <a:rPr kumimoji="0" lang="ja-JP" altLang="en-US" sz="7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円</a:t>
              </a:r>
              <a:r>
                <a:rPr kumimoji="0" lang="en-US" altLang="ja-JP" sz="700" kern="0" dirty="0">
                  <a:solidFill>
                    <a:srgbClr val="000000">
                      <a:lumMod val="65000"/>
                      <a:lumOff val="35000"/>
                    </a:srgbClr>
                  </a:solidFill>
                  <a:latin typeface="Meiryo UI" panose="020B0604030504040204" pitchFamily="50" charset="-128"/>
                  <a:ea typeface="Meiryo UI" panose="020B0604030504040204" pitchFamily="50" charset="-128"/>
                  <a:cs typeface="メイリオ"/>
                </a:rPr>
                <a:t>)</a:t>
              </a:r>
            </a:p>
          </p:txBody>
        </p:sp>
      </p:grpSp>
      <p:sp>
        <p:nvSpPr>
          <p:cNvPr id="16" name="正方形/長方形 15">
            <a:extLst>
              <a:ext uri="{FF2B5EF4-FFF2-40B4-BE49-F238E27FC236}">
                <a16:creationId xmlns:a16="http://schemas.microsoft.com/office/drawing/2014/main" id="{0375B95E-54EE-339C-A4D7-2E6AD3BCF46A}"/>
              </a:ext>
            </a:extLst>
          </p:cNvPr>
          <p:cNvSpPr/>
          <p:nvPr/>
        </p:nvSpPr>
        <p:spPr>
          <a:xfrm>
            <a:off x="6419850" y="4396693"/>
            <a:ext cx="5502275" cy="1196019"/>
          </a:xfrm>
          <a:prstGeom prst="rect">
            <a:avLst/>
          </a:prstGeom>
          <a:noFill/>
          <a:ln w="9525" cap="flat" cmpd="sng" algn="ctr">
            <a:noFill/>
            <a:prstDash val="solid"/>
          </a:ln>
          <a:effectLst/>
        </p:spPr>
        <p:txBody>
          <a:bodyPr vert="horz" lIns="36000" rIns="36000" rtlCol="0" anchor="t"/>
          <a:lstStyle/>
          <a:p>
            <a:pPr fontAlgn="base">
              <a:spcBef>
                <a:spcPct val="0"/>
              </a:spcBef>
              <a:spcAft>
                <a:spcPct val="0"/>
              </a:spcAft>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*1</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：販管費は一般的な</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SaaS</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企業（売上高の</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70%</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を投下するケースあり）を参考に算出した</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a:p>
            <a:pPr fontAlgn="base">
              <a:spcBef>
                <a:spcPct val="0"/>
              </a:spcBef>
              <a:spcAft>
                <a:spcPct val="0"/>
              </a:spcAft>
              <a:defRPr/>
            </a:pP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*2</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：営業利益は規模の拡大とともに数値が良くなる</a:t>
            </a:r>
            <a:r>
              <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rPr>
              <a:t>SaaS</a:t>
            </a:r>
            <a:r>
              <a:rPr kumimoji="0" lang="ja-JP" altLang="en-US" sz="1100" kern="0" dirty="0">
                <a:solidFill>
                  <a:srgbClr val="000000">
                    <a:lumMod val="65000"/>
                    <a:lumOff val="35000"/>
                  </a:srgbClr>
                </a:solidFill>
                <a:latin typeface="Meiryo UI" panose="020B0604030504040204" pitchFamily="50" charset="-128"/>
                <a:ea typeface="Meiryo UI" panose="020B0604030504040204" pitchFamily="50" charset="-128"/>
              </a:rPr>
              <a:t>企業の傾向を参考に算出した</a:t>
            </a:r>
            <a:endParaRPr kumimoji="0" lang="en-US" altLang="ja-JP" sz="110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6470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39F6-4ED0-C6B3-34FD-7461F1423CE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B41D81F-CF63-5E19-DD74-CA77A27BE104}"/>
              </a:ext>
            </a:extLst>
          </p:cNvPr>
          <p:cNvSpPr>
            <a:spLocks noGrp="1"/>
          </p:cNvSpPr>
          <p:nvPr>
            <p:ph type="title"/>
          </p:nvPr>
        </p:nvSpPr>
        <p:spPr/>
        <p:txBody>
          <a:bodyPr/>
          <a:lstStyle/>
          <a:p>
            <a:r>
              <a:rPr kumimoji="1" lang="ja-JP" altLang="en-US" dirty="0"/>
              <a:t>７．持続性</a:t>
            </a:r>
          </a:p>
        </p:txBody>
      </p:sp>
      <p:sp>
        <p:nvSpPr>
          <p:cNvPr id="3" name="テキスト プレースホルダー 2">
            <a:extLst>
              <a:ext uri="{FF2B5EF4-FFF2-40B4-BE49-F238E27FC236}">
                <a16:creationId xmlns:a16="http://schemas.microsoft.com/office/drawing/2014/main" id="{8E9AA888-75BC-CC0A-41AF-B7F1902030BB}"/>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032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1C9F6-8CBA-7075-E54A-8FF42DF0278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B40CFC-866C-E9F5-ABAB-E79276480434}"/>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本ビジネスモデルの継続性と可能性について</a:t>
            </a:r>
          </a:p>
        </p:txBody>
      </p:sp>
      <p:sp>
        <p:nvSpPr>
          <p:cNvPr id="4" name="フッター プレースホルダー 3">
            <a:extLst>
              <a:ext uri="{FF2B5EF4-FFF2-40B4-BE49-F238E27FC236}">
                <a16:creationId xmlns:a16="http://schemas.microsoft.com/office/drawing/2014/main" id="{D8006AAA-C3B6-AF33-1F6B-805E500873AA}"/>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3AAB18D4-FB54-5649-771B-B5556310F147}"/>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本ビジネスはデータ</a:t>
            </a:r>
            <a:r>
              <a:rPr lang="en-US" altLang="ja-JP" dirty="0">
                <a:solidFill>
                  <a:schemeClr val="tx1">
                    <a:lumMod val="65000"/>
                    <a:lumOff val="35000"/>
                  </a:schemeClr>
                </a:solidFill>
                <a:latin typeface="Meiryo UI"/>
                <a:ea typeface="Meiryo UI"/>
                <a:cs typeface="Hiragino Kaku Gothic Pro W3" charset="-128"/>
              </a:rPr>
              <a:t>×AI</a:t>
            </a:r>
            <a:r>
              <a:rPr lang="ja-JP" altLang="en-US" dirty="0">
                <a:solidFill>
                  <a:schemeClr val="tx1">
                    <a:lumMod val="65000"/>
                    <a:lumOff val="35000"/>
                  </a:schemeClr>
                </a:solidFill>
                <a:latin typeface="Meiryo UI"/>
                <a:ea typeface="Meiryo UI"/>
                <a:cs typeface="Hiragino Kaku Gothic Pro W3" charset="-128"/>
              </a:rPr>
              <a:t>の活用により、ユーザー価値が向上し競争優位性を構築できる仕組みになっている。</a:t>
            </a:r>
            <a:endParaRPr lang="en-US" altLang="ja-JP" dirty="0">
              <a:solidFill>
                <a:schemeClr val="tx1">
                  <a:lumMod val="65000"/>
                  <a:lumOff val="35000"/>
                </a:schemeClr>
              </a:solidFill>
              <a:latin typeface="Meiryo UI"/>
              <a:ea typeface="Meiryo UI"/>
              <a:cs typeface="Hiragino Kaku Gothic Pro W3" charset="-128"/>
            </a:endParaRPr>
          </a:p>
          <a:p>
            <a:pPr marR="0" lvl="0" algn="l" defTabSz="914400" rtl="0" eaLnBrk="1" fontAlgn="base" latinLnBrk="0" hangingPunct="1">
              <a:lnSpc>
                <a:spcPct val="100000"/>
              </a:lnSpc>
              <a:spcBef>
                <a:spcPct val="0"/>
              </a:spcBef>
              <a:spcAft>
                <a:spcPct val="0"/>
              </a:spcAft>
              <a:buClrTx/>
              <a:buSzTx/>
              <a:tabLst/>
              <a:defRPr/>
            </a:pPr>
            <a:r>
              <a:rPr lang="ja-JP" altLang="en-US" dirty="0">
                <a:solidFill>
                  <a:schemeClr val="tx1">
                    <a:lumMod val="65000"/>
                    <a:lumOff val="35000"/>
                  </a:schemeClr>
                </a:solidFill>
                <a:latin typeface="Meiryo UI"/>
                <a:ea typeface="Meiryo UI"/>
                <a:cs typeface="Hiragino Kaku Gothic Pro W3" charset="-128"/>
              </a:rPr>
              <a:t>また、潜在的なユーザー層へのアプローチや新たなデータ売買のビジネスを生み出せるといった可能性もある。</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77" name="四角形: 角を丸くする 76">
            <a:extLst>
              <a:ext uri="{FF2B5EF4-FFF2-40B4-BE49-F238E27FC236}">
                <a16:creationId xmlns:a16="http://schemas.microsoft.com/office/drawing/2014/main" id="{B67E2DA2-AB0E-BE6D-FCCD-AE432A6BA732}"/>
              </a:ext>
            </a:extLst>
          </p:cNvPr>
          <p:cNvSpPr/>
          <p:nvPr/>
        </p:nvSpPr>
        <p:spPr>
          <a:xfrm>
            <a:off x="1632368" y="5031391"/>
            <a:ext cx="1404934" cy="40406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リクルート</a:t>
            </a:r>
            <a:endParaRPr kumimoji="1" lang="en-US" altLang="ja-JP" sz="900" dirty="0">
              <a:latin typeface="Meiryo UI" panose="020B0604030504040204" pitchFamily="50" charset="-128"/>
              <a:ea typeface="Meiryo UI" panose="020B0604030504040204" pitchFamily="50" charset="-128"/>
            </a:endParaRPr>
          </a:p>
        </p:txBody>
      </p:sp>
      <p:grpSp>
        <p:nvGrpSpPr>
          <p:cNvPr id="83" name="グループ化 82">
            <a:extLst>
              <a:ext uri="{FF2B5EF4-FFF2-40B4-BE49-F238E27FC236}">
                <a16:creationId xmlns:a16="http://schemas.microsoft.com/office/drawing/2014/main" id="{ECD5CADD-2CBD-3581-A545-EB02FF6C2071}"/>
              </a:ext>
            </a:extLst>
          </p:cNvPr>
          <p:cNvGrpSpPr/>
          <p:nvPr/>
        </p:nvGrpSpPr>
        <p:grpSpPr>
          <a:xfrm>
            <a:off x="3232301" y="1507829"/>
            <a:ext cx="8686916" cy="3664246"/>
            <a:chOff x="2498876" y="1488779"/>
            <a:chExt cx="8889698" cy="3749782"/>
          </a:xfrm>
        </p:grpSpPr>
        <p:grpSp>
          <p:nvGrpSpPr>
            <p:cNvPr id="82" name="グループ化 81">
              <a:extLst>
                <a:ext uri="{FF2B5EF4-FFF2-40B4-BE49-F238E27FC236}">
                  <a16:creationId xmlns:a16="http://schemas.microsoft.com/office/drawing/2014/main" id="{C0175425-52EC-1CAC-EF4E-EF023E1D9C38}"/>
                </a:ext>
              </a:extLst>
            </p:cNvPr>
            <p:cNvGrpSpPr/>
            <p:nvPr/>
          </p:nvGrpSpPr>
          <p:grpSpPr>
            <a:xfrm>
              <a:off x="6929658" y="2739530"/>
              <a:ext cx="740101" cy="1170399"/>
              <a:chOff x="6153452" y="2682380"/>
              <a:chExt cx="740101" cy="1170399"/>
            </a:xfrm>
          </p:grpSpPr>
          <p:sp>
            <p:nvSpPr>
              <p:cNvPr id="27" name="矢印: 右 26">
                <a:extLst>
                  <a:ext uri="{FF2B5EF4-FFF2-40B4-BE49-F238E27FC236}">
                    <a16:creationId xmlns:a16="http://schemas.microsoft.com/office/drawing/2014/main" id="{8FF74906-7474-0E80-3808-FFD8F436B10B}"/>
                  </a:ext>
                </a:extLst>
              </p:cNvPr>
              <p:cNvSpPr/>
              <p:nvPr/>
            </p:nvSpPr>
            <p:spPr>
              <a:xfrm>
                <a:off x="6176168" y="2931170"/>
                <a:ext cx="694668" cy="92160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801FF43-57B4-B954-A46B-02BC1E64D045}"/>
                  </a:ext>
                </a:extLst>
              </p:cNvPr>
              <p:cNvSpPr txBox="1"/>
              <p:nvPr/>
            </p:nvSpPr>
            <p:spPr>
              <a:xfrm>
                <a:off x="6153452" y="2682380"/>
                <a:ext cx="740101" cy="211824"/>
              </a:xfrm>
              <a:prstGeom prst="rect">
                <a:avLst/>
              </a:prstGeom>
            </p:spPr>
            <p:txBody>
              <a:bodyPr wrap="square" lIns="0" tIns="0" rIns="0" bIns="0" rtlCol="0" anchor="ctr">
                <a:noAutofit/>
              </a:bodyPr>
              <a:lstStyle/>
              <a:p>
                <a:pPr marR="0" indent="0" algn="ctr" fontAlgn="base">
                  <a:lnSpc>
                    <a:spcPct val="100000"/>
                  </a:lnSpc>
                  <a:spcBef>
                    <a:spcPct val="0"/>
                  </a:spcBef>
                  <a:spcAft>
                    <a:spcPct val="0"/>
                  </a:spcAft>
                  <a:buClrTx/>
                  <a:buSzTx/>
                  <a:buFontTx/>
                  <a:buNone/>
                  <a:tabLst/>
                  <a:defRPr/>
                </a:pPr>
                <a:r>
                  <a:rPr kumimoji="0" lang="ja-JP" altLang="en-US" sz="1050" b="1" kern="0" dirty="0">
                    <a:solidFill>
                      <a:srgbClr val="000000">
                        <a:lumMod val="65000"/>
                        <a:lumOff val="35000"/>
                      </a:srgbClr>
                    </a:solidFill>
                    <a:latin typeface="Meiryo UI" panose="020B0604030504040204" pitchFamily="50" charset="-128"/>
                    <a:ea typeface="Meiryo UI" panose="020B0604030504040204" pitchFamily="50" charset="-128"/>
                  </a:rPr>
                  <a:t>データ蓄積</a:t>
                </a:r>
                <a:endParaRPr kumimoji="0" lang="en-US" altLang="ja-JP" sz="105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80" name="グループ化 79">
              <a:extLst>
                <a:ext uri="{FF2B5EF4-FFF2-40B4-BE49-F238E27FC236}">
                  <a16:creationId xmlns:a16="http://schemas.microsoft.com/office/drawing/2014/main" id="{66531165-6468-01BE-1D39-11494AFAE381}"/>
                </a:ext>
              </a:extLst>
            </p:cNvPr>
            <p:cNvGrpSpPr/>
            <p:nvPr/>
          </p:nvGrpSpPr>
          <p:grpSpPr>
            <a:xfrm>
              <a:off x="2498876" y="1488780"/>
              <a:ext cx="4266159" cy="3749781"/>
              <a:chOff x="1651151" y="1488780"/>
              <a:chExt cx="4266159" cy="3749781"/>
            </a:xfrm>
          </p:grpSpPr>
          <p:sp>
            <p:nvSpPr>
              <p:cNvPr id="14" name="矢印: 左カーブ 13">
                <a:extLst>
                  <a:ext uri="{FF2B5EF4-FFF2-40B4-BE49-F238E27FC236}">
                    <a16:creationId xmlns:a16="http://schemas.microsoft.com/office/drawing/2014/main" id="{7E742A9F-0FD4-F86D-D11A-C1845D5636FA}"/>
                  </a:ext>
                </a:extLst>
              </p:cNvPr>
              <p:cNvSpPr/>
              <p:nvPr/>
            </p:nvSpPr>
            <p:spPr>
              <a:xfrm>
                <a:off x="5457383" y="2064264"/>
                <a:ext cx="459927" cy="26032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8036FDEB-7BDF-CD27-7B24-6A6EA24FF47F}"/>
                  </a:ext>
                </a:extLst>
              </p:cNvPr>
              <p:cNvSpPr txBox="1"/>
              <p:nvPr/>
            </p:nvSpPr>
            <p:spPr>
              <a:xfrm>
                <a:off x="2468935" y="2780493"/>
                <a:ext cx="740101" cy="211824"/>
              </a:xfrm>
              <a:prstGeom prst="rect">
                <a:avLst/>
              </a:prstGeom>
            </p:spPr>
            <p:txBody>
              <a:bodyPr wrap="square" lIns="0" tIns="0" rIns="0" bIns="0" rtlCol="0" anchor="ctr">
                <a:noAutofit/>
              </a:bodyPr>
              <a:lstStyle/>
              <a:p>
                <a:pPr algn="ct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アプローチ</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48" name="楕円 47">
                <a:extLst>
                  <a:ext uri="{FF2B5EF4-FFF2-40B4-BE49-F238E27FC236}">
                    <a16:creationId xmlns:a16="http://schemas.microsoft.com/office/drawing/2014/main" id="{0A5225B4-FE44-9E61-29FF-CF297E5EC654}"/>
                  </a:ext>
                </a:extLst>
              </p:cNvPr>
              <p:cNvSpPr/>
              <p:nvPr/>
            </p:nvSpPr>
            <p:spPr>
              <a:xfrm>
                <a:off x="2286021" y="1488780"/>
                <a:ext cx="3001982" cy="1358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海外在住日本人</a:t>
                </a:r>
                <a:endParaRPr kumimoji="1"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ja-JP" altLang="en-US" sz="1200" dirty="0">
                  <a:latin typeface="Meiryo UI" panose="020B0604030504040204" pitchFamily="50" charset="-128"/>
                  <a:ea typeface="Meiryo UI" panose="020B0604030504040204" pitchFamily="50" charset="-128"/>
                </a:endParaRPr>
              </a:p>
            </p:txBody>
          </p:sp>
          <p:sp>
            <p:nvSpPr>
              <p:cNvPr id="49" name="楕円 48">
                <a:extLst>
                  <a:ext uri="{FF2B5EF4-FFF2-40B4-BE49-F238E27FC236}">
                    <a16:creationId xmlns:a16="http://schemas.microsoft.com/office/drawing/2014/main" id="{F41D966B-380A-3367-E0F1-641C22EBBD5D}"/>
                  </a:ext>
                </a:extLst>
              </p:cNvPr>
              <p:cNvSpPr/>
              <p:nvPr/>
            </p:nvSpPr>
            <p:spPr>
              <a:xfrm>
                <a:off x="2565676" y="1974658"/>
                <a:ext cx="1551837" cy="80621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海外留学生</a:t>
                </a:r>
              </a:p>
            </p:txBody>
          </p:sp>
          <p:sp>
            <p:nvSpPr>
              <p:cNvPr id="65" name="楕円 64">
                <a:extLst>
                  <a:ext uri="{FF2B5EF4-FFF2-40B4-BE49-F238E27FC236}">
                    <a16:creationId xmlns:a16="http://schemas.microsoft.com/office/drawing/2014/main" id="{C8E6DE71-8E7D-36DA-4FE6-352D5C7715A3}"/>
                  </a:ext>
                </a:extLst>
              </p:cNvPr>
              <p:cNvSpPr/>
              <p:nvPr/>
            </p:nvSpPr>
            <p:spPr>
              <a:xfrm>
                <a:off x="4173391" y="1840574"/>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Meiryo UI" panose="020B0604030504040204" pitchFamily="50" charset="-128"/>
                  <a:ea typeface="Meiryo UI" panose="020B0604030504040204" pitchFamily="50" charset="-128"/>
                </a:endParaRPr>
              </a:p>
            </p:txBody>
          </p:sp>
          <p:sp>
            <p:nvSpPr>
              <p:cNvPr id="66" name="楕円 65">
                <a:extLst>
                  <a:ext uri="{FF2B5EF4-FFF2-40B4-BE49-F238E27FC236}">
                    <a16:creationId xmlns:a16="http://schemas.microsoft.com/office/drawing/2014/main" id="{22DDA5F0-F636-9BF6-0289-07FC37B6B9F9}"/>
                  </a:ext>
                </a:extLst>
              </p:cNvPr>
              <p:cNvSpPr/>
              <p:nvPr/>
            </p:nvSpPr>
            <p:spPr>
              <a:xfrm>
                <a:off x="4066348" y="1810661"/>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latin typeface="Meiryo UI" panose="020B0604030504040204" pitchFamily="50" charset="-128"/>
                  <a:ea typeface="Meiryo UI" panose="020B0604030504040204" pitchFamily="50" charset="-128"/>
                </a:endParaRPr>
              </a:p>
            </p:txBody>
          </p:sp>
          <p:sp>
            <p:nvSpPr>
              <p:cNvPr id="50" name="楕円 49">
                <a:extLst>
                  <a:ext uri="{FF2B5EF4-FFF2-40B4-BE49-F238E27FC236}">
                    <a16:creationId xmlns:a16="http://schemas.microsoft.com/office/drawing/2014/main" id="{FAEE4A4D-6FC6-F263-A657-20661FB0DA4E}"/>
                  </a:ext>
                </a:extLst>
              </p:cNvPr>
              <p:cNvSpPr/>
              <p:nvPr/>
            </p:nvSpPr>
            <p:spPr>
              <a:xfrm>
                <a:off x="4160684" y="1960364"/>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ワーホリ</a:t>
                </a:r>
              </a:p>
            </p:txBody>
          </p:sp>
          <p:sp>
            <p:nvSpPr>
              <p:cNvPr id="53" name="楕円 52">
                <a:extLst>
                  <a:ext uri="{FF2B5EF4-FFF2-40B4-BE49-F238E27FC236}">
                    <a16:creationId xmlns:a16="http://schemas.microsoft.com/office/drawing/2014/main" id="{860EFF40-AFC7-0842-5074-88FF4148ACB8}"/>
                  </a:ext>
                </a:extLst>
              </p:cNvPr>
              <p:cNvSpPr/>
              <p:nvPr/>
            </p:nvSpPr>
            <p:spPr>
              <a:xfrm>
                <a:off x="2286021" y="3880544"/>
                <a:ext cx="3001982" cy="1358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日本企業</a:t>
                </a:r>
                <a:endParaRPr kumimoji="1" lang="en-US" altLang="ja-JP" sz="1200" dirty="0">
                  <a:latin typeface="Meiryo UI" panose="020B0604030504040204" pitchFamily="50" charset="-128"/>
                  <a:ea typeface="Meiryo UI" panose="020B0604030504040204" pitchFamily="50" charset="-128"/>
                </a:endParaRPr>
              </a:p>
            </p:txBody>
          </p:sp>
          <p:sp>
            <p:nvSpPr>
              <p:cNvPr id="54" name="楕円 53">
                <a:extLst>
                  <a:ext uri="{FF2B5EF4-FFF2-40B4-BE49-F238E27FC236}">
                    <a16:creationId xmlns:a16="http://schemas.microsoft.com/office/drawing/2014/main" id="{84FE8420-FC86-AA06-5876-F44E36DD6F3A}"/>
                  </a:ext>
                </a:extLst>
              </p:cNvPr>
              <p:cNvSpPr/>
              <p:nvPr/>
            </p:nvSpPr>
            <p:spPr>
              <a:xfrm>
                <a:off x="2565676" y="3965202"/>
                <a:ext cx="1551837" cy="80621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中小企業</a:t>
                </a:r>
              </a:p>
            </p:txBody>
          </p:sp>
          <p:sp>
            <p:nvSpPr>
              <p:cNvPr id="55" name="楕円 54">
                <a:extLst>
                  <a:ext uri="{FF2B5EF4-FFF2-40B4-BE49-F238E27FC236}">
                    <a16:creationId xmlns:a16="http://schemas.microsoft.com/office/drawing/2014/main" id="{01D95C13-5792-0674-A3E4-0EBA0842A524}"/>
                  </a:ext>
                </a:extLst>
              </p:cNvPr>
              <p:cNvSpPr/>
              <p:nvPr/>
            </p:nvSpPr>
            <p:spPr>
              <a:xfrm>
                <a:off x="4151353" y="4201280"/>
                <a:ext cx="1085888" cy="564144"/>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大手</a:t>
                </a:r>
                <a:br>
                  <a:rPr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企業</a:t>
                </a:r>
              </a:p>
            </p:txBody>
          </p:sp>
          <p:sp>
            <p:nvSpPr>
              <p:cNvPr id="8" name="四角形: 角を丸くする 7">
                <a:extLst>
                  <a:ext uri="{FF2B5EF4-FFF2-40B4-BE49-F238E27FC236}">
                    <a16:creationId xmlns:a16="http://schemas.microsoft.com/office/drawing/2014/main" id="{432420E1-43AB-49D6-39EC-C169066EA811}"/>
                  </a:ext>
                </a:extLst>
              </p:cNvPr>
              <p:cNvSpPr/>
              <p:nvPr/>
            </p:nvSpPr>
            <p:spPr>
              <a:xfrm>
                <a:off x="2622972" y="3161638"/>
                <a:ext cx="1404934" cy="40406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リクルート</a:t>
                </a:r>
                <a:endParaRPr kumimoji="1" lang="en-US" altLang="ja-JP" sz="900" dirty="0">
                  <a:latin typeface="Meiryo UI" panose="020B0604030504040204" pitchFamily="50" charset="-128"/>
                  <a:ea typeface="Meiryo UI" panose="020B0604030504040204" pitchFamily="50" charset="-128"/>
                </a:endParaRPr>
              </a:p>
            </p:txBody>
          </p:sp>
          <p:pic>
            <p:nvPicPr>
              <p:cNvPr id="58" name="グラフィックス 57" descr="雲">
                <a:extLst>
                  <a:ext uri="{FF2B5EF4-FFF2-40B4-BE49-F238E27FC236}">
                    <a16:creationId xmlns:a16="http://schemas.microsoft.com/office/drawing/2014/main" id="{D25461A4-B2D3-6498-4BA0-52E9434CC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4829" y="2780558"/>
                <a:ext cx="1166224" cy="1166224"/>
              </a:xfrm>
              <a:prstGeom prst="rect">
                <a:avLst/>
              </a:prstGeom>
            </p:spPr>
          </p:pic>
          <p:sp>
            <p:nvSpPr>
              <p:cNvPr id="59" name="テキスト ボックス 58">
                <a:extLst>
                  <a:ext uri="{FF2B5EF4-FFF2-40B4-BE49-F238E27FC236}">
                    <a16:creationId xmlns:a16="http://schemas.microsoft.com/office/drawing/2014/main" id="{1D126A58-917A-7591-4344-D67556DD5CE4}"/>
                  </a:ext>
                </a:extLst>
              </p:cNvPr>
              <p:cNvSpPr txBox="1"/>
              <p:nvPr/>
            </p:nvSpPr>
            <p:spPr>
              <a:xfrm>
                <a:off x="3880754" y="3324305"/>
                <a:ext cx="974375" cy="261610"/>
              </a:xfrm>
              <a:prstGeom prst="rect">
                <a:avLst/>
              </a:prstGeom>
              <a:noFill/>
            </p:spPr>
            <p:txBody>
              <a:bodyPr wrap="square" rtlCol="0">
                <a:spAutoFit/>
              </a:bodyPr>
              <a:lstStyle/>
              <a:p>
                <a:pPr algn="ctr" fontAlgn="base">
                  <a:spcBef>
                    <a:spcPct val="0"/>
                  </a:spcBef>
                  <a:spcAft>
                    <a:spcPct val="0"/>
                  </a:spcAft>
                  <a:defRPr/>
                </a:pPr>
                <a:r>
                  <a:rPr kumimoji="0" lang="en-US" altLang="ja-JP" sz="1100" b="1" kern="0" dirty="0" err="1">
                    <a:solidFill>
                      <a:srgbClr val="000000">
                        <a:lumMod val="65000"/>
                        <a:lumOff val="35000"/>
                      </a:srgbClr>
                    </a:solidFill>
                    <a:latin typeface="Meiryo UI" panose="020B0604030504040204" pitchFamily="50" charset="-128"/>
                    <a:ea typeface="Meiryo UI" panose="020B0604030504040204" pitchFamily="50" charset="-128"/>
                  </a:rPr>
                  <a:t>BlueTry</a:t>
                </a:r>
                <a:endParaRPr kumimoji="0" lang="ja-JP" altLang="en-US" sz="11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2" name="矢印: 左カーブ 61">
                <a:extLst>
                  <a:ext uri="{FF2B5EF4-FFF2-40B4-BE49-F238E27FC236}">
                    <a16:creationId xmlns:a16="http://schemas.microsoft.com/office/drawing/2014/main" id="{99114FF1-902E-5E9C-A24B-8274E3A8597E}"/>
                  </a:ext>
                </a:extLst>
              </p:cNvPr>
              <p:cNvSpPr/>
              <p:nvPr/>
            </p:nvSpPr>
            <p:spPr>
              <a:xfrm rot="10800000">
                <a:off x="1651151" y="2064264"/>
                <a:ext cx="459927" cy="26032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矢印: 右 19">
                <a:extLst>
                  <a:ext uri="{FF2B5EF4-FFF2-40B4-BE49-F238E27FC236}">
                    <a16:creationId xmlns:a16="http://schemas.microsoft.com/office/drawing/2014/main" id="{800DC430-E118-EAC7-0585-F1F481254487}"/>
                  </a:ext>
                </a:extLst>
              </p:cNvPr>
              <p:cNvSpPr/>
              <p:nvPr/>
            </p:nvSpPr>
            <p:spPr>
              <a:xfrm rot="16200000">
                <a:off x="3102426" y="2711826"/>
                <a:ext cx="434675" cy="349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DFCC0034-3742-532D-9EBE-8DF77934CE13}"/>
                  </a:ext>
                </a:extLst>
              </p:cNvPr>
              <p:cNvSpPr/>
              <p:nvPr/>
            </p:nvSpPr>
            <p:spPr>
              <a:xfrm rot="5400000">
                <a:off x="3111944" y="3696633"/>
                <a:ext cx="434675" cy="349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4" name="テキスト ボックス 63">
                <a:extLst>
                  <a:ext uri="{FF2B5EF4-FFF2-40B4-BE49-F238E27FC236}">
                    <a16:creationId xmlns:a16="http://schemas.microsoft.com/office/drawing/2014/main" id="{231A2692-44B6-F212-EA5B-477B500309F9}"/>
                  </a:ext>
                </a:extLst>
              </p:cNvPr>
              <p:cNvSpPr txBox="1"/>
              <p:nvPr/>
            </p:nvSpPr>
            <p:spPr>
              <a:xfrm>
                <a:off x="2468935" y="3765300"/>
                <a:ext cx="740101" cy="211824"/>
              </a:xfrm>
              <a:prstGeom prst="rect">
                <a:avLst/>
              </a:prstGeom>
            </p:spPr>
            <p:txBody>
              <a:bodyPr wrap="square" lIns="0" tIns="0" rIns="0" bIns="0" rtlCol="0" anchor="ctr">
                <a:noAutofit/>
              </a:bodyPr>
              <a:lstStyle/>
              <a:p>
                <a:pPr algn="ct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アプローチ</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8" name="矢印: 右 17">
                <a:extLst>
                  <a:ext uri="{FF2B5EF4-FFF2-40B4-BE49-F238E27FC236}">
                    <a16:creationId xmlns:a16="http://schemas.microsoft.com/office/drawing/2014/main" id="{6918BEF2-6509-1B70-A60B-5AC57851CE1C}"/>
                  </a:ext>
                </a:extLst>
              </p:cNvPr>
              <p:cNvSpPr/>
              <p:nvPr/>
            </p:nvSpPr>
            <p:spPr>
              <a:xfrm rot="19092709">
                <a:off x="3748620" y="2547992"/>
                <a:ext cx="943654"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8" name="矢印: 右 67">
                <a:extLst>
                  <a:ext uri="{FF2B5EF4-FFF2-40B4-BE49-F238E27FC236}">
                    <a16:creationId xmlns:a16="http://schemas.microsoft.com/office/drawing/2014/main" id="{3D3B6F8E-14FC-9BB7-B8D0-F0F12C7C3CBF}"/>
                  </a:ext>
                </a:extLst>
              </p:cNvPr>
              <p:cNvSpPr/>
              <p:nvPr/>
            </p:nvSpPr>
            <p:spPr>
              <a:xfrm rot="2875178">
                <a:off x="3642696" y="3880042"/>
                <a:ext cx="943654"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9" name="テキスト ボックス 68">
                <a:extLst>
                  <a:ext uri="{FF2B5EF4-FFF2-40B4-BE49-F238E27FC236}">
                    <a16:creationId xmlns:a16="http://schemas.microsoft.com/office/drawing/2014/main" id="{78085F85-DA36-9AAA-1CEF-DB9C92C0A57A}"/>
                  </a:ext>
                </a:extLst>
              </p:cNvPr>
              <p:cNvSpPr txBox="1"/>
              <p:nvPr/>
            </p:nvSpPr>
            <p:spPr>
              <a:xfrm>
                <a:off x="4233191" y="3701629"/>
                <a:ext cx="988998" cy="211824"/>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C12366B3-F015-D559-662C-A5A999CB9126}"/>
                  </a:ext>
                </a:extLst>
              </p:cNvPr>
              <p:cNvSpPr txBox="1"/>
              <p:nvPr/>
            </p:nvSpPr>
            <p:spPr>
              <a:xfrm>
                <a:off x="4233191" y="2833478"/>
                <a:ext cx="988998" cy="211824"/>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nvGrpSpPr>
            <p:cNvPr id="81" name="グループ化 80">
              <a:extLst>
                <a:ext uri="{FF2B5EF4-FFF2-40B4-BE49-F238E27FC236}">
                  <a16:creationId xmlns:a16="http://schemas.microsoft.com/office/drawing/2014/main" id="{581A1851-F12F-67E4-B04A-8C66AC8BC17E}"/>
                </a:ext>
              </a:extLst>
            </p:cNvPr>
            <p:cNvGrpSpPr/>
            <p:nvPr/>
          </p:nvGrpSpPr>
          <p:grpSpPr>
            <a:xfrm>
              <a:off x="7834382" y="1488779"/>
              <a:ext cx="3554192" cy="3437332"/>
              <a:chOff x="6986657" y="1441154"/>
              <a:chExt cx="3554192" cy="3437332"/>
            </a:xfrm>
          </p:grpSpPr>
          <p:sp>
            <p:nvSpPr>
              <p:cNvPr id="29" name="四角形: 角を丸くする 28">
                <a:extLst>
                  <a:ext uri="{FF2B5EF4-FFF2-40B4-BE49-F238E27FC236}">
                    <a16:creationId xmlns:a16="http://schemas.microsoft.com/office/drawing/2014/main" id="{AC92D946-9895-75DE-A1A1-04688217246D}"/>
                  </a:ext>
                </a:extLst>
              </p:cNvPr>
              <p:cNvSpPr/>
              <p:nvPr/>
            </p:nvSpPr>
            <p:spPr>
              <a:xfrm>
                <a:off x="7072946" y="3075445"/>
                <a:ext cx="1218908" cy="63925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データ</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質</a:t>
                </a:r>
                <a:r>
                  <a:rPr kumimoji="1" lang="en-US" altLang="ja-JP" sz="1200" dirty="0">
                    <a:latin typeface="Meiryo UI" panose="020B0604030504040204" pitchFamily="50" charset="-128"/>
                    <a:ea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rPr>
                  <a:t>量</a:t>
                </a:r>
                <a:endParaRPr kumimoji="1" lang="en-US" altLang="ja-JP" sz="900" dirty="0">
                  <a:latin typeface="Meiryo UI" panose="020B0604030504040204" pitchFamily="50" charset="-128"/>
                  <a:ea typeface="Meiryo UI" panose="020B0604030504040204" pitchFamily="50" charset="-128"/>
                </a:endParaRPr>
              </a:p>
            </p:txBody>
          </p:sp>
          <p:sp>
            <p:nvSpPr>
              <p:cNvPr id="30" name="四角形: 角を丸くする 29">
                <a:extLst>
                  <a:ext uri="{FF2B5EF4-FFF2-40B4-BE49-F238E27FC236}">
                    <a16:creationId xmlns:a16="http://schemas.microsoft.com/office/drawing/2014/main" id="{27CBB05F-72A9-59F3-E6AD-01C1CE6E619E}"/>
                  </a:ext>
                </a:extLst>
              </p:cNvPr>
              <p:cNvSpPr/>
              <p:nvPr/>
            </p:nvSpPr>
            <p:spPr>
              <a:xfrm>
                <a:off x="7809111" y="1441154"/>
                <a:ext cx="1994400" cy="500400"/>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学習（</a:t>
                </a:r>
                <a:r>
                  <a:rPr kumimoji="1" lang="en-US" altLang="ja-JP" sz="1200" dirty="0">
                    <a:latin typeface="Meiryo UI" panose="020B0604030504040204" pitchFamily="50" charset="-128"/>
                    <a:ea typeface="Meiryo UI" panose="020B0604030504040204" pitchFamily="50" charset="-128"/>
                  </a:rPr>
                  <a:t>AI</a:t>
                </a:r>
                <a:r>
                  <a:rPr kumimoji="1" lang="ja-JP" altLang="en-US" sz="1200" dirty="0">
                    <a:latin typeface="Meiryo UI" panose="020B0604030504040204" pitchFamily="50" charset="-128"/>
                    <a:ea typeface="Meiryo UI" panose="020B0604030504040204" pitchFamily="50" charset="-128"/>
                  </a:rPr>
                  <a:t>）</a:t>
                </a:r>
                <a:endParaRPr kumimoji="1" lang="en-US" altLang="ja-JP" sz="1200" dirty="0">
                  <a:latin typeface="Meiryo UI" panose="020B0604030504040204" pitchFamily="50" charset="-128"/>
                  <a:ea typeface="Meiryo UI" panose="020B0604030504040204" pitchFamily="50" charset="-128"/>
                </a:endParaRPr>
              </a:p>
            </p:txBody>
          </p:sp>
          <p:cxnSp>
            <p:nvCxnSpPr>
              <p:cNvPr id="31" name="コネクタ: カギ線 30">
                <a:extLst>
                  <a:ext uri="{FF2B5EF4-FFF2-40B4-BE49-F238E27FC236}">
                    <a16:creationId xmlns:a16="http://schemas.microsoft.com/office/drawing/2014/main" id="{961310B7-A5CD-8703-6ECE-CC076EE62559}"/>
                  </a:ext>
                </a:extLst>
              </p:cNvPr>
              <p:cNvCxnSpPr>
                <a:cxnSpLocks/>
                <a:stCxn id="29" idx="0"/>
                <a:endCxn id="30" idx="1"/>
              </p:cNvCxnSpPr>
              <p:nvPr/>
            </p:nvCxnSpPr>
            <p:spPr>
              <a:xfrm rot="5400000" flipH="1" flipV="1">
                <a:off x="7053710" y="2320045"/>
                <a:ext cx="1384091" cy="12671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四角形: 角を丸くする 31">
                <a:extLst>
                  <a:ext uri="{FF2B5EF4-FFF2-40B4-BE49-F238E27FC236}">
                    <a16:creationId xmlns:a16="http://schemas.microsoft.com/office/drawing/2014/main" id="{9D3241FF-196F-8D38-658E-1D7D0C4B0A05}"/>
                  </a:ext>
                </a:extLst>
              </p:cNvPr>
              <p:cNvSpPr/>
              <p:nvPr/>
            </p:nvSpPr>
            <p:spPr>
              <a:xfrm>
                <a:off x="9320449" y="3075445"/>
                <a:ext cx="1220400" cy="640800"/>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latin typeface="Meiryo UI" panose="020B0604030504040204" pitchFamily="50" charset="-128"/>
                    <a:ea typeface="Meiryo UI" panose="020B0604030504040204" pitchFamily="50" charset="-128"/>
                  </a:rPr>
                  <a:t>サービス</a:t>
                </a:r>
                <a:endParaRPr kumimoji="1" lang="en-US" altLang="ja-JP" sz="1200" dirty="0">
                  <a:latin typeface="Meiryo UI" panose="020B0604030504040204" pitchFamily="50" charset="-128"/>
                  <a:ea typeface="Meiryo UI" panose="020B0604030504040204" pitchFamily="50" charset="-128"/>
                </a:endParaRPr>
              </a:p>
              <a:p>
                <a:pPr algn="ctr"/>
                <a:r>
                  <a:rPr kumimoji="1" lang="ja-JP" altLang="en-US" sz="1200" dirty="0">
                    <a:latin typeface="Meiryo UI" panose="020B0604030504040204" pitchFamily="50" charset="-128"/>
                    <a:ea typeface="Meiryo UI" panose="020B0604030504040204" pitchFamily="50" charset="-128"/>
                  </a:rPr>
                  <a:t>性能向上</a:t>
                </a:r>
                <a:endParaRPr kumimoji="1" lang="en-US" altLang="ja-JP" sz="1200" dirty="0">
                  <a:latin typeface="Meiryo UI" panose="020B0604030504040204" pitchFamily="50" charset="-128"/>
                  <a:ea typeface="Meiryo UI" panose="020B0604030504040204" pitchFamily="50" charset="-128"/>
                </a:endParaRPr>
              </a:p>
            </p:txBody>
          </p:sp>
          <p:cxnSp>
            <p:nvCxnSpPr>
              <p:cNvPr id="33" name="コネクタ: カギ線 32">
                <a:extLst>
                  <a:ext uri="{FF2B5EF4-FFF2-40B4-BE49-F238E27FC236}">
                    <a16:creationId xmlns:a16="http://schemas.microsoft.com/office/drawing/2014/main" id="{407D6613-3E01-D479-74F9-8B32CD6FE3EA}"/>
                  </a:ext>
                </a:extLst>
              </p:cNvPr>
              <p:cNvCxnSpPr>
                <a:cxnSpLocks/>
                <a:stCxn id="30" idx="3"/>
                <a:endCxn id="32" idx="0"/>
              </p:cNvCxnSpPr>
              <p:nvPr/>
            </p:nvCxnSpPr>
            <p:spPr>
              <a:xfrm>
                <a:off x="9803511" y="1691354"/>
                <a:ext cx="127138" cy="138409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FC4936F5-5495-AA9A-B0AB-D459A603454E}"/>
                  </a:ext>
                </a:extLst>
              </p:cNvPr>
              <p:cNvSpPr/>
              <p:nvPr/>
            </p:nvSpPr>
            <p:spPr>
              <a:xfrm>
                <a:off x="7809111" y="2258462"/>
                <a:ext cx="1994082" cy="500075"/>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eiryo UI" panose="020B0604030504040204" pitchFamily="50" charset="-128"/>
                    <a:ea typeface="Meiryo UI" panose="020B0604030504040204" pitchFamily="50" charset="-128"/>
                  </a:rPr>
                  <a:t>効率化</a:t>
                </a:r>
                <a:endParaRPr kumimoji="1" lang="en-US" altLang="ja-JP" sz="1400" dirty="0">
                  <a:latin typeface="Meiryo UI" panose="020B0604030504040204" pitchFamily="50" charset="-128"/>
                  <a:ea typeface="Meiryo UI" panose="020B0604030504040204" pitchFamily="50" charset="-128"/>
                </a:endParaRPr>
              </a:p>
              <a:p>
                <a:pPr algn="ctr"/>
                <a:r>
                  <a:rPr kumimoji="1" lang="ja-JP" altLang="en-US" sz="1400" dirty="0">
                    <a:latin typeface="Meiryo UI" panose="020B0604030504040204" pitchFamily="50" charset="-128"/>
                    <a:ea typeface="Meiryo UI" panose="020B0604030504040204" pitchFamily="50" charset="-128"/>
                  </a:rPr>
                  <a:t>（機能改善）</a:t>
                </a:r>
                <a:endParaRPr kumimoji="1" lang="en-US" altLang="ja-JP" sz="1400" dirty="0">
                  <a:latin typeface="Meiryo UI" panose="020B0604030504040204" pitchFamily="50" charset="-128"/>
                  <a:ea typeface="Meiryo UI" panose="020B0604030504040204" pitchFamily="50" charset="-128"/>
                </a:endParaRPr>
              </a:p>
            </p:txBody>
          </p:sp>
          <p:cxnSp>
            <p:nvCxnSpPr>
              <p:cNvPr id="35" name="コネクタ: カギ線 34">
                <a:extLst>
                  <a:ext uri="{FF2B5EF4-FFF2-40B4-BE49-F238E27FC236}">
                    <a16:creationId xmlns:a16="http://schemas.microsoft.com/office/drawing/2014/main" id="{29BD683C-F9E8-75FE-8330-80CACB6835C9}"/>
                  </a:ext>
                </a:extLst>
              </p:cNvPr>
              <p:cNvCxnSpPr>
                <a:cxnSpLocks/>
                <a:stCxn id="30" idx="2"/>
                <a:endCxn id="34" idx="0"/>
              </p:cNvCxnSpPr>
              <p:nvPr/>
            </p:nvCxnSpPr>
            <p:spPr>
              <a:xfrm rot="5400000">
                <a:off x="8647778" y="2099929"/>
                <a:ext cx="316908" cy="15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コネクタ: カギ線 35">
                <a:extLst>
                  <a:ext uri="{FF2B5EF4-FFF2-40B4-BE49-F238E27FC236}">
                    <a16:creationId xmlns:a16="http://schemas.microsoft.com/office/drawing/2014/main" id="{3CA2407A-F403-4A00-57E0-893F320075AF}"/>
                  </a:ext>
                </a:extLst>
              </p:cNvPr>
              <p:cNvCxnSpPr>
                <a:cxnSpLocks/>
                <a:stCxn id="34" idx="2"/>
                <a:endCxn id="32" idx="0"/>
              </p:cNvCxnSpPr>
              <p:nvPr/>
            </p:nvCxnSpPr>
            <p:spPr>
              <a:xfrm rot="16200000" flipH="1">
                <a:off x="9209946" y="2354742"/>
                <a:ext cx="316908" cy="112449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C5E72D79-14E1-DC17-491D-FCDC6D5D0C2C}"/>
                  </a:ext>
                </a:extLst>
              </p:cNvPr>
              <p:cNvCxnSpPr>
                <a:cxnSpLocks/>
                <a:stCxn id="32" idx="2"/>
                <a:endCxn id="38" idx="3"/>
              </p:cNvCxnSpPr>
              <p:nvPr/>
            </p:nvCxnSpPr>
            <p:spPr>
              <a:xfrm rot="5400000">
                <a:off x="9411060" y="4108696"/>
                <a:ext cx="912041" cy="12713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四角形: 角を丸くする 37">
                <a:extLst>
                  <a:ext uri="{FF2B5EF4-FFF2-40B4-BE49-F238E27FC236}">
                    <a16:creationId xmlns:a16="http://schemas.microsoft.com/office/drawing/2014/main" id="{0A6BA394-9CC8-C070-9A36-C68C27CA72EB}"/>
                  </a:ext>
                </a:extLst>
              </p:cNvPr>
              <p:cNvSpPr/>
              <p:nvPr/>
            </p:nvSpPr>
            <p:spPr>
              <a:xfrm>
                <a:off x="7809111" y="4378086"/>
                <a:ext cx="1994400" cy="500400"/>
              </a:xfrm>
              <a:prstGeom prst="roundRect">
                <a:avLst>
                  <a:gd name="adj" fmla="val 781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ユーザー</a:t>
                </a:r>
                <a:r>
                  <a:rPr kumimoji="1" lang="ja-JP" altLang="en-US" sz="1200" dirty="0">
                    <a:latin typeface="Meiryo UI" panose="020B0604030504040204" pitchFamily="50" charset="-128"/>
                    <a:ea typeface="Meiryo UI" panose="020B0604030504040204" pitchFamily="50" charset="-128"/>
                  </a:rPr>
                  <a:t>価値向上</a:t>
                </a: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ユーザー</a:t>
                </a:r>
                <a:r>
                  <a:rPr kumimoji="1" lang="ja-JP" altLang="en-US" sz="1200" dirty="0">
                    <a:latin typeface="Meiryo UI" panose="020B0604030504040204" pitchFamily="50" charset="-128"/>
                    <a:ea typeface="Meiryo UI" panose="020B0604030504040204" pitchFamily="50" charset="-128"/>
                  </a:rPr>
                  <a:t>接点拡大</a:t>
                </a:r>
                <a:endParaRPr kumimoji="1" lang="en-US" altLang="ja-JP" sz="1200" dirty="0">
                  <a:latin typeface="Meiryo UI" panose="020B0604030504040204" pitchFamily="50" charset="-128"/>
                  <a:ea typeface="Meiryo UI" panose="020B0604030504040204" pitchFamily="50" charset="-128"/>
                </a:endParaRPr>
              </a:p>
            </p:txBody>
          </p:sp>
          <p:cxnSp>
            <p:nvCxnSpPr>
              <p:cNvPr id="39" name="コネクタ: カギ線 38">
                <a:extLst>
                  <a:ext uri="{FF2B5EF4-FFF2-40B4-BE49-F238E27FC236}">
                    <a16:creationId xmlns:a16="http://schemas.microsoft.com/office/drawing/2014/main" id="{BB3FF816-805D-485B-FDF9-0A81D01C414C}"/>
                  </a:ext>
                </a:extLst>
              </p:cNvPr>
              <p:cNvCxnSpPr>
                <a:cxnSpLocks/>
                <a:stCxn id="38" idx="1"/>
                <a:endCxn id="29" idx="2"/>
              </p:cNvCxnSpPr>
              <p:nvPr/>
            </p:nvCxnSpPr>
            <p:spPr>
              <a:xfrm rot="10800000">
                <a:off x="7682401" y="3714700"/>
                <a:ext cx="126711" cy="91358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F58D471-8B86-8DA4-D54B-9548598F3034}"/>
                  </a:ext>
                </a:extLst>
              </p:cNvPr>
              <p:cNvSpPr txBox="1"/>
              <p:nvPr/>
            </p:nvSpPr>
            <p:spPr>
              <a:xfrm>
                <a:off x="7809112" y="4018884"/>
                <a:ext cx="1994081" cy="730678"/>
              </a:xfrm>
              <a:prstGeom prst="rect">
                <a:avLst/>
              </a:prstGeom>
            </p:spPr>
            <p:txBody>
              <a:bodyPr wrap="square" lIns="0" tIns="0" rIns="0" bIns="0" rtlCol="0">
                <a:noAutofit/>
              </a:bodyPr>
              <a:lstStyle/>
              <a:p>
                <a:pPr algn="ct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データの蓄積により</a:t>
                </a:r>
                <a:b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b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マッチングの精度の向上</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A1F86F25-423C-C54B-B8D5-37E34C0C23A4}"/>
                  </a:ext>
                </a:extLst>
              </p:cNvPr>
              <p:cNvSpPr txBox="1"/>
              <p:nvPr/>
            </p:nvSpPr>
            <p:spPr>
              <a:xfrm>
                <a:off x="6986657" y="2780493"/>
                <a:ext cx="740101" cy="211824"/>
              </a:xfrm>
              <a:prstGeom prst="rect">
                <a:avLst/>
              </a:prstGeom>
            </p:spPr>
            <p:txBody>
              <a:bodyPr wrap="square" lIns="0" tIns="0" rIns="0" bIns="0" rtlCol="0" anchor="ctr">
                <a:noAutofit/>
              </a:bodyPr>
              <a:lstStyle/>
              <a:p>
                <a:pPr marR="0" indent="0" algn="ctr" fontAlgn="base">
                  <a:lnSpc>
                    <a:spcPct val="100000"/>
                  </a:lnSpc>
                  <a:spcBef>
                    <a:spcPct val="0"/>
                  </a:spcBef>
                  <a:spcAft>
                    <a:spcPct val="0"/>
                  </a:spcAft>
                  <a:buClrTx/>
                  <a:buSzTx/>
                  <a:buFontTx/>
                  <a:buNone/>
                  <a:tabLs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価値の</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a:p>
                <a:pPr marR="0" indent="0" algn="ctr" fontAlgn="base">
                  <a:lnSpc>
                    <a:spcPct val="100000"/>
                  </a:lnSpc>
                  <a:spcBef>
                    <a:spcPct val="0"/>
                  </a:spcBef>
                  <a:spcAft>
                    <a:spcPct val="0"/>
                  </a:spcAft>
                  <a:buClrTx/>
                  <a:buSzTx/>
                  <a:buFontTx/>
                  <a:buNone/>
                  <a:tabLs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創出</a:t>
                </a:r>
                <a:r>
                  <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rPr>
                  <a:t>/</a:t>
                </a: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向上</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A04BF441-38C8-0BDA-DD89-29E2254E6CC5}"/>
                  </a:ext>
                </a:extLst>
              </p:cNvPr>
              <p:cNvSpPr txBox="1"/>
              <p:nvPr/>
            </p:nvSpPr>
            <p:spPr>
              <a:xfrm>
                <a:off x="8822227" y="1956927"/>
                <a:ext cx="740101" cy="211824"/>
              </a:xfrm>
              <a:prstGeom prst="rect">
                <a:avLst/>
              </a:prstGeom>
            </p:spPr>
            <p:txBody>
              <a:bodyPr wrap="square" lIns="0" tIns="0" rIns="0" bIns="0" rtlCol="0" anchor="ctr">
                <a:noAutofit/>
              </a:bodyPr>
              <a:lstStyle/>
              <a:p>
                <a:pPr marR="0" indent="0" algn="ctr" fontAlgn="base">
                  <a:lnSpc>
                    <a:spcPct val="100000"/>
                  </a:lnSpc>
                  <a:spcBef>
                    <a:spcPct val="0"/>
                  </a:spcBef>
                  <a:spcAft>
                    <a:spcPct val="0"/>
                  </a:spcAft>
                  <a:buClrTx/>
                  <a:buSzTx/>
                  <a:buFontTx/>
                  <a:buNone/>
                  <a:tabLs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コスト低減</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grpSp>
      <p:sp>
        <p:nvSpPr>
          <p:cNvPr id="76" name="矢印: 右 75">
            <a:extLst>
              <a:ext uri="{FF2B5EF4-FFF2-40B4-BE49-F238E27FC236}">
                <a16:creationId xmlns:a16="http://schemas.microsoft.com/office/drawing/2014/main" id="{39AB2891-5A32-7F02-8160-E0A9B87E5975}"/>
              </a:ext>
            </a:extLst>
          </p:cNvPr>
          <p:cNvSpPr/>
          <p:nvPr/>
        </p:nvSpPr>
        <p:spPr>
          <a:xfrm rot="8473379">
            <a:off x="3592547" y="4614502"/>
            <a:ext cx="864901"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p>
        </p:txBody>
      </p:sp>
      <p:sp>
        <p:nvSpPr>
          <p:cNvPr id="84" name="楕円 83">
            <a:extLst>
              <a:ext uri="{FF2B5EF4-FFF2-40B4-BE49-F238E27FC236}">
                <a16:creationId xmlns:a16="http://schemas.microsoft.com/office/drawing/2014/main" id="{481BDA31-24DB-9F4D-0B62-40A9EC9CD2DC}"/>
              </a:ext>
            </a:extLst>
          </p:cNvPr>
          <p:cNvSpPr/>
          <p:nvPr/>
        </p:nvSpPr>
        <p:spPr>
          <a:xfrm>
            <a:off x="430625" y="5618335"/>
            <a:ext cx="2167111" cy="980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200" dirty="0">
              <a:latin typeface="Meiryo UI" panose="020B0604030504040204" pitchFamily="50" charset="-128"/>
              <a:ea typeface="Meiryo UI" panose="020B0604030504040204" pitchFamily="50" charset="-128"/>
            </a:endParaRPr>
          </a:p>
          <a:p>
            <a:pPr algn="ctr"/>
            <a:endParaRPr lang="en-US" altLang="ja-JP" sz="1200" dirty="0">
              <a:latin typeface="Meiryo UI" panose="020B0604030504040204" pitchFamily="50" charset="-128"/>
              <a:ea typeface="Meiryo UI" panose="020B0604030504040204" pitchFamily="50" charset="-128"/>
            </a:endParaRPr>
          </a:p>
          <a:p>
            <a:pPr algn="ctr"/>
            <a:endParaRPr kumimoji="1"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データほしい層</a:t>
            </a:r>
            <a:endParaRPr kumimoji="1" lang="en-US" altLang="ja-JP" sz="1200" dirty="0">
              <a:latin typeface="Meiryo UI" panose="020B0604030504040204" pitchFamily="50" charset="-128"/>
              <a:ea typeface="Meiryo UI" panose="020B0604030504040204" pitchFamily="50" charset="-128"/>
            </a:endParaRPr>
          </a:p>
        </p:txBody>
      </p:sp>
      <p:sp>
        <p:nvSpPr>
          <p:cNvPr id="85" name="楕円 84">
            <a:extLst>
              <a:ext uri="{FF2B5EF4-FFF2-40B4-BE49-F238E27FC236}">
                <a16:creationId xmlns:a16="http://schemas.microsoft.com/office/drawing/2014/main" id="{E1EF0330-97ED-DACD-DFCA-6685A08899E5}"/>
              </a:ext>
            </a:extLst>
          </p:cNvPr>
          <p:cNvSpPr/>
          <p:nvPr/>
        </p:nvSpPr>
        <p:spPr>
          <a:xfrm>
            <a:off x="1189094" y="5707540"/>
            <a:ext cx="1198076" cy="407251"/>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調査機関</a:t>
            </a:r>
            <a:endParaRPr kumimoji="1" lang="ja-JP" altLang="en-US" sz="1200" dirty="0">
              <a:latin typeface="Meiryo UI" panose="020B0604030504040204" pitchFamily="50" charset="-128"/>
              <a:ea typeface="Meiryo UI" panose="020B0604030504040204" pitchFamily="50" charset="-128"/>
            </a:endParaRPr>
          </a:p>
        </p:txBody>
      </p:sp>
      <p:sp>
        <p:nvSpPr>
          <p:cNvPr id="86" name="テキスト ボックス 85">
            <a:extLst>
              <a:ext uri="{FF2B5EF4-FFF2-40B4-BE49-F238E27FC236}">
                <a16:creationId xmlns:a16="http://schemas.microsoft.com/office/drawing/2014/main" id="{947252F4-2E13-450F-DA3E-8BF95A376A11}"/>
              </a:ext>
            </a:extLst>
          </p:cNvPr>
          <p:cNvSpPr txBox="1"/>
          <p:nvPr/>
        </p:nvSpPr>
        <p:spPr>
          <a:xfrm>
            <a:off x="2788542" y="4650311"/>
            <a:ext cx="966438" cy="206992"/>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7" name="楕円 86">
            <a:extLst>
              <a:ext uri="{FF2B5EF4-FFF2-40B4-BE49-F238E27FC236}">
                <a16:creationId xmlns:a16="http://schemas.microsoft.com/office/drawing/2014/main" id="{CF08D78D-AA7A-6471-1CAB-8A7C308A6F04}"/>
              </a:ext>
            </a:extLst>
          </p:cNvPr>
          <p:cNvSpPr/>
          <p:nvPr/>
        </p:nvSpPr>
        <p:spPr>
          <a:xfrm>
            <a:off x="434292" y="5890419"/>
            <a:ext cx="1198076" cy="407251"/>
          </a:xfrm>
          <a:prstGeom prst="ellipse">
            <a:avLst/>
          </a:prstGeom>
          <a:solidFill>
            <a:srgbClr val="8585E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Meiryo UI" panose="020B0604030504040204" pitchFamily="50" charset="-128"/>
                <a:ea typeface="Meiryo UI" panose="020B0604030504040204" pitchFamily="50" charset="-128"/>
              </a:rPr>
              <a:t>大学</a:t>
            </a:r>
            <a:endParaRPr kumimoji="1" lang="ja-JP" altLang="en-US" sz="1200" dirty="0">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C95FCD00-B7FE-038E-13B4-7AA2EA01F9B9}"/>
              </a:ext>
            </a:extLst>
          </p:cNvPr>
          <p:cNvGrpSpPr/>
          <p:nvPr/>
        </p:nvGrpSpPr>
        <p:grpSpPr>
          <a:xfrm>
            <a:off x="2794225" y="4650311"/>
            <a:ext cx="1166224" cy="1166224"/>
            <a:chOff x="2794225" y="4650311"/>
            <a:chExt cx="1166224" cy="1166224"/>
          </a:xfrm>
        </p:grpSpPr>
        <p:pic>
          <p:nvPicPr>
            <p:cNvPr id="78" name="グラフィックス 77" descr="雲">
              <a:extLst>
                <a:ext uri="{FF2B5EF4-FFF2-40B4-BE49-F238E27FC236}">
                  <a16:creationId xmlns:a16="http://schemas.microsoft.com/office/drawing/2014/main" id="{E5E37AAA-16C7-3F20-C381-EE1876BC3B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4225" y="4650311"/>
              <a:ext cx="1166224" cy="1166224"/>
            </a:xfrm>
            <a:prstGeom prst="rect">
              <a:avLst/>
            </a:prstGeom>
          </p:spPr>
        </p:pic>
        <p:sp>
          <p:nvSpPr>
            <p:cNvPr id="79" name="テキスト ボックス 78">
              <a:extLst>
                <a:ext uri="{FF2B5EF4-FFF2-40B4-BE49-F238E27FC236}">
                  <a16:creationId xmlns:a16="http://schemas.microsoft.com/office/drawing/2014/main" id="{7E940A55-9A03-6DE6-09BF-71DEC735E79E}"/>
                </a:ext>
              </a:extLst>
            </p:cNvPr>
            <p:cNvSpPr txBox="1"/>
            <p:nvPr/>
          </p:nvSpPr>
          <p:spPr>
            <a:xfrm>
              <a:off x="2890150" y="5194058"/>
              <a:ext cx="974375" cy="261610"/>
            </a:xfrm>
            <a:prstGeom prst="rect">
              <a:avLst/>
            </a:prstGeom>
            <a:noFill/>
          </p:spPr>
          <p:txBody>
            <a:bodyPr wrap="square" rtlCol="0">
              <a:spAutoFit/>
            </a:bodyPr>
            <a:lstStyle/>
            <a:p>
              <a:pPr algn="ctr" fontAlgn="base">
                <a:spcBef>
                  <a:spcPct val="0"/>
                </a:spcBef>
                <a:spcAft>
                  <a:spcPct val="0"/>
                </a:spcAft>
                <a:defRPr/>
              </a:pPr>
              <a:r>
                <a:rPr kumimoji="0" lang="ja-JP" altLang="en-US" sz="1100" b="1" kern="0" dirty="0">
                  <a:solidFill>
                    <a:srgbClr val="000000">
                      <a:lumMod val="65000"/>
                      <a:lumOff val="35000"/>
                    </a:srgbClr>
                  </a:solidFill>
                  <a:latin typeface="Meiryo UI" panose="020B0604030504040204" pitchFamily="50" charset="-128"/>
                  <a:ea typeface="Meiryo UI" panose="020B0604030504040204" pitchFamily="50" charset="-128"/>
                </a:rPr>
                <a:t>データ売買</a:t>
              </a:r>
              <a:endParaRPr kumimoji="0" lang="en-US" altLang="ja-JP" sz="1100" b="1" kern="0" dirty="0">
                <a:solidFill>
                  <a:srgbClr val="000000">
                    <a:lumMod val="65000"/>
                    <a:lumOff val="35000"/>
                  </a:srgbClr>
                </a:solidFill>
                <a:latin typeface="Meiryo UI" panose="020B0604030504040204" pitchFamily="50" charset="-128"/>
                <a:ea typeface="Meiryo UI" panose="020B0604030504040204" pitchFamily="50" charset="-128"/>
              </a:endParaRPr>
            </a:p>
          </p:txBody>
        </p:sp>
      </p:grpSp>
      <p:sp>
        <p:nvSpPr>
          <p:cNvPr id="90" name="矢印: 左カーブ 89">
            <a:extLst>
              <a:ext uri="{FF2B5EF4-FFF2-40B4-BE49-F238E27FC236}">
                <a16:creationId xmlns:a16="http://schemas.microsoft.com/office/drawing/2014/main" id="{619BCA5E-9D9E-44AB-27B4-53B2054A6BC4}"/>
              </a:ext>
            </a:extLst>
          </p:cNvPr>
          <p:cNvSpPr/>
          <p:nvPr/>
        </p:nvSpPr>
        <p:spPr>
          <a:xfrm rot="14400000">
            <a:off x="1687143" y="3383585"/>
            <a:ext cx="449436" cy="27982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1" name="矢印: 左カーブ 90">
            <a:extLst>
              <a:ext uri="{FF2B5EF4-FFF2-40B4-BE49-F238E27FC236}">
                <a16:creationId xmlns:a16="http://schemas.microsoft.com/office/drawing/2014/main" id="{0DA19AE2-49CC-D25D-91F8-1ED5881E8018}"/>
              </a:ext>
            </a:extLst>
          </p:cNvPr>
          <p:cNvSpPr/>
          <p:nvPr/>
        </p:nvSpPr>
        <p:spPr>
          <a:xfrm rot="3600000">
            <a:off x="3647552" y="4692763"/>
            <a:ext cx="449436" cy="27982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2" name="矢印: 右 91">
            <a:extLst>
              <a:ext uri="{FF2B5EF4-FFF2-40B4-BE49-F238E27FC236}">
                <a16:creationId xmlns:a16="http://schemas.microsoft.com/office/drawing/2014/main" id="{8EF8F060-5609-1D95-8747-9194C2C5D409}"/>
              </a:ext>
            </a:extLst>
          </p:cNvPr>
          <p:cNvSpPr/>
          <p:nvPr/>
        </p:nvSpPr>
        <p:spPr>
          <a:xfrm rot="8473379">
            <a:off x="2022685" y="5468750"/>
            <a:ext cx="420683" cy="349158"/>
          </a:xfrm>
          <a:prstGeom prst="rightArrow">
            <a:avLst/>
          </a:prstGeom>
          <a:ln>
            <a:solidFill>
              <a:srgbClr val="7030A0"/>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a:p>
        </p:txBody>
      </p:sp>
      <p:sp>
        <p:nvSpPr>
          <p:cNvPr id="93" name="テキスト ボックス 92">
            <a:extLst>
              <a:ext uri="{FF2B5EF4-FFF2-40B4-BE49-F238E27FC236}">
                <a16:creationId xmlns:a16="http://schemas.microsoft.com/office/drawing/2014/main" id="{6FEC7D36-8622-1203-E990-923C2BC04A8C}"/>
              </a:ext>
            </a:extLst>
          </p:cNvPr>
          <p:cNvSpPr txBox="1"/>
          <p:nvPr/>
        </p:nvSpPr>
        <p:spPr>
          <a:xfrm>
            <a:off x="2453074" y="5595356"/>
            <a:ext cx="966438" cy="206992"/>
          </a:xfrm>
          <a:prstGeom prst="rect">
            <a:avLst/>
          </a:prstGeom>
        </p:spPr>
        <p:txBody>
          <a:bodyPr wrap="square" lIns="0" tIns="0" rIns="0" bIns="0" rtlCol="0" anchor="ctr">
            <a:noAutofit/>
          </a:bodyPr>
          <a:lstStyle/>
          <a:p>
            <a:pPr fontAlgn="base">
              <a:spcBef>
                <a:spcPct val="0"/>
              </a:spcBef>
              <a:spcAft>
                <a:spcPct val="0"/>
              </a:spcAft>
              <a:defRPr/>
            </a:pPr>
            <a:r>
              <a:rPr kumimoji="0" lang="ja-JP" altLang="en-US" sz="1050" kern="0" dirty="0">
                <a:solidFill>
                  <a:srgbClr val="000000">
                    <a:lumMod val="65000"/>
                    <a:lumOff val="35000"/>
                  </a:srgbClr>
                </a:solidFill>
                <a:latin typeface="Meiryo UI" panose="020B0604030504040204" pitchFamily="50" charset="-128"/>
                <a:ea typeface="Meiryo UI" panose="020B0604030504040204" pitchFamily="50" charset="-128"/>
              </a:rPr>
              <a:t>将来的な可能性</a:t>
            </a:r>
            <a:endParaRPr kumimoji="0" lang="en-US" altLang="ja-JP" sz="1050" kern="0" dirty="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94" name="四角形: 角を丸くする 93">
            <a:extLst>
              <a:ext uri="{FF2B5EF4-FFF2-40B4-BE49-F238E27FC236}">
                <a16:creationId xmlns:a16="http://schemas.microsoft.com/office/drawing/2014/main" id="{CBF0BBE5-98FC-4D2C-E449-8316445AACB5}"/>
              </a:ext>
            </a:extLst>
          </p:cNvPr>
          <p:cNvSpPr/>
          <p:nvPr/>
        </p:nvSpPr>
        <p:spPr>
          <a:xfrm>
            <a:off x="139658" y="4130308"/>
            <a:ext cx="4114800" cy="2468370"/>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95" name="正方形/長方形 94">
            <a:extLst>
              <a:ext uri="{FF2B5EF4-FFF2-40B4-BE49-F238E27FC236}">
                <a16:creationId xmlns:a16="http://schemas.microsoft.com/office/drawing/2014/main" id="{265EB0FA-A53D-9492-DB22-CA871414370B}"/>
              </a:ext>
            </a:extLst>
          </p:cNvPr>
          <p:cNvSpPr/>
          <p:nvPr/>
        </p:nvSpPr>
        <p:spPr>
          <a:xfrm>
            <a:off x="139657" y="3863364"/>
            <a:ext cx="4090167"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新たなビジネスの可能性</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96" name="四角形: 角を丸くする 95">
            <a:extLst>
              <a:ext uri="{FF2B5EF4-FFF2-40B4-BE49-F238E27FC236}">
                <a16:creationId xmlns:a16="http://schemas.microsoft.com/office/drawing/2014/main" id="{E3064208-E5E2-84D2-521F-EA4F818154D6}"/>
              </a:ext>
            </a:extLst>
          </p:cNvPr>
          <p:cNvSpPr/>
          <p:nvPr/>
        </p:nvSpPr>
        <p:spPr>
          <a:xfrm>
            <a:off x="5630642" y="1869549"/>
            <a:ext cx="1196829" cy="671043"/>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97" name="正方形/長方形 96">
            <a:extLst>
              <a:ext uri="{FF2B5EF4-FFF2-40B4-BE49-F238E27FC236}">
                <a16:creationId xmlns:a16="http://schemas.microsoft.com/office/drawing/2014/main" id="{C9E2AE37-019F-109E-A0ED-20E31AFD2D43}"/>
              </a:ext>
            </a:extLst>
          </p:cNvPr>
          <p:cNvSpPr/>
          <p:nvPr/>
        </p:nvSpPr>
        <p:spPr>
          <a:xfrm>
            <a:off x="6653523" y="1614694"/>
            <a:ext cx="1096620"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潜在ユーザー</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98" name="四角形: 角を丸くする 97">
            <a:extLst>
              <a:ext uri="{FF2B5EF4-FFF2-40B4-BE49-F238E27FC236}">
                <a16:creationId xmlns:a16="http://schemas.microsoft.com/office/drawing/2014/main" id="{2561AD61-1B60-645A-3B6C-2EEB700C2E88}"/>
              </a:ext>
            </a:extLst>
          </p:cNvPr>
          <p:cNvSpPr/>
          <p:nvPr/>
        </p:nvSpPr>
        <p:spPr>
          <a:xfrm>
            <a:off x="5648945" y="4098410"/>
            <a:ext cx="1196829" cy="671043"/>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99" name="正方形/長方形 98">
            <a:extLst>
              <a:ext uri="{FF2B5EF4-FFF2-40B4-BE49-F238E27FC236}">
                <a16:creationId xmlns:a16="http://schemas.microsoft.com/office/drawing/2014/main" id="{1EDE2D2A-2795-52A0-A5C2-499D5B89CE3B}"/>
              </a:ext>
            </a:extLst>
          </p:cNvPr>
          <p:cNvSpPr/>
          <p:nvPr/>
        </p:nvSpPr>
        <p:spPr>
          <a:xfrm>
            <a:off x="6653523" y="4786017"/>
            <a:ext cx="1096620"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潜在ユーザー</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
        <p:nvSpPr>
          <p:cNvPr id="100" name="四角形: 角を丸くする 99">
            <a:extLst>
              <a:ext uri="{FF2B5EF4-FFF2-40B4-BE49-F238E27FC236}">
                <a16:creationId xmlns:a16="http://schemas.microsoft.com/office/drawing/2014/main" id="{8503CBD3-C6B2-8713-E5E6-E68629DC6852}"/>
              </a:ext>
            </a:extLst>
          </p:cNvPr>
          <p:cNvSpPr/>
          <p:nvPr/>
        </p:nvSpPr>
        <p:spPr>
          <a:xfrm>
            <a:off x="8402866" y="1438192"/>
            <a:ext cx="3622827" cy="3595085"/>
          </a:xfrm>
          <a:prstGeom prst="roundRect">
            <a:avLst>
              <a:gd name="adj" fmla="val 7406"/>
            </a:avLst>
          </a:prstGeom>
          <a:noFill/>
          <a:ln w="19050">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28016" tIns="64008" rIns="128016" bIns="64008" numCol="1" spcCol="0" rtlCol="0" fromWordArt="0" anchor="ctr" anchorCtr="0" forceAA="0" compatLnSpc="1">
            <a:prstTxWarp prst="textNoShape">
              <a:avLst/>
            </a:prstTxWarp>
            <a:noAutofit/>
          </a:bodyPr>
          <a:lstStyle/>
          <a:p>
            <a:pPr algn="ctr"/>
            <a:endParaRPr kumimoji="1" lang="ja-JP" altLang="en-US" sz="2240" dirty="0"/>
          </a:p>
        </p:txBody>
      </p:sp>
      <p:sp>
        <p:nvSpPr>
          <p:cNvPr id="101" name="正方形/長方形 100">
            <a:extLst>
              <a:ext uri="{FF2B5EF4-FFF2-40B4-BE49-F238E27FC236}">
                <a16:creationId xmlns:a16="http://schemas.microsoft.com/office/drawing/2014/main" id="{7F64580C-4777-6179-C223-D6C833D18819}"/>
              </a:ext>
            </a:extLst>
          </p:cNvPr>
          <p:cNvSpPr/>
          <p:nvPr/>
        </p:nvSpPr>
        <p:spPr>
          <a:xfrm>
            <a:off x="8402865" y="5045884"/>
            <a:ext cx="3622827" cy="247260"/>
          </a:xfrm>
          <a:prstGeom prst="rect">
            <a:avLst/>
          </a:prstGeom>
          <a:noFill/>
          <a:ln w="9525" cap="flat" cmpd="sng" algn="ctr">
            <a:noFill/>
            <a:prstDash val="solid"/>
          </a:ln>
          <a:effectLst/>
        </p:spPr>
        <p:txBody>
          <a:bodyPr vert="horz" lIns="36000" rIns="36000" rtlCol="0" anchor="t"/>
          <a:lstStyle/>
          <a:p>
            <a:pPr lvl="0" fontAlgn="base">
              <a:spcBef>
                <a:spcPct val="0"/>
              </a:spcBef>
              <a:spcAft>
                <a:spcPct val="0"/>
              </a:spcAft>
            </a:pPr>
            <a:r>
              <a:rPr kumimoji="0" lang="ja-JP" altLang="en-US" sz="1200" kern="0" dirty="0">
                <a:solidFill>
                  <a:srgbClr val="FF0000"/>
                </a:solidFill>
                <a:latin typeface="Meiryo UI" panose="020B0604030504040204" pitchFamily="50" charset="-128"/>
                <a:ea typeface="Meiryo UI" panose="020B0604030504040204" pitchFamily="50" charset="-128"/>
                <a:cs typeface="Hiragino Kaku Gothic Pro W3" charset="-128"/>
              </a:rPr>
              <a:t>データの蓄積によりビジネスモデルが好循環になる仕組み</a:t>
            </a:r>
            <a:endParaRPr kumimoji="0" lang="en-US" altLang="ja-JP" sz="1200" kern="0" dirty="0">
              <a:solidFill>
                <a:srgbClr val="FF0000"/>
              </a:solidFill>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1127527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E31BB-753B-A8BE-A68C-45AEC27140B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42E746-4041-E1DD-7E5F-FABA59170DD6}"/>
              </a:ext>
            </a:extLst>
          </p:cNvPr>
          <p:cNvSpPr>
            <a:spLocks noGrp="1"/>
          </p:cNvSpPr>
          <p:nvPr>
            <p:ph type="title"/>
          </p:nvPr>
        </p:nvSpPr>
        <p:spPr/>
        <p:txBody>
          <a:bodyPr/>
          <a:lstStyle/>
          <a:p>
            <a:r>
              <a:rPr lang="en-US" altLang="ja-JP" dirty="0"/>
              <a:t>8</a:t>
            </a:r>
            <a:r>
              <a:rPr kumimoji="1" lang="ja-JP" altLang="en-US" dirty="0"/>
              <a:t>．</a:t>
            </a:r>
            <a:r>
              <a:rPr lang="ja-JP" altLang="en-US" dirty="0"/>
              <a:t>今後の活動について</a:t>
            </a:r>
            <a:endParaRPr kumimoji="1" lang="ja-JP" altLang="en-US" dirty="0"/>
          </a:p>
        </p:txBody>
      </p:sp>
      <p:sp>
        <p:nvSpPr>
          <p:cNvPr id="3" name="テキスト プレースホルダー 2">
            <a:extLst>
              <a:ext uri="{FF2B5EF4-FFF2-40B4-BE49-F238E27FC236}">
                <a16:creationId xmlns:a16="http://schemas.microsoft.com/office/drawing/2014/main" id="{2CB119A2-8F3F-184E-19DD-526F86CCE8D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01187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51EB7-BDDD-A41D-9635-C2CDBA9C6DF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7E6B92E-B22C-EF4F-7960-E491769EE0DF}"/>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審査通過後の進め方</a:t>
            </a:r>
          </a:p>
        </p:txBody>
      </p:sp>
      <p:sp>
        <p:nvSpPr>
          <p:cNvPr id="4" name="フッター プレースホルダー 3">
            <a:extLst>
              <a:ext uri="{FF2B5EF4-FFF2-40B4-BE49-F238E27FC236}">
                <a16:creationId xmlns:a16="http://schemas.microsoft.com/office/drawing/2014/main" id="{63773B0A-C9FD-0F3B-E6AC-B4EEDF1184E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17F574EF-242F-683C-9742-ED084F84FB0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2</a:t>
            </a:r>
            <a:r>
              <a:rPr lang="ja-JP" altLang="en-US" dirty="0">
                <a:solidFill>
                  <a:schemeClr val="tx1">
                    <a:lumMod val="65000"/>
                    <a:lumOff val="35000"/>
                  </a:schemeClr>
                </a:solidFill>
                <a:latin typeface="Meiryo UI"/>
                <a:ea typeface="Meiryo UI"/>
                <a:cs typeface="Hiragino Kaku Gothic Pro W3" charset="-128"/>
              </a:rPr>
              <a:t>か月間かけて、主に実証実験を進める。</a:t>
            </a:r>
            <a:endParaRPr lang="en-US" altLang="ja-JP" sz="1200" dirty="0">
              <a:solidFill>
                <a:schemeClr val="tx1">
                  <a:lumMod val="65000"/>
                  <a:lumOff val="35000"/>
                </a:schemeClr>
              </a:solidFill>
              <a:latin typeface="Meiryo UI"/>
              <a:ea typeface="Meiryo UI"/>
              <a:cs typeface="Hiragino Kaku Gothic Pro W3" charset="-128"/>
            </a:endParaRPr>
          </a:p>
        </p:txBody>
      </p:sp>
      <p:pic>
        <p:nvPicPr>
          <p:cNvPr id="3" name="図 2">
            <a:extLst>
              <a:ext uri="{FF2B5EF4-FFF2-40B4-BE49-F238E27FC236}">
                <a16:creationId xmlns:a16="http://schemas.microsoft.com/office/drawing/2014/main" id="{567FF6A5-755F-658A-1895-4CCBDBC2C8F8}"/>
              </a:ext>
            </a:extLst>
          </p:cNvPr>
          <p:cNvPicPr>
            <a:picLocks noChangeAspect="1"/>
          </p:cNvPicPr>
          <p:nvPr/>
        </p:nvPicPr>
        <p:blipFill>
          <a:blip r:embed="rId2"/>
          <a:stretch>
            <a:fillRect/>
          </a:stretch>
        </p:blipFill>
        <p:spPr>
          <a:xfrm>
            <a:off x="873480" y="1769752"/>
            <a:ext cx="7622854" cy="4096699"/>
          </a:xfrm>
          <a:prstGeom prst="rect">
            <a:avLst/>
          </a:prstGeom>
        </p:spPr>
      </p:pic>
      <p:sp>
        <p:nvSpPr>
          <p:cNvPr id="5" name="正方形/長方形 4">
            <a:extLst>
              <a:ext uri="{FF2B5EF4-FFF2-40B4-BE49-F238E27FC236}">
                <a16:creationId xmlns:a16="http://schemas.microsoft.com/office/drawing/2014/main" id="{D56DB302-C6CD-0AF7-7847-0C1F38B562B7}"/>
              </a:ext>
            </a:extLst>
          </p:cNvPr>
          <p:cNvSpPr/>
          <p:nvPr/>
        </p:nvSpPr>
        <p:spPr>
          <a:xfrm>
            <a:off x="9465987" y="1892955"/>
            <a:ext cx="3285366" cy="1753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今後</a:t>
            </a:r>
            <a:r>
              <a:rPr lang="en-US" altLang="ja-JP" dirty="0"/>
              <a:t>2</a:t>
            </a:r>
            <a:r>
              <a:rPr lang="ja-JP" altLang="en-US" dirty="0"/>
              <a:t>カ月の活動内容ざっくり</a:t>
            </a:r>
            <a:endParaRPr kumimoji="1" lang="en-US" altLang="ja-JP" dirty="0"/>
          </a:p>
          <a:p>
            <a:pPr algn="ctr"/>
            <a:r>
              <a:rPr lang="ja-JP" altLang="en-US" dirty="0"/>
              <a:t>右みたいなやつやるとか</a:t>
            </a:r>
            <a:endParaRPr kumimoji="1" lang="ja-JP" altLang="en-US" dirty="0"/>
          </a:p>
        </p:txBody>
      </p:sp>
    </p:spTree>
    <p:extLst>
      <p:ext uri="{BB962C8B-B14F-4D97-AF65-F5344CB8AC3E}">
        <p14:creationId xmlns:p14="http://schemas.microsoft.com/office/powerpoint/2010/main" val="3923086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74170-BB32-C48F-91F2-F1BB0CB89D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C0BD12-752A-EE5D-F8B2-F58FBEAD3347}"/>
              </a:ext>
            </a:extLst>
          </p:cNvPr>
          <p:cNvSpPr>
            <a:spLocks noGrp="1"/>
          </p:cNvSpPr>
          <p:nvPr>
            <p:ph type="title"/>
          </p:nvPr>
        </p:nvSpPr>
        <p:spPr/>
        <p:txBody>
          <a:bodyPr/>
          <a:lstStyle/>
          <a:p>
            <a:r>
              <a:rPr kumimoji="1" lang="en-US" altLang="ja-JP" dirty="0" err="1"/>
              <a:t>aPPENDIX</a:t>
            </a:r>
            <a:endParaRPr kumimoji="1" lang="ja-JP" altLang="en-US" dirty="0"/>
          </a:p>
        </p:txBody>
      </p:sp>
      <p:sp>
        <p:nvSpPr>
          <p:cNvPr id="3" name="テキスト プレースホルダー 2">
            <a:extLst>
              <a:ext uri="{FF2B5EF4-FFF2-40B4-BE49-F238E27FC236}">
                <a16:creationId xmlns:a16="http://schemas.microsoft.com/office/drawing/2014/main" id="{1E06320A-5457-7E7F-414E-5102116BE84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2020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2FE94-BD72-C284-5532-543AA93FE36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DF6CD4-0840-68DA-24F1-44E79B5C1F3D}"/>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44AAB64-A73D-10DD-E773-650F2EBB6A4C}"/>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8F57BB90-522B-DF1B-6A75-3BA4E0530E97}"/>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marR="0" lvl="0" algn="l" defTabSz="914400" rtl="0" eaLnBrk="1" fontAlgn="base" latinLnBrk="0" hangingPunct="1">
              <a:lnSpc>
                <a:spcPct val="100000"/>
              </a:lnSpc>
              <a:spcBef>
                <a:spcPct val="0"/>
              </a:spcBef>
              <a:spcAft>
                <a:spcPct val="0"/>
              </a:spcAft>
              <a:buClrTx/>
              <a:buSzTx/>
              <a:tabLs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5" name="コンテンツ プレースホルダー 5">
            <a:extLst>
              <a:ext uri="{FF2B5EF4-FFF2-40B4-BE49-F238E27FC236}">
                <a16:creationId xmlns:a16="http://schemas.microsoft.com/office/drawing/2014/main" id="{B1CD7AD0-277E-8249-329B-71FADFE26B5D}"/>
              </a:ext>
            </a:extLst>
          </p:cNvPr>
          <p:cNvSpPr txBox="1">
            <a:spLocks/>
          </p:cNvSpPr>
          <p:nvPr/>
        </p:nvSpPr>
        <p:spPr bwMode="auto">
          <a:xfrm>
            <a:off x="750501" y="5604299"/>
            <a:ext cx="11403332" cy="1000293"/>
          </a:xfrm>
          <a:prstGeom prst="rect">
            <a:avLst/>
          </a:prstGeom>
          <a:noFill/>
          <a:ln w="19050">
            <a:solidFill>
              <a:srgbClr val="FFFFFF">
                <a:lumMod val="50000"/>
              </a:srgbClr>
            </a:solidFill>
            <a:miter lim="800000"/>
            <a:headEnd/>
            <a:tailEnd/>
          </a:ln>
        </p:spPr>
        <p:txBody>
          <a:bodyPr vert="horz" wrap="square" lIns="91440" tIns="45720" rIns="91440" bIns="45720" numCol="1" anchor="ctr" anchorCtr="0" compatLnSpc="1">
            <a:prstTxWarp prst="textNoShape">
              <a:avLst/>
            </a:prstTxWarp>
          </a:bodyPr>
          <a:lstStyle>
            <a:lvl1pPr marL="265113" indent="-265113" algn="l" defTabSz="879475" rtl="0" eaLnBrk="1" fontAlgn="base" hangingPunct="1">
              <a:spcBef>
                <a:spcPct val="20000"/>
              </a:spcBef>
              <a:spcAft>
                <a:spcPct val="0"/>
              </a:spcAft>
              <a:buClr>
                <a:schemeClr val="accent2"/>
              </a:buClr>
              <a:buFont typeface="Arial" charset="0"/>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1pPr>
            <a:lvl2pPr marL="622300"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2pPr>
            <a:lvl3pPr marL="981075" indent="-1793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3pPr>
            <a:lvl4pPr marL="1338263"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4pPr>
            <a:lvl5pPr marL="1709738" indent="-1920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5pPr>
            <a:lvl6pPr marL="2166938" indent="-192088" algn="l" defTabSz="879475" rtl="0" eaLnBrk="1" fontAlgn="base" hangingPunct="1">
              <a:spcBef>
                <a:spcPct val="20000"/>
              </a:spcBef>
              <a:spcAft>
                <a:spcPct val="0"/>
              </a:spcAft>
              <a:buChar char="»"/>
              <a:defRPr kumimoji="1" sz="1400">
                <a:solidFill>
                  <a:schemeClr val="tx1"/>
                </a:solidFill>
                <a:latin typeface="+mn-lt"/>
                <a:ea typeface="+mn-ea"/>
              </a:defRPr>
            </a:lvl6pPr>
            <a:lvl7pPr marL="2624138" indent="-192088" algn="l" defTabSz="879475" rtl="0" eaLnBrk="1" fontAlgn="base" hangingPunct="1">
              <a:spcBef>
                <a:spcPct val="20000"/>
              </a:spcBef>
              <a:spcAft>
                <a:spcPct val="0"/>
              </a:spcAft>
              <a:buChar char="»"/>
              <a:defRPr kumimoji="1" sz="1400">
                <a:solidFill>
                  <a:schemeClr val="tx1"/>
                </a:solidFill>
                <a:latin typeface="+mn-lt"/>
                <a:ea typeface="+mn-ea"/>
              </a:defRPr>
            </a:lvl7pPr>
            <a:lvl8pPr marL="3081338" indent="-192088" algn="l" defTabSz="879475" rtl="0" eaLnBrk="1" fontAlgn="base" hangingPunct="1">
              <a:spcBef>
                <a:spcPct val="20000"/>
              </a:spcBef>
              <a:spcAft>
                <a:spcPct val="0"/>
              </a:spcAft>
              <a:buChar char="»"/>
              <a:defRPr kumimoji="1" sz="1400">
                <a:solidFill>
                  <a:schemeClr val="tx1"/>
                </a:solidFill>
                <a:latin typeface="+mn-lt"/>
                <a:ea typeface="+mn-ea"/>
              </a:defRPr>
            </a:lvl8pPr>
            <a:lvl9pPr marL="3538538" indent="-192088" algn="l" defTabSz="879475" rtl="0" eaLnBrk="1" fontAlgn="base" hangingPunct="1">
              <a:spcBef>
                <a:spcPct val="20000"/>
              </a:spcBef>
              <a:spcAft>
                <a:spcPct val="0"/>
              </a:spcAft>
              <a:buChar char="»"/>
              <a:defRPr kumimoji="1" sz="1400">
                <a:solidFill>
                  <a:schemeClr val="tx1"/>
                </a:solidFill>
                <a:latin typeface="+mn-lt"/>
                <a:ea typeface="+mn-ea"/>
              </a:defRPr>
            </a:lvl9pPr>
          </a:lstStyle>
          <a:p>
            <a:pPr marL="0" indent="0" algn="ctr" defTabSz="762000" eaLnBrk="0" hangingPunct="0">
              <a:lnSpc>
                <a:spcPct val="106000"/>
              </a:lnSpc>
              <a:buClrTx/>
              <a:buNone/>
            </a:pPr>
            <a:endParaRPr lang="en-US" altLang="ja-JP" sz="1200" dirty="0">
              <a:solidFill>
                <a:schemeClr val="bg2">
                  <a:lumMod val="50000"/>
                </a:schemeClr>
              </a:solidFill>
            </a:endParaRPr>
          </a:p>
        </p:txBody>
      </p:sp>
      <p:sp>
        <p:nvSpPr>
          <p:cNvPr id="6" name="正方形/長方形 5">
            <a:extLst>
              <a:ext uri="{FF2B5EF4-FFF2-40B4-BE49-F238E27FC236}">
                <a16:creationId xmlns:a16="http://schemas.microsoft.com/office/drawing/2014/main" id="{D84B8218-641E-E421-51D8-1221051F5EEB}"/>
              </a:ext>
            </a:extLst>
          </p:cNvPr>
          <p:cNvSpPr/>
          <p:nvPr/>
        </p:nvSpPr>
        <p:spPr>
          <a:xfrm>
            <a:off x="396111" y="5604299"/>
            <a:ext cx="354390" cy="1000295"/>
          </a:xfrm>
          <a:prstGeom prst="rect">
            <a:avLst/>
          </a:prstGeom>
          <a:solidFill>
            <a:schemeClr val="bg2"/>
          </a:solidFill>
          <a:ln w="19050" cap="flat" cmpd="sng" algn="ctr">
            <a:solidFill>
              <a:schemeClr val="bg2">
                <a:lumMod val="50000"/>
              </a:schemeClr>
            </a:solidFill>
            <a:prstDash val="solid"/>
          </a:ln>
          <a:effectLst/>
        </p:spPr>
        <p:txBody>
          <a:bodyPr vert="eaVert"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2">
                    <a:lumMod val="50000"/>
                  </a:schemeClr>
                </a:solidFill>
                <a:effectLst/>
                <a:uLnTx/>
                <a:uFillTx/>
                <a:latin typeface="Meiryo UI" panose="020B0604030504040204" pitchFamily="50" charset="-128"/>
                <a:ea typeface="Meiryo UI" panose="020B0604030504040204" pitchFamily="50" charset="-128"/>
              </a:rPr>
              <a:t>システム</a:t>
            </a:r>
            <a:endParaRPr kumimoji="0" lang="en-US" altLang="ja-JP" sz="1400" b="0" i="0" u="none" strike="noStrike" kern="0" cap="none" spc="0" normalizeH="0" baseline="0" noProof="0" dirty="0">
              <a:ln>
                <a:noFill/>
              </a:ln>
              <a:solidFill>
                <a:schemeClr val="bg2">
                  <a:lumMod val="50000"/>
                </a:schemeClr>
              </a:solidFill>
              <a:effectLst/>
              <a:uLnTx/>
              <a:uFillTx/>
              <a:latin typeface="Meiryo UI" panose="020B0604030504040204" pitchFamily="50" charset="-128"/>
              <a:ea typeface="Meiryo UI" panose="020B0604030504040204" pitchFamily="50" charset="-128"/>
            </a:endParaRPr>
          </a:p>
        </p:txBody>
      </p:sp>
      <p:sp>
        <p:nvSpPr>
          <p:cNvPr id="7" name="フローチャート: 磁気ディスク 6">
            <a:extLst>
              <a:ext uri="{FF2B5EF4-FFF2-40B4-BE49-F238E27FC236}">
                <a16:creationId xmlns:a16="http://schemas.microsoft.com/office/drawing/2014/main" id="{C77FD863-21F0-6B7E-45E0-044D56D17D4B}"/>
              </a:ext>
            </a:extLst>
          </p:cNvPr>
          <p:cNvSpPr/>
          <p:nvPr/>
        </p:nvSpPr>
        <p:spPr>
          <a:xfrm>
            <a:off x="3847327" y="5942482"/>
            <a:ext cx="7559382" cy="471739"/>
          </a:xfrm>
          <a:prstGeom prst="flowChartMagneticDisk">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solidFill>
                  <a:schemeClr val="bg2">
                    <a:lumMod val="50000"/>
                  </a:schemeClr>
                </a:solidFill>
                <a:latin typeface="Meiryo UI" panose="020B0604030504040204" pitchFamily="50" charset="-128"/>
                <a:ea typeface="Meiryo UI" panose="020B0604030504040204" pitchFamily="50" charset="-128"/>
              </a:rPr>
              <a:t>Neo-ARK</a:t>
            </a:r>
          </a:p>
          <a:p>
            <a:pPr algn="ctr"/>
            <a:r>
              <a:rPr lang="en-US" altLang="ja-JP" sz="1000" dirty="0">
                <a:solidFill>
                  <a:schemeClr val="bg2">
                    <a:lumMod val="50000"/>
                  </a:schemeClr>
                </a:solidFill>
                <a:latin typeface="Meiryo UI" panose="020B0604030504040204" pitchFamily="50" charset="-128"/>
                <a:ea typeface="Meiryo UI" panose="020B0604030504040204" pitchFamily="50" charset="-128"/>
              </a:rPr>
              <a:t>(</a:t>
            </a:r>
            <a:r>
              <a:rPr lang="ja-JP" altLang="en-US" sz="1000" dirty="0">
                <a:solidFill>
                  <a:schemeClr val="bg2">
                    <a:lumMod val="50000"/>
                  </a:schemeClr>
                </a:solidFill>
                <a:latin typeface="Meiryo UI" panose="020B0604030504040204" pitchFamily="50" charset="-128"/>
                <a:ea typeface="Meiryo UI" panose="020B0604030504040204" pitchFamily="50" charset="-128"/>
              </a:rPr>
              <a:t>全会</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r>
              <a:rPr lang="ja-JP" altLang="en-US" sz="1000" dirty="0">
                <a:solidFill>
                  <a:schemeClr val="bg2">
                    <a:lumMod val="50000"/>
                  </a:schemeClr>
                </a:solidFill>
                <a:latin typeface="Meiryo UI" panose="020B0604030504040204" pitchFamily="50" charset="-128"/>
                <a:ea typeface="Meiryo UI" panose="020B0604030504040204" pitchFamily="50" charset="-128"/>
              </a:rPr>
              <a:t>全共</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endParaRPr kumimoji="1" lang="ja-JP" altLang="en-US" dirty="0">
              <a:solidFill>
                <a:schemeClr val="bg2">
                  <a:lumMod val="50000"/>
                </a:schemeClr>
              </a:solidFill>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C65FA57A-52CA-4877-2EE7-FF211C68E425}"/>
              </a:ext>
            </a:extLst>
          </p:cNvPr>
          <p:cNvSpPr txBox="1"/>
          <p:nvPr/>
        </p:nvSpPr>
        <p:spPr>
          <a:xfrm>
            <a:off x="4350981" y="5737504"/>
            <a:ext cx="515529" cy="246221"/>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出力</a:t>
            </a:r>
          </a:p>
        </p:txBody>
      </p:sp>
      <p:cxnSp>
        <p:nvCxnSpPr>
          <p:cNvPr id="9" name="コネクタ: カギ線 5">
            <a:extLst>
              <a:ext uri="{FF2B5EF4-FFF2-40B4-BE49-F238E27FC236}">
                <a16:creationId xmlns:a16="http://schemas.microsoft.com/office/drawing/2014/main" id="{656F4182-1763-06C3-0B28-BD94006C64AB}"/>
              </a:ext>
            </a:extLst>
          </p:cNvPr>
          <p:cNvCxnSpPr>
            <a:cxnSpLocks/>
            <a:stCxn id="91" idx="0"/>
            <a:endCxn id="96" idx="3"/>
          </p:cNvCxnSpPr>
          <p:nvPr/>
        </p:nvCxnSpPr>
        <p:spPr>
          <a:xfrm rot="16200000" flipV="1">
            <a:off x="6918220" y="3489164"/>
            <a:ext cx="286853" cy="239172"/>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F594B575-60C1-950B-F65A-D202BEF75ED9}"/>
              </a:ext>
            </a:extLst>
          </p:cNvPr>
          <p:cNvSpPr/>
          <p:nvPr/>
        </p:nvSpPr>
        <p:spPr>
          <a:xfrm>
            <a:off x="1903574" y="3120173"/>
            <a:ext cx="962097" cy="3374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bg2">
                    <a:lumMod val="50000"/>
                  </a:schemeClr>
                </a:solidFill>
                <a:latin typeface="Meiryo UI" panose="020B0604030504040204" pitchFamily="50" charset="-128"/>
                <a:ea typeface="Meiryo UI" panose="020B0604030504040204" pitchFamily="50" charset="-128"/>
              </a:rPr>
              <a:t>SAP</a:t>
            </a: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ｽｹｼﾞｭｰﾙ受領</a:t>
            </a:r>
          </a:p>
        </p:txBody>
      </p:sp>
      <p:sp>
        <p:nvSpPr>
          <p:cNvPr id="11" name="コンテンツ プレースホルダー 5">
            <a:extLst>
              <a:ext uri="{FF2B5EF4-FFF2-40B4-BE49-F238E27FC236}">
                <a16:creationId xmlns:a16="http://schemas.microsoft.com/office/drawing/2014/main" id="{42B5F4A4-F321-E877-8E93-F49A0C8FBDE1}"/>
              </a:ext>
            </a:extLst>
          </p:cNvPr>
          <p:cNvSpPr txBox="1">
            <a:spLocks/>
          </p:cNvSpPr>
          <p:nvPr/>
        </p:nvSpPr>
        <p:spPr bwMode="auto">
          <a:xfrm>
            <a:off x="750501" y="2864073"/>
            <a:ext cx="11403332" cy="2692487"/>
          </a:xfrm>
          <a:prstGeom prst="rect">
            <a:avLst/>
          </a:prstGeom>
          <a:noFill/>
          <a:ln w="19050">
            <a:solidFill>
              <a:srgbClr val="FFFFFF">
                <a:lumMod val="50000"/>
              </a:srgbClr>
            </a:solidFill>
            <a:miter lim="800000"/>
            <a:headEnd/>
            <a:tailEnd/>
          </a:ln>
        </p:spPr>
        <p:txBody>
          <a:bodyPr vert="horz" wrap="square" lIns="91440" tIns="45720" rIns="91440" bIns="45720" numCol="1" anchor="ctr" anchorCtr="0" compatLnSpc="1">
            <a:prstTxWarp prst="textNoShape">
              <a:avLst/>
            </a:prstTxWarp>
          </a:bodyPr>
          <a:lstStyle>
            <a:lvl1pPr marL="265113" indent="-265113" algn="l" defTabSz="879475" rtl="0" eaLnBrk="1" fontAlgn="base" hangingPunct="1">
              <a:spcBef>
                <a:spcPct val="20000"/>
              </a:spcBef>
              <a:spcAft>
                <a:spcPct val="0"/>
              </a:spcAft>
              <a:buClr>
                <a:schemeClr val="accent2"/>
              </a:buClr>
              <a:buFont typeface="Arial" charset="0"/>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1pPr>
            <a:lvl2pPr marL="622300"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2pPr>
            <a:lvl3pPr marL="981075" indent="-1793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3pPr>
            <a:lvl4pPr marL="1338263"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4pPr>
            <a:lvl5pPr marL="1709738" indent="-1920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5pPr>
            <a:lvl6pPr marL="2166938" indent="-192088" algn="l" defTabSz="879475" rtl="0" eaLnBrk="1" fontAlgn="base" hangingPunct="1">
              <a:spcBef>
                <a:spcPct val="20000"/>
              </a:spcBef>
              <a:spcAft>
                <a:spcPct val="0"/>
              </a:spcAft>
              <a:buChar char="»"/>
              <a:defRPr kumimoji="1" sz="1400">
                <a:solidFill>
                  <a:schemeClr val="tx1"/>
                </a:solidFill>
                <a:latin typeface="+mn-lt"/>
                <a:ea typeface="+mn-ea"/>
              </a:defRPr>
            </a:lvl6pPr>
            <a:lvl7pPr marL="2624138" indent="-192088" algn="l" defTabSz="879475" rtl="0" eaLnBrk="1" fontAlgn="base" hangingPunct="1">
              <a:spcBef>
                <a:spcPct val="20000"/>
              </a:spcBef>
              <a:spcAft>
                <a:spcPct val="0"/>
              </a:spcAft>
              <a:buChar char="»"/>
              <a:defRPr kumimoji="1" sz="1400">
                <a:solidFill>
                  <a:schemeClr val="tx1"/>
                </a:solidFill>
                <a:latin typeface="+mn-lt"/>
                <a:ea typeface="+mn-ea"/>
              </a:defRPr>
            </a:lvl7pPr>
            <a:lvl8pPr marL="3081338" indent="-192088" algn="l" defTabSz="879475" rtl="0" eaLnBrk="1" fontAlgn="base" hangingPunct="1">
              <a:spcBef>
                <a:spcPct val="20000"/>
              </a:spcBef>
              <a:spcAft>
                <a:spcPct val="0"/>
              </a:spcAft>
              <a:buChar char="»"/>
              <a:defRPr kumimoji="1" sz="1400">
                <a:solidFill>
                  <a:schemeClr val="tx1"/>
                </a:solidFill>
                <a:latin typeface="+mn-lt"/>
                <a:ea typeface="+mn-ea"/>
              </a:defRPr>
            </a:lvl8pPr>
            <a:lvl9pPr marL="3538538" indent="-192088" algn="l" defTabSz="879475" rtl="0" eaLnBrk="1" fontAlgn="base" hangingPunct="1">
              <a:spcBef>
                <a:spcPct val="20000"/>
              </a:spcBef>
              <a:spcAft>
                <a:spcPct val="0"/>
              </a:spcAft>
              <a:buChar char="»"/>
              <a:defRPr kumimoji="1" sz="1400">
                <a:solidFill>
                  <a:schemeClr val="tx1"/>
                </a:solidFill>
                <a:latin typeface="+mn-lt"/>
                <a:ea typeface="+mn-ea"/>
              </a:defRPr>
            </a:lvl9pPr>
          </a:lstStyle>
          <a:p>
            <a:pPr marL="0" indent="0" algn="ctr" defTabSz="762000" eaLnBrk="0" hangingPunct="0">
              <a:lnSpc>
                <a:spcPct val="106000"/>
              </a:lnSpc>
              <a:buClrTx/>
              <a:buNone/>
            </a:pPr>
            <a:endParaRPr lang="en-US" altLang="ja-JP" sz="1200" dirty="0">
              <a:solidFill>
                <a:schemeClr val="bg2">
                  <a:lumMod val="50000"/>
                </a:schemeClr>
              </a:solidFill>
            </a:endParaRPr>
          </a:p>
        </p:txBody>
      </p:sp>
      <p:sp>
        <p:nvSpPr>
          <p:cNvPr id="12" name="正方形/長方形 11">
            <a:extLst>
              <a:ext uri="{FF2B5EF4-FFF2-40B4-BE49-F238E27FC236}">
                <a16:creationId xmlns:a16="http://schemas.microsoft.com/office/drawing/2014/main" id="{FA1E2989-45A5-88DD-8D91-4A131D756FC8}"/>
              </a:ext>
            </a:extLst>
          </p:cNvPr>
          <p:cNvSpPr/>
          <p:nvPr/>
        </p:nvSpPr>
        <p:spPr>
          <a:xfrm>
            <a:off x="392914" y="2868259"/>
            <a:ext cx="361702" cy="2688301"/>
          </a:xfrm>
          <a:prstGeom prst="rect">
            <a:avLst/>
          </a:prstGeom>
          <a:solidFill>
            <a:schemeClr val="bg2"/>
          </a:solidFill>
          <a:ln w="19050" cap="flat" cmpd="sng" algn="ctr">
            <a:solidFill>
              <a:schemeClr val="bg2">
                <a:lumMod val="50000"/>
              </a:schemeClr>
            </a:solidFill>
            <a:prstDash val="solid"/>
          </a:ln>
          <a:effectLst/>
        </p:spPr>
        <p:txBody>
          <a:bodyPr vert="eaVert"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ja-JP" altLang="en-US" sz="1400" b="0" i="0" u="none" strike="noStrike" kern="0" cap="none" spc="0" normalizeH="0" baseline="0" noProof="0" dirty="0">
                <a:ln>
                  <a:noFill/>
                </a:ln>
                <a:solidFill>
                  <a:schemeClr val="bg2">
                    <a:lumMod val="50000"/>
                  </a:schemeClr>
                </a:solidFill>
                <a:effectLst/>
                <a:uLnTx/>
                <a:uFillTx/>
                <a:latin typeface="Meiryo UI" panose="020B0604030504040204" pitchFamily="50" charset="-128"/>
                <a:ea typeface="Meiryo UI" panose="020B0604030504040204" pitchFamily="50" charset="-128"/>
              </a:rPr>
              <a:t>経理業務担当</a:t>
            </a:r>
            <a:endParaRPr kumimoji="0" lang="en-US" altLang="ja-JP" sz="1400" b="0" i="0" u="none" strike="noStrike" kern="0" cap="none" spc="0" normalizeH="0" baseline="0" noProof="0" dirty="0">
              <a:ln>
                <a:noFill/>
              </a:ln>
              <a:solidFill>
                <a:schemeClr val="bg2">
                  <a:lumMod val="50000"/>
                </a:schemeClr>
              </a:solidFill>
              <a:effectLst/>
              <a:uLnTx/>
              <a:uFillTx/>
              <a:latin typeface="Meiryo UI" panose="020B0604030504040204" pitchFamily="50" charset="-128"/>
              <a:ea typeface="Meiryo UI" panose="020B0604030504040204" pitchFamily="50" charset="-128"/>
            </a:endParaRPr>
          </a:p>
        </p:txBody>
      </p:sp>
      <p:sp>
        <p:nvSpPr>
          <p:cNvPr id="13" name="コンテンツ プレースホルダー 5">
            <a:extLst>
              <a:ext uri="{FF2B5EF4-FFF2-40B4-BE49-F238E27FC236}">
                <a16:creationId xmlns:a16="http://schemas.microsoft.com/office/drawing/2014/main" id="{A93C2827-35C6-047F-CCC0-E0BFA0104242}"/>
              </a:ext>
            </a:extLst>
          </p:cNvPr>
          <p:cNvSpPr txBox="1">
            <a:spLocks/>
          </p:cNvSpPr>
          <p:nvPr/>
        </p:nvSpPr>
        <p:spPr bwMode="auto">
          <a:xfrm>
            <a:off x="750501" y="1967484"/>
            <a:ext cx="11403332" cy="894823"/>
          </a:xfrm>
          <a:prstGeom prst="rect">
            <a:avLst/>
          </a:prstGeom>
          <a:noFill/>
          <a:ln w="19050">
            <a:solidFill>
              <a:srgbClr val="FFFFFF">
                <a:lumMod val="50000"/>
              </a:srgbClr>
            </a:solidFill>
            <a:miter lim="800000"/>
            <a:headEnd/>
            <a:tailEnd/>
          </a:ln>
        </p:spPr>
        <p:txBody>
          <a:bodyPr vert="horz" wrap="square" lIns="91440" tIns="45720" rIns="91440" bIns="45720" numCol="1" anchor="ctr" anchorCtr="0" compatLnSpc="1">
            <a:prstTxWarp prst="textNoShape">
              <a:avLst/>
            </a:prstTxWarp>
          </a:bodyPr>
          <a:lstStyle>
            <a:lvl1pPr marL="265113" indent="-265113" algn="l" defTabSz="879475" rtl="0" eaLnBrk="1" fontAlgn="base" hangingPunct="1">
              <a:spcBef>
                <a:spcPct val="20000"/>
              </a:spcBef>
              <a:spcAft>
                <a:spcPct val="0"/>
              </a:spcAft>
              <a:buClr>
                <a:schemeClr val="accent2"/>
              </a:buClr>
              <a:buFont typeface="Arial" charset="0"/>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1pPr>
            <a:lvl2pPr marL="622300"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2pPr>
            <a:lvl3pPr marL="981075" indent="-1793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3pPr>
            <a:lvl4pPr marL="1338263"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4pPr>
            <a:lvl5pPr marL="1709738" indent="-1920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5pPr>
            <a:lvl6pPr marL="2166938" indent="-192088" algn="l" defTabSz="879475" rtl="0" eaLnBrk="1" fontAlgn="base" hangingPunct="1">
              <a:spcBef>
                <a:spcPct val="20000"/>
              </a:spcBef>
              <a:spcAft>
                <a:spcPct val="0"/>
              </a:spcAft>
              <a:buChar char="»"/>
              <a:defRPr kumimoji="1" sz="1400">
                <a:solidFill>
                  <a:schemeClr val="tx1"/>
                </a:solidFill>
                <a:latin typeface="+mn-lt"/>
                <a:ea typeface="+mn-ea"/>
              </a:defRPr>
            </a:lvl6pPr>
            <a:lvl7pPr marL="2624138" indent="-192088" algn="l" defTabSz="879475" rtl="0" eaLnBrk="1" fontAlgn="base" hangingPunct="1">
              <a:spcBef>
                <a:spcPct val="20000"/>
              </a:spcBef>
              <a:spcAft>
                <a:spcPct val="0"/>
              </a:spcAft>
              <a:buChar char="»"/>
              <a:defRPr kumimoji="1" sz="1400">
                <a:solidFill>
                  <a:schemeClr val="tx1"/>
                </a:solidFill>
                <a:latin typeface="+mn-lt"/>
                <a:ea typeface="+mn-ea"/>
              </a:defRPr>
            </a:lvl7pPr>
            <a:lvl8pPr marL="3081338" indent="-192088" algn="l" defTabSz="879475" rtl="0" eaLnBrk="1" fontAlgn="base" hangingPunct="1">
              <a:spcBef>
                <a:spcPct val="20000"/>
              </a:spcBef>
              <a:spcAft>
                <a:spcPct val="0"/>
              </a:spcAft>
              <a:buChar char="»"/>
              <a:defRPr kumimoji="1" sz="1400">
                <a:solidFill>
                  <a:schemeClr val="tx1"/>
                </a:solidFill>
                <a:latin typeface="+mn-lt"/>
                <a:ea typeface="+mn-ea"/>
              </a:defRPr>
            </a:lvl8pPr>
            <a:lvl9pPr marL="3538538" indent="-192088" algn="l" defTabSz="879475" rtl="0" eaLnBrk="1" fontAlgn="base" hangingPunct="1">
              <a:spcBef>
                <a:spcPct val="20000"/>
              </a:spcBef>
              <a:spcAft>
                <a:spcPct val="0"/>
              </a:spcAft>
              <a:buChar char="»"/>
              <a:defRPr kumimoji="1" sz="1400">
                <a:solidFill>
                  <a:schemeClr val="tx1"/>
                </a:solidFill>
                <a:latin typeface="+mn-lt"/>
                <a:ea typeface="+mn-ea"/>
              </a:defRPr>
            </a:lvl9pPr>
          </a:lstStyle>
          <a:p>
            <a:pPr marL="0" indent="0" algn="ctr" defTabSz="762000" eaLnBrk="0" hangingPunct="0">
              <a:lnSpc>
                <a:spcPct val="106000"/>
              </a:lnSpc>
              <a:buClrTx/>
              <a:buNone/>
            </a:pPr>
            <a:endParaRPr lang="en-US" altLang="ja-JP" sz="1200" dirty="0">
              <a:solidFill>
                <a:schemeClr val="bg2">
                  <a:lumMod val="50000"/>
                </a:schemeClr>
              </a:solidFill>
            </a:endParaRPr>
          </a:p>
        </p:txBody>
      </p:sp>
      <p:sp>
        <p:nvSpPr>
          <p:cNvPr id="14" name="正方形/長方形 13">
            <a:extLst>
              <a:ext uri="{FF2B5EF4-FFF2-40B4-BE49-F238E27FC236}">
                <a16:creationId xmlns:a16="http://schemas.microsoft.com/office/drawing/2014/main" id="{F4A617B2-1A73-B6B4-CF07-721CF0C6F558}"/>
              </a:ext>
            </a:extLst>
          </p:cNvPr>
          <p:cNvSpPr/>
          <p:nvPr/>
        </p:nvSpPr>
        <p:spPr>
          <a:xfrm>
            <a:off x="391965" y="1970759"/>
            <a:ext cx="363600" cy="897509"/>
          </a:xfrm>
          <a:prstGeom prst="rect">
            <a:avLst/>
          </a:prstGeom>
          <a:solidFill>
            <a:schemeClr val="bg2"/>
          </a:solidFill>
          <a:ln w="19050" cap="flat" cmpd="sng" algn="ctr">
            <a:solidFill>
              <a:schemeClr val="bg2">
                <a:lumMod val="50000"/>
              </a:schemeClr>
            </a:solidFill>
            <a:prstDash val="solid"/>
          </a:ln>
          <a:effectLst/>
        </p:spPr>
        <p:txBody>
          <a:bodyPr vert="eaVert"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050" b="0" i="0" u="none" strike="noStrike" kern="0" cap="none" spc="0" normalizeH="0" baseline="0" noProof="0" dirty="0">
                <a:ln>
                  <a:noFill/>
                </a:ln>
                <a:solidFill>
                  <a:srgbClr val="E7E6E6">
                    <a:lumMod val="50000"/>
                  </a:srgbClr>
                </a:solidFill>
                <a:effectLst/>
                <a:uLnTx/>
                <a:uFillTx/>
                <a:latin typeface="Meiryo UI" panose="020B0604030504040204" pitchFamily="50" charset="-128"/>
                <a:ea typeface="Meiryo UI" panose="020B0604030504040204" pitchFamily="50" charset="-128"/>
                <a:cs typeface="+mn-cs"/>
              </a:rPr>
              <a:t>ｻｰﾋﾞｽｾﾝﾀｰ給与</a:t>
            </a:r>
            <a:endParaRPr kumimoji="0" lang="en-US" altLang="ja-JP" sz="1050" b="0" i="0" u="none" strike="noStrike" kern="0" cap="none" spc="0" normalizeH="0" baseline="0" noProof="0" dirty="0">
              <a:ln>
                <a:noFill/>
              </a:ln>
              <a:solidFill>
                <a:srgbClr val="E7E6E6">
                  <a:lumMod val="50000"/>
                </a:srgbClr>
              </a:solidFill>
              <a:effectLst/>
              <a:uLnTx/>
              <a:uFillTx/>
              <a:latin typeface="Meiryo UI" panose="020B0604030504040204" pitchFamily="50" charset="-128"/>
              <a:ea typeface="Meiryo UI" panose="020B0604030504040204" pitchFamily="50" charset="-128"/>
              <a:cs typeface="+mn-cs"/>
            </a:endParaRPr>
          </a:p>
        </p:txBody>
      </p:sp>
      <p:sp>
        <p:nvSpPr>
          <p:cNvPr id="15" name="コンテンツ プレースホルダー 5">
            <a:extLst>
              <a:ext uri="{FF2B5EF4-FFF2-40B4-BE49-F238E27FC236}">
                <a16:creationId xmlns:a16="http://schemas.microsoft.com/office/drawing/2014/main" id="{739FE62F-DAC1-1473-2020-C0C46E16EBAF}"/>
              </a:ext>
            </a:extLst>
          </p:cNvPr>
          <p:cNvSpPr txBox="1">
            <a:spLocks/>
          </p:cNvSpPr>
          <p:nvPr/>
        </p:nvSpPr>
        <p:spPr bwMode="auto">
          <a:xfrm>
            <a:off x="750501" y="1081703"/>
            <a:ext cx="11403332" cy="890663"/>
          </a:xfrm>
          <a:prstGeom prst="rect">
            <a:avLst/>
          </a:prstGeom>
          <a:noFill/>
          <a:ln w="19050">
            <a:solidFill>
              <a:srgbClr val="FFFFFF">
                <a:lumMod val="50000"/>
              </a:srgbClr>
            </a:solidFill>
            <a:miter lim="800000"/>
            <a:headEnd/>
            <a:tailEnd/>
          </a:ln>
        </p:spPr>
        <p:txBody>
          <a:bodyPr vert="horz" wrap="square" lIns="91440" tIns="45720" rIns="91440" bIns="45720" numCol="1" anchor="ctr" anchorCtr="0" compatLnSpc="1">
            <a:prstTxWarp prst="textNoShape">
              <a:avLst/>
            </a:prstTxWarp>
          </a:bodyPr>
          <a:lstStyle>
            <a:lvl1pPr marL="265113" indent="-265113" algn="l" defTabSz="879475" rtl="0" eaLnBrk="1" fontAlgn="base" hangingPunct="1">
              <a:spcBef>
                <a:spcPct val="20000"/>
              </a:spcBef>
              <a:spcAft>
                <a:spcPct val="0"/>
              </a:spcAft>
              <a:buClr>
                <a:schemeClr val="accent2"/>
              </a:buClr>
              <a:buFont typeface="Arial" charset="0"/>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1pPr>
            <a:lvl2pPr marL="622300"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2pPr>
            <a:lvl3pPr marL="981075" indent="-1793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3pPr>
            <a:lvl4pPr marL="1338263" indent="-177800"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4pPr>
            <a:lvl5pPr marL="1709738" indent="-192088" algn="l" defTabSz="879475" rtl="0" eaLnBrk="1" fontAlgn="base" hangingPunct="1">
              <a:spcBef>
                <a:spcPct val="20000"/>
              </a:spcBef>
              <a:spcAft>
                <a:spcPct val="0"/>
              </a:spcAft>
              <a:buChar char="»"/>
              <a:defRPr kumimoji="1" sz="1400" b="0" i="0">
                <a:solidFill>
                  <a:schemeClr val="accent4">
                    <a:lumMod val="65000"/>
                    <a:lumOff val="35000"/>
                  </a:schemeClr>
                </a:solidFill>
                <a:latin typeface="Meiryo UI" panose="020B0604030504040204" pitchFamily="50" charset="-128"/>
                <a:ea typeface="Meiryo UI" panose="020B0604030504040204" pitchFamily="50" charset="-128"/>
                <a:cs typeface="Arial" panose="020B0604020202020204" pitchFamily="34" charset="0"/>
                <a:sym typeface="MS UI Gothic" panose="020B0600070205080204" pitchFamily="34" charset="-128"/>
              </a:defRPr>
            </a:lvl5pPr>
            <a:lvl6pPr marL="2166938" indent="-192088" algn="l" defTabSz="879475" rtl="0" eaLnBrk="1" fontAlgn="base" hangingPunct="1">
              <a:spcBef>
                <a:spcPct val="20000"/>
              </a:spcBef>
              <a:spcAft>
                <a:spcPct val="0"/>
              </a:spcAft>
              <a:buChar char="»"/>
              <a:defRPr kumimoji="1" sz="1400">
                <a:solidFill>
                  <a:schemeClr val="tx1"/>
                </a:solidFill>
                <a:latin typeface="+mn-lt"/>
                <a:ea typeface="+mn-ea"/>
              </a:defRPr>
            </a:lvl6pPr>
            <a:lvl7pPr marL="2624138" indent="-192088" algn="l" defTabSz="879475" rtl="0" eaLnBrk="1" fontAlgn="base" hangingPunct="1">
              <a:spcBef>
                <a:spcPct val="20000"/>
              </a:spcBef>
              <a:spcAft>
                <a:spcPct val="0"/>
              </a:spcAft>
              <a:buChar char="»"/>
              <a:defRPr kumimoji="1" sz="1400">
                <a:solidFill>
                  <a:schemeClr val="tx1"/>
                </a:solidFill>
                <a:latin typeface="+mn-lt"/>
                <a:ea typeface="+mn-ea"/>
              </a:defRPr>
            </a:lvl7pPr>
            <a:lvl8pPr marL="3081338" indent="-192088" algn="l" defTabSz="879475" rtl="0" eaLnBrk="1" fontAlgn="base" hangingPunct="1">
              <a:spcBef>
                <a:spcPct val="20000"/>
              </a:spcBef>
              <a:spcAft>
                <a:spcPct val="0"/>
              </a:spcAft>
              <a:buChar char="»"/>
              <a:defRPr kumimoji="1" sz="1400">
                <a:solidFill>
                  <a:schemeClr val="tx1"/>
                </a:solidFill>
                <a:latin typeface="+mn-lt"/>
                <a:ea typeface="+mn-ea"/>
              </a:defRPr>
            </a:lvl8pPr>
            <a:lvl9pPr marL="3538538" indent="-192088" algn="l" defTabSz="879475" rtl="0" eaLnBrk="1" fontAlgn="base" hangingPunct="1">
              <a:spcBef>
                <a:spcPct val="20000"/>
              </a:spcBef>
              <a:spcAft>
                <a:spcPct val="0"/>
              </a:spcAft>
              <a:buChar char="»"/>
              <a:defRPr kumimoji="1" sz="1400">
                <a:solidFill>
                  <a:schemeClr val="tx1"/>
                </a:solidFill>
                <a:latin typeface="+mn-lt"/>
                <a:ea typeface="+mn-ea"/>
              </a:defRPr>
            </a:lvl9pPr>
          </a:lstStyle>
          <a:p>
            <a:pPr marL="0" indent="0" algn="ctr" defTabSz="762000" eaLnBrk="0" hangingPunct="0">
              <a:lnSpc>
                <a:spcPct val="106000"/>
              </a:lnSpc>
              <a:buClrTx/>
              <a:buNone/>
            </a:pPr>
            <a:endParaRPr lang="en-US" altLang="ja-JP" sz="1200" dirty="0">
              <a:solidFill>
                <a:schemeClr val="bg2">
                  <a:lumMod val="50000"/>
                </a:schemeClr>
              </a:solidFill>
            </a:endParaRPr>
          </a:p>
        </p:txBody>
      </p:sp>
      <p:sp>
        <p:nvSpPr>
          <p:cNvPr id="16" name="正方形/長方形 15">
            <a:extLst>
              <a:ext uri="{FF2B5EF4-FFF2-40B4-BE49-F238E27FC236}">
                <a16:creationId xmlns:a16="http://schemas.microsoft.com/office/drawing/2014/main" id="{2830F90C-F636-D322-D86A-7981BFEB9C05}"/>
              </a:ext>
            </a:extLst>
          </p:cNvPr>
          <p:cNvSpPr/>
          <p:nvPr/>
        </p:nvSpPr>
        <p:spPr>
          <a:xfrm>
            <a:off x="391965" y="1082869"/>
            <a:ext cx="363600" cy="887890"/>
          </a:xfrm>
          <a:prstGeom prst="rect">
            <a:avLst/>
          </a:prstGeom>
          <a:solidFill>
            <a:schemeClr val="bg2"/>
          </a:solidFill>
          <a:ln w="19050" cap="flat" cmpd="sng" algn="ctr">
            <a:solidFill>
              <a:schemeClr val="bg2">
                <a:lumMod val="50000"/>
              </a:schemeClr>
            </a:solidFill>
            <a:prstDash val="solid"/>
          </a:ln>
          <a:effectLst/>
        </p:spPr>
        <p:txBody>
          <a:bodyPr vert="eaVert" wrap="none" rtlCol="0" anchor="ctr"/>
          <a:lstStyle/>
          <a:p>
            <a:pPr algn="ctr" fontAlgn="base">
              <a:spcBef>
                <a:spcPct val="0"/>
              </a:spcBef>
              <a:spcAft>
                <a:spcPct val="0"/>
              </a:spcAft>
            </a:pPr>
            <a:r>
              <a:rPr kumimoji="0" lang="ja-JP" altLang="en-US" sz="1050" kern="0" dirty="0">
                <a:solidFill>
                  <a:schemeClr val="bg2">
                    <a:lumMod val="50000"/>
                  </a:schemeClr>
                </a:solidFill>
                <a:latin typeface="Meiryo UI" panose="020B0604030504040204" pitchFamily="50" charset="-128"/>
                <a:ea typeface="Meiryo UI" panose="020B0604030504040204" pitchFamily="50" charset="-128"/>
              </a:rPr>
              <a:t>ｻｰﾋﾞｽｾﾝﾀｰ経理</a:t>
            </a:r>
            <a:endParaRPr kumimoji="0" lang="en-US" altLang="ja-JP" sz="1050" kern="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7" name="コネクタ: カギ線 189">
            <a:extLst>
              <a:ext uri="{FF2B5EF4-FFF2-40B4-BE49-F238E27FC236}">
                <a16:creationId xmlns:a16="http://schemas.microsoft.com/office/drawing/2014/main" id="{4D937B54-5AA4-D3E1-62F5-63060DA32119}"/>
              </a:ext>
            </a:extLst>
          </p:cNvPr>
          <p:cNvCxnSpPr>
            <a:cxnSpLocks/>
            <a:stCxn id="75" idx="3"/>
            <a:endCxn id="70" idx="1"/>
          </p:cNvCxnSpPr>
          <p:nvPr/>
        </p:nvCxnSpPr>
        <p:spPr>
          <a:xfrm>
            <a:off x="4678542" y="4076396"/>
            <a:ext cx="38387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4BC3B1E2-F198-ECF9-A5E9-277498CEB15D}"/>
              </a:ext>
            </a:extLst>
          </p:cNvPr>
          <p:cNvSpPr/>
          <p:nvPr/>
        </p:nvSpPr>
        <p:spPr>
          <a:xfrm>
            <a:off x="11537041" y="4880066"/>
            <a:ext cx="566415" cy="49401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変更依頼者へ</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報告</a:t>
            </a:r>
          </a:p>
        </p:txBody>
      </p:sp>
      <p:cxnSp>
        <p:nvCxnSpPr>
          <p:cNvPr id="19" name="コネクタ: カギ線 5">
            <a:extLst>
              <a:ext uri="{FF2B5EF4-FFF2-40B4-BE49-F238E27FC236}">
                <a16:creationId xmlns:a16="http://schemas.microsoft.com/office/drawing/2014/main" id="{890F7EF8-9BE5-FC9F-30C1-960F90E43E34}"/>
              </a:ext>
            </a:extLst>
          </p:cNvPr>
          <p:cNvCxnSpPr>
            <a:cxnSpLocks/>
            <a:stCxn id="61" idx="3"/>
            <a:endCxn id="52" idx="1"/>
          </p:cNvCxnSpPr>
          <p:nvPr/>
        </p:nvCxnSpPr>
        <p:spPr>
          <a:xfrm>
            <a:off x="2613222" y="4076395"/>
            <a:ext cx="75649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6F92C6C0-F1B1-848F-1BF5-2D60258B4114}"/>
              </a:ext>
            </a:extLst>
          </p:cNvPr>
          <p:cNvSpPr/>
          <p:nvPr/>
        </p:nvSpPr>
        <p:spPr>
          <a:xfrm>
            <a:off x="1205291" y="1239246"/>
            <a:ext cx="747115" cy="474474"/>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月間ｽｹｼﾞｭｰﾙﾘｽﾄ</a:t>
            </a:r>
            <a:br>
              <a:rPr lang="en-US" altLang="ja-JP" sz="1000" dirty="0">
                <a:solidFill>
                  <a:schemeClr val="bg2">
                    <a:lumMod val="50000"/>
                  </a:schemeClr>
                </a:solidFill>
                <a:latin typeface="Meiryo UI" panose="020B0604030504040204" pitchFamily="50" charset="-128"/>
                <a:ea typeface="Meiryo UI" panose="020B0604030504040204" pitchFamily="50" charset="-128"/>
              </a:rPr>
            </a:br>
            <a:r>
              <a:rPr lang="ja-JP" altLang="en-US" sz="1000" dirty="0">
                <a:solidFill>
                  <a:schemeClr val="bg2">
                    <a:lumMod val="50000"/>
                  </a:schemeClr>
                </a:solidFill>
                <a:latin typeface="Meiryo UI" panose="020B0604030504040204" pitchFamily="50" charset="-128"/>
                <a:ea typeface="Meiryo UI" panose="020B0604030504040204" pitchFamily="50" charset="-128"/>
              </a:rPr>
              <a:t>送付</a:t>
            </a:r>
          </a:p>
        </p:txBody>
      </p:sp>
      <p:sp>
        <p:nvSpPr>
          <p:cNvPr id="21" name="楕円 20">
            <a:extLst>
              <a:ext uri="{FF2B5EF4-FFF2-40B4-BE49-F238E27FC236}">
                <a16:creationId xmlns:a16="http://schemas.microsoft.com/office/drawing/2014/main" id="{C430B413-B453-B292-1267-BC80FED0233E}"/>
              </a:ext>
            </a:extLst>
          </p:cNvPr>
          <p:cNvSpPr/>
          <p:nvPr/>
        </p:nvSpPr>
        <p:spPr>
          <a:xfrm>
            <a:off x="857151" y="1357013"/>
            <a:ext cx="237744" cy="237744"/>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36387D83-ED0D-B372-6C00-18EE5C6D30EF}"/>
              </a:ext>
            </a:extLst>
          </p:cNvPr>
          <p:cNvSpPr txBox="1"/>
          <p:nvPr/>
        </p:nvSpPr>
        <p:spPr>
          <a:xfrm>
            <a:off x="718259" y="1610765"/>
            <a:ext cx="515529" cy="246221"/>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月次</a:t>
            </a:r>
          </a:p>
        </p:txBody>
      </p:sp>
      <p:cxnSp>
        <p:nvCxnSpPr>
          <p:cNvPr id="23" name="コネクタ: カギ線 189">
            <a:extLst>
              <a:ext uri="{FF2B5EF4-FFF2-40B4-BE49-F238E27FC236}">
                <a16:creationId xmlns:a16="http://schemas.microsoft.com/office/drawing/2014/main" id="{5CF1EC10-EF7E-DB43-7340-A46F51B523B5}"/>
              </a:ext>
            </a:extLst>
          </p:cNvPr>
          <p:cNvCxnSpPr>
            <a:cxnSpLocks/>
            <a:stCxn id="21" idx="6"/>
            <a:endCxn id="20" idx="1"/>
          </p:cNvCxnSpPr>
          <p:nvPr/>
        </p:nvCxnSpPr>
        <p:spPr>
          <a:xfrm>
            <a:off x="1094895" y="1475885"/>
            <a:ext cx="110396" cy="59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5">
            <a:extLst>
              <a:ext uri="{FF2B5EF4-FFF2-40B4-BE49-F238E27FC236}">
                <a16:creationId xmlns:a16="http://schemas.microsoft.com/office/drawing/2014/main" id="{767F4B4A-CBFD-D810-2745-A30C72043A49}"/>
              </a:ext>
            </a:extLst>
          </p:cNvPr>
          <p:cNvCxnSpPr>
            <a:cxnSpLocks/>
            <a:stCxn id="43" idx="3"/>
            <a:endCxn id="10" idx="0"/>
          </p:cNvCxnSpPr>
          <p:nvPr/>
        </p:nvCxnSpPr>
        <p:spPr>
          <a:xfrm>
            <a:off x="1952406" y="2371079"/>
            <a:ext cx="432217" cy="749094"/>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5">
            <a:extLst>
              <a:ext uri="{FF2B5EF4-FFF2-40B4-BE49-F238E27FC236}">
                <a16:creationId xmlns:a16="http://schemas.microsoft.com/office/drawing/2014/main" id="{A619C689-DE1D-0AEB-073A-658124BCF64B}"/>
              </a:ext>
            </a:extLst>
          </p:cNvPr>
          <p:cNvCxnSpPr>
            <a:cxnSpLocks/>
            <a:stCxn id="20" idx="3"/>
            <a:endCxn id="65" idx="0"/>
          </p:cNvCxnSpPr>
          <p:nvPr/>
        </p:nvCxnSpPr>
        <p:spPr>
          <a:xfrm>
            <a:off x="1952406" y="1476483"/>
            <a:ext cx="1642373" cy="1643690"/>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189">
            <a:extLst>
              <a:ext uri="{FF2B5EF4-FFF2-40B4-BE49-F238E27FC236}">
                <a16:creationId xmlns:a16="http://schemas.microsoft.com/office/drawing/2014/main" id="{6DF8FCB2-208B-039C-19E9-91DD4502FDC9}"/>
              </a:ext>
            </a:extLst>
          </p:cNvPr>
          <p:cNvCxnSpPr>
            <a:cxnSpLocks/>
            <a:stCxn id="98" idx="2"/>
            <a:endCxn id="7" idx="1"/>
          </p:cNvCxnSpPr>
          <p:nvPr/>
        </p:nvCxnSpPr>
        <p:spPr>
          <a:xfrm>
            <a:off x="7626990" y="4886533"/>
            <a:ext cx="28" cy="1055949"/>
          </a:xfrm>
          <a:prstGeom prst="straightConnector1">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2F26D138-8C68-F589-C225-C5F5758F9180}"/>
              </a:ext>
            </a:extLst>
          </p:cNvPr>
          <p:cNvSpPr/>
          <p:nvPr/>
        </p:nvSpPr>
        <p:spPr>
          <a:xfrm>
            <a:off x="9300412" y="3332466"/>
            <a:ext cx="698250" cy="44910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ﾙｰﾙ外の</a:t>
            </a:r>
            <a:r>
              <a:rPr lang="en-US" altLang="ja-JP" sz="1000" dirty="0">
                <a:solidFill>
                  <a:schemeClr val="bg2">
                    <a:lumMod val="50000"/>
                  </a:schemeClr>
                </a:solidFill>
                <a:latin typeface="Meiryo UI" panose="020B0604030504040204" pitchFamily="50" charset="-128"/>
                <a:ea typeface="Meiryo UI" panose="020B0604030504040204" pitchFamily="50" charset="-128"/>
              </a:rPr>
              <a:t>NET</a:t>
            </a:r>
            <a:r>
              <a:rPr lang="ja-JP" altLang="en-US" sz="1000" dirty="0">
                <a:solidFill>
                  <a:schemeClr val="bg2">
                    <a:lumMod val="50000"/>
                  </a:schemeClr>
                </a:solidFill>
                <a:latin typeface="Meiryo UI" panose="020B0604030504040204" pitchFamily="50" charset="-128"/>
                <a:ea typeface="Meiryo UI" panose="020B0604030504040204" pitchFamily="50" charset="-128"/>
              </a:rPr>
              <a:t>は理由を確認</a:t>
            </a:r>
          </a:p>
        </p:txBody>
      </p:sp>
      <p:sp>
        <p:nvSpPr>
          <p:cNvPr id="29" name="正方形/長方形 28">
            <a:extLst>
              <a:ext uri="{FF2B5EF4-FFF2-40B4-BE49-F238E27FC236}">
                <a16:creationId xmlns:a16="http://schemas.microsoft.com/office/drawing/2014/main" id="{E945B14F-BBA3-8988-6A52-F5C96EB03E1A}"/>
              </a:ext>
            </a:extLst>
          </p:cNvPr>
          <p:cNvSpPr/>
          <p:nvPr/>
        </p:nvSpPr>
        <p:spPr>
          <a:xfrm>
            <a:off x="10749818" y="4876817"/>
            <a:ext cx="543921" cy="49401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ファイル保管</a:t>
            </a:r>
          </a:p>
        </p:txBody>
      </p:sp>
      <p:grpSp>
        <p:nvGrpSpPr>
          <p:cNvPr id="30" name="グループ化 29">
            <a:extLst>
              <a:ext uri="{FF2B5EF4-FFF2-40B4-BE49-F238E27FC236}">
                <a16:creationId xmlns:a16="http://schemas.microsoft.com/office/drawing/2014/main" id="{B96EE51E-7411-4E2E-95A3-834A413EA139}"/>
              </a:ext>
            </a:extLst>
          </p:cNvPr>
          <p:cNvGrpSpPr/>
          <p:nvPr/>
        </p:nvGrpSpPr>
        <p:grpSpPr>
          <a:xfrm>
            <a:off x="10842541" y="5308259"/>
            <a:ext cx="763735" cy="478543"/>
            <a:chOff x="3502588" y="1342836"/>
            <a:chExt cx="842689" cy="528014"/>
          </a:xfrm>
        </p:grpSpPr>
        <p:grpSp>
          <p:nvGrpSpPr>
            <p:cNvPr id="31" name="グループ化 30">
              <a:extLst>
                <a:ext uri="{FF2B5EF4-FFF2-40B4-BE49-F238E27FC236}">
                  <a16:creationId xmlns:a16="http://schemas.microsoft.com/office/drawing/2014/main" id="{AE5CA006-ECB4-645E-B8E1-C4B12692DECF}"/>
                </a:ext>
              </a:extLst>
            </p:cNvPr>
            <p:cNvGrpSpPr/>
            <p:nvPr/>
          </p:nvGrpSpPr>
          <p:grpSpPr>
            <a:xfrm>
              <a:off x="3623515" y="1445814"/>
              <a:ext cx="721762" cy="425036"/>
              <a:chOff x="3437064" y="1926541"/>
              <a:chExt cx="721762" cy="425036"/>
            </a:xfrm>
          </p:grpSpPr>
          <p:sp>
            <p:nvSpPr>
              <p:cNvPr id="38" name="フローチャート: 書類 37">
                <a:extLst>
                  <a:ext uri="{FF2B5EF4-FFF2-40B4-BE49-F238E27FC236}">
                    <a16:creationId xmlns:a16="http://schemas.microsoft.com/office/drawing/2014/main" id="{5DFA6CCC-3700-68F1-F834-2B9EB063E298}"/>
                  </a:ext>
                </a:extLst>
              </p:cNvPr>
              <p:cNvSpPr/>
              <p:nvPr/>
            </p:nvSpPr>
            <p:spPr>
              <a:xfrm>
                <a:off x="3465787" y="1926541"/>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614A9704-8D21-932D-FDF4-6500BE54AFB1}"/>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XXX</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32" name="グループ化 31">
              <a:extLst>
                <a:ext uri="{FF2B5EF4-FFF2-40B4-BE49-F238E27FC236}">
                  <a16:creationId xmlns:a16="http://schemas.microsoft.com/office/drawing/2014/main" id="{FD5B295D-1DFF-23A5-0448-95C5B7B629B5}"/>
                </a:ext>
              </a:extLst>
            </p:cNvPr>
            <p:cNvGrpSpPr/>
            <p:nvPr/>
          </p:nvGrpSpPr>
          <p:grpSpPr>
            <a:xfrm>
              <a:off x="3555330" y="1394451"/>
              <a:ext cx="721762" cy="425036"/>
              <a:chOff x="3427920" y="1917397"/>
              <a:chExt cx="721762" cy="425036"/>
            </a:xfrm>
          </p:grpSpPr>
          <p:sp>
            <p:nvSpPr>
              <p:cNvPr id="36" name="フローチャート: 書類 35">
                <a:extLst>
                  <a:ext uri="{FF2B5EF4-FFF2-40B4-BE49-F238E27FC236}">
                    <a16:creationId xmlns:a16="http://schemas.microsoft.com/office/drawing/2014/main" id="{E9B86BA2-FA19-3E18-FB11-C44B9F049238}"/>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C2A81664-B790-6639-F4A5-8BBCC03D4813}"/>
                  </a:ext>
                </a:extLst>
              </p:cNvPr>
              <p:cNvSpPr/>
              <p:nvPr/>
            </p:nvSpPr>
            <p:spPr>
              <a:xfrm>
                <a:off x="3427920" y="1974086"/>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XXX</a:t>
                </a:r>
              </a:p>
            </p:txBody>
          </p:sp>
        </p:grpSp>
        <p:grpSp>
          <p:nvGrpSpPr>
            <p:cNvPr id="33" name="グループ化 32">
              <a:extLst>
                <a:ext uri="{FF2B5EF4-FFF2-40B4-BE49-F238E27FC236}">
                  <a16:creationId xmlns:a16="http://schemas.microsoft.com/office/drawing/2014/main" id="{D3419325-59C5-43F2-3877-EDC02AADA9D3}"/>
                </a:ext>
              </a:extLst>
            </p:cNvPr>
            <p:cNvGrpSpPr/>
            <p:nvPr/>
          </p:nvGrpSpPr>
          <p:grpSpPr>
            <a:xfrm>
              <a:off x="3502588" y="1342836"/>
              <a:ext cx="721762" cy="425036"/>
              <a:chOff x="3437064" y="1917397"/>
              <a:chExt cx="721762" cy="425036"/>
            </a:xfrm>
          </p:grpSpPr>
          <p:sp>
            <p:nvSpPr>
              <p:cNvPr id="34" name="フローチャート: 書類 33">
                <a:extLst>
                  <a:ext uri="{FF2B5EF4-FFF2-40B4-BE49-F238E27FC236}">
                    <a16:creationId xmlns:a16="http://schemas.microsoft.com/office/drawing/2014/main" id="{F21C364C-4A86-02D6-2DCE-839BA6C0ABA0}"/>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F764A8C-61DD-5E03-D719-1C43B800E41A}"/>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赤</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緑</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黄ファイル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40" name="コネクタ: カギ線 189">
            <a:extLst>
              <a:ext uri="{FF2B5EF4-FFF2-40B4-BE49-F238E27FC236}">
                <a16:creationId xmlns:a16="http://schemas.microsoft.com/office/drawing/2014/main" id="{AF6C31E1-7CE4-0096-CEF7-E5E7EDC8329D}"/>
              </a:ext>
            </a:extLst>
          </p:cNvPr>
          <p:cNvCxnSpPr>
            <a:cxnSpLocks/>
            <a:stCxn id="28" idx="3"/>
            <a:endCxn id="127" idx="1"/>
          </p:cNvCxnSpPr>
          <p:nvPr/>
        </p:nvCxnSpPr>
        <p:spPr>
          <a:xfrm flipV="1">
            <a:off x="9998662" y="3556763"/>
            <a:ext cx="125449" cy="25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正方形/長方形 40">
            <a:extLst>
              <a:ext uri="{FF2B5EF4-FFF2-40B4-BE49-F238E27FC236}">
                <a16:creationId xmlns:a16="http://schemas.microsoft.com/office/drawing/2014/main" id="{E8B2FEEB-8F6A-AC85-82BA-18A60F5C6649}"/>
              </a:ext>
            </a:extLst>
          </p:cNvPr>
          <p:cNvSpPr/>
          <p:nvPr/>
        </p:nvSpPr>
        <p:spPr>
          <a:xfrm>
            <a:off x="38166" y="2868259"/>
            <a:ext cx="363600" cy="2688301"/>
          </a:xfrm>
          <a:prstGeom prst="rect">
            <a:avLst/>
          </a:prstGeom>
          <a:solidFill>
            <a:schemeClr val="bg2"/>
          </a:solidFill>
          <a:ln w="19050" cap="flat" cmpd="sng" algn="ctr">
            <a:solidFill>
              <a:schemeClr val="bg2">
                <a:lumMod val="50000"/>
              </a:schemeClr>
            </a:solidFill>
            <a:prstDash val="solid"/>
          </a:ln>
          <a:effectLst/>
        </p:spPr>
        <p:txBody>
          <a:bodyPr vert="eaVert"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a:ln>
                  <a:noFill/>
                </a:ln>
                <a:solidFill>
                  <a:schemeClr val="bg2">
                    <a:lumMod val="50000"/>
                  </a:schemeClr>
                </a:solidFill>
                <a:effectLst/>
                <a:uLnTx/>
                <a:uFillTx/>
                <a:latin typeface="Meiryo UI" panose="020B0604030504040204" pitchFamily="50" charset="-128"/>
                <a:ea typeface="Meiryo UI" panose="020B0604030504040204" pitchFamily="50" charset="-128"/>
              </a:rPr>
              <a:t>ARKCAC</a:t>
            </a:r>
          </a:p>
        </p:txBody>
      </p:sp>
      <p:sp>
        <p:nvSpPr>
          <p:cNvPr id="42" name="正方形/長方形 41">
            <a:extLst>
              <a:ext uri="{FF2B5EF4-FFF2-40B4-BE49-F238E27FC236}">
                <a16:creationId xmlns:a16="http://schemas.microsoft.com/office/drawing/2014/main" id="{E65F2B6B-6847-CAAE-EB3C-421CB0030D6F}"/>
              </a:ext>
            </a:extLst>
          </p:cNvPr>
          <p:cNvSpPr/>
          <p:nvPr/>
        </p:nvSpPr>
        <p:spPr>
          <a:xfrm>
            <a:off x="38166" y="1081704"/>
            <a:ext cx="363600" cy="1786555"/>
          </a:xfrm>
          <a:prstGeom prst="rect">
            <a:avLst/>
          </a:prstGeom>
          <a:solidFill>
            <a:schemeClr val="bg2"/>
          </a:solidFill>
          <a:ln w="19050" cap="flat" cmpd="sng" algn="ctr">
            <a:solidFill>
              <a:schemeClr val="bg2">
                <a:lumMod val="50000"/>
              </a:schemeClr>
            </a:solidFill>
            <a:prstDash val="solid"/>
          </a:ln>
          <a:effectLst/>
        </p:spPr>
        <p:txBody>
          <a:bodyPr vert="eaVert"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ja-JP" sz="1400" b="0" i="0" u="none" strike="noStrike" kern="0" cap="none" spc="0" normalizeH="0" baseline="0" noProof="0" dirty="0">
                <a:ln>
                  <a:noFill/>
                </a:ln>
                <a:solidFill>
                  <a:schemeClr val="bg2">
                    <a:lumMod val="50000"/>
                  </a:schemeClr>
                </a:solidFill>
                <a:effectLst/>
                <a:uLnTx/>
                <a:uFillTx/>
                <a:latin typeface="Meiryo UI" panose="020B0604030504040204" pitchFamily="50" charset="-128"/>
                <a:ea typeface="Meiryo UI" panose="020B0604030504040204" pitchFamily="50" charset="-128"/>
              </a:rPr>
              <a:t>RECRUIT</a:t>
            </a:r>
          </a:p>
        </p:txBody>
      </p:sp>
      <p:sp>
        <p:nvSpPr>
          <p:cNvPr id="43" name="正方形/長方形 42">
            <a:extLst>
              <a:ext uri="{FF2B5EF4-FFF2-40B4-BE49-F238E27FC236}">
                <a16:creationId xmlns:a16="http://schemas.microsoft.com/office/drawing/2014/main" id="{82356C9A-5D2F-74B1-E2CD-60E75486BB70}"/>
              </a:ext>
            </a:extLst>
          </p:cNvPr>
          <p:cNvSpPr/>
          <p:nvPr/>
        </p:nvSpPr>
        <p:spPr>
          <a:xfrm>
            <a:off x="1205291" y="2133842"/>
            <a:ext cx="747115" cy="474474"/>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月間ｽｹｼﾞｭｰﾙﾘｽﾄ</a:t>
            </a:r>
            <a:br>
              <a:rPr lang="en-US" altLang="ja-JP" sz="1000" dirty="0">
                <a:solidFill>
                  <a:schemeClr val="bg2">
                    <a:lumMod val="50000"/>
                  </a:schemeClr>
                </a:solidFill>
                <a:latin typeface="Meiryo UI" panose="020B0604030504040204" pitchFamily="50" charset="-128"/>
                <a:ea typeface="Meiryo UI" panose="020B0604030504040204" pitchFamily="50" charset="-128"/>
              </a:rPr>
            </a:br>
            <a:r>
              <a:rPr lang="ja-JP" altLang="en-US" sz="1000" dirty="0">
                <a:solidFill>
                  <a:schemeClr val="bg2">
                    <a:lumMod val="50000"/>
                  </a:schemeClr>
                </a:solidFill>
                <a:latin typeface="Meiryo UI" panose="020B0604030504040204" pitchFamily="50" charset="-128"/>
                <a:ea typeface="Meiryo UI" panose="020B0604030504040204" pitchFamily="50" charset="-128"/>
              </a:rPr>
              <a:t>送付</a:t>
            </a:r>
          </a:p>
        </p:txBody>
      </p:sp>
      <p:sp>
        <p:nvSpPr>
          <p:cNvPr id="44" name="楕円 43">
            <a:extLst>
              <a:ext uri="{FF2B5EF4-FFF2-40B4-BE49-F238E27FC236}">
                <a16:creationId xmlns:a16="http://schemas.microsoft.com/office/drawing/2014/main" id="{DD339A5D-5594-233E-F991-EAB094146250}"/>
              </a:ext>
            </a:extLst>
          </p:cNvPr>
          <p:cNvSpPr/>
          <p:nvPr/>
        </p:nvSpPr>
        <p:spPr>
          <a:xfrm>
            <a:off x="857151" y="2251609"/>
            <a:ext cx="237744" cy="237744"/>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2F7F3D86-3574-344E-297D-1DF92DBC2A6B}"/>
              </a:ext>
            </a:extLst>
          </p:cNvPr>
          <p:cNvSpPr txBox="1"/>
          <p:nvPr/>
        </p:nvSpPr>
        <p:spPr>
          <a:xfrm>
            <a:off x="718259" y="2505361"/>
            <a:ext cx="515529" cy="246221"/>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月次</a:t>
            </a:r>
          </a:p>
        </p:txBody>
      </p:sp>
      <p:cxnSp>
        <p:nvCxnSpPr>
          <p:cNvPr id="46" name="コネクタ: カギ線 189">
            <a:extLst>
              <a:ext uri="{FF2B5EF4-FFF2-40B4-BE49-F238E27FC236}">
                <a16:creationId xmlns:a16="http://schemas.microsoft.com/office/drawing/2014/main" id="{5F1675F3-5DF5-99E4-EB9D-77929B417C87}"/>
              </a:ext>
            </a:extLst>
          </p:cNvPr>
          <p:cNvCxnSpPr>
            <a:cxnSpLocks/>
            <a:stCxn id="44" idx="6"/>
            <a:endCxn id="43" idx="1"/>
          </p:cNvCxnSpPr>
          <p:nvPr/>
        </p:nvCxnSpPr>
        <p:spPr>
          <a:xfrm>
            <a:off x="1094895" y="2370481"/>
            <a:ext cx="110396" cy="59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D461E98F-F85B-5863-4FF4-8590D3579B56}"/>
              </a:ext>
            </a:extLst>
          </p:cNvPr>
          <p:cNvGrpSpPr/>
          <p:nvPr/>
        </p:nvGrpSpPr>
        <p:grpSpPr>
          <a:xfrm>
            <a:off x="1774368" y="2440230"/>
            <a:ext cx="586225" cy="345220"/>
            <a:chOff x="3437064" y="1917397"/>
            <a:chExt cx="721762" cy="425036"/>
          </a:xfrm>
        </p:grpSpPr>
        <p:sp>
          <p:nvSpPr>
            <p:cNvPr id="48" name="フローチャート: 書類 47">
              <a:extLst>
                <a:ext uri="{FF2B5EF4-FFF2-40B4-BE49-F238E27FC236}">
                  <a16:creationId xmlns:a16="http://schemas.microsoft.com/office/drawing/2014/main" id="{A5920836-39EC-4C4B-2BD8-C61E1A7D3BFC}"/>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0A2EDDC9-F461-5D2F-59C3-DB05D9AB6892}"/>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nvGrpSpPr>
          <p:cNvPr id="50" name="グループ化 49">
            <a:extLst>
              <a:ext uri="{FF2B5EF4-FFF2-40B4-BE49-F238E27FC236}">
                <a16:creationId xmlns:a16="http://schemas.microsoft.com/office/drawing/2014/main" id="{B717F4C7-2CCA-246D-6839-3302D8981145}"/>
              </a:ext>
            </a:extLst>
          </p:cNvPr>
          <p:cNvGrpSpPr/>
          <p:nvPr/>
        </p:nvGrpSpPr>
        <p:grpSpPr>
          <a:xfrm>
            <a:off x="3369716" y="3923233"/>
            <a:ext cx="457200" cy="306324"/>
            <a:chOff x="4686300" y="4302945"/>
            <a:chExt cx="914400" cy="612648"/>
          </a:xfrm>
        </p:grpSpPr>
        <p:sp>
          <p:nvSpPr>
            <p:cNvPr id="51" name="加算記号 50">
              <a:extLst>
                <a:ext uri="{FF2B5EF4-FFF2-40B4-BE49-F238E27FC236}">
                  <a16:creationId xmlns:a16="http://schemas.microsoft.com/office/drawing/2014/main" id="{FFAA192B-607B-88C4-787D-4CB9EB8C8DB5}"/>
                </a:ext>
              </a:extLst>
            </p:cNvPr>
            <p:cNvSpPr/>
            <p:nvPr/>
          </p:nvSpPr>
          <p:spPr>
            <a:xfrm>
              <a:off x="4897130" y="4362899"/>
              <a:ext cx="492742" cy="492742"/>
            </a:xfrm>
            <a:prstGeom prst="mathPlus">
              <a:avLst>
                <a:gd name="adj1" fmla="val 8056"/>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a:solidFill>
                  <a:schemeClr val="bg2">
                    <a:lumMod val="50000"/>
                  </a:schemeClr>
                </a:solidFill>
                <a:latin typeface="Meiryo UI" panose="020B0604030504040204" pitchFamily="50" charset="-128"/>
                <a:ea typeface="Meiryo UI" panose="020B0604030504040204" pitchFamily="50" charset="-128"/>
              </a:endParaRPr>
            </a:p>
          </p:txBody>
        </p:sp>
        <p:sp>
          <p:nvSpPr>
            <p:cNvPr id="52" name="フローチャート: 判断 51">
              <a:extLst>
                <a:ext uri="{FF2B5EF4-FFF2-40B4-BE49-F238E27FC236}">
                  <a16:creationId xmlns:a16="http://schemas.microsoft.com/office/drawing/2014/main" id="{59B2A397-C581-5185-7C18-02F0DF8369F2}"/>
                </a:ext>
              </a:extLst>
            </p:cNvPr>
            <p:cNvSpPr/>
            <p:nvPr/>
          </p:nvSpPr>
          <p:spPr>
            <a:xfrm>
              <a:off x="4686300" y="4302945"/>
              <a:ext cx="914400" cy="612648"/>
            </a:xfrm>
            <a:prstGeom prst="flowChartDecision">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53" name="グループ化 52">
            <a:extLst>
              <a:ext uri="{FF2B5EF4-FFF2-40B4-BE49-F238E27FC236}">
                <a16:creationId xmlns:a16="http://schemas.microsoft.com/office/drawing/2014/main" id="{8C0258A9-C906-0C1D-C3BE-E67FD872167D}"/>
              </a:ext>
            </a:extLst>
          </p:cNvPr>
          <p:cNvGrpSpPr/>
          <p:nvPr/>
        </p:nvGrpSpPr>
        <p:grpSpPr>
          <a:xfrm>
            <a:off x="1769637" y="1554766"/>
            <a:ext cx="586225" cy="345220"/>
            <a:chOff x="3437064" y="1917397"/>
            <a:chExt cx="721762" cy="425036"/>
          </a:xfrm>
        </p:grpSpPr>
        <p:sp>
          <p:nvSpPr>
            <p:cNvPr id="54" name="フローチャート: 書類 53">
              <a:extLst>
                <a:ext uri="{FF2B5EF4-FFF2-40B4-BE49-F238E27FC236}">
                  <a16:creationId xmlns:a16="http://schemas.microsoft.com/office/drawing/2014/main" id="{87608044-FF62-C805-7A76-74B2D81A7374}"/>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F7946DE6-CAB7-2C88-8765-488EAD825749}"/>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nvGrpSpPr>
          <p:cNvPr id="56" name="グループ化 55">
            <a:extLst>
              <a:ext uri="{FF2B5EF4-FFF2-40B4-BE49-F238E27FC236}">
                <a16:creationId xmlns:a16="http://schemas.microsoft.com/office/drawing/2014/main" id="{80EBD2AF-62D2-7B1B-AE89-A8BC4C19DEFE}"/>
              </a:ext>
            </a:extLst>
          </p:cNvPr>
          <p:cNvGrpSpPr/>
          <p:nvPr/>
        </p:nvGrpSpPr>
        <p:grpSpPr>
          <a:xfrm>
            <a:off x="2542264" y="3427416"/>
            <a:ext cx="586225" cy="345220"/>
            <a:chOff x="3437064" y="1917397"/>
            <a:chExt cx="721762" cy="425036"/>
          </a:xfrm>
        </p:grpSpPr>
        <p:sp>
          <p:nvSpPr>
            <p:cNvPr id="57" name="フローチャート: 書類 56">
              <a:extLst>
                <a:ext uri="{FF2B5EF4-FFF2-40B4-BE49-F238E27FC236}">
                  <a16:creationId xmlns:a16="http://schemas.microsoft.com/office/drawing/2014/main" id="{6FA9C49C-C016-B032-8CE8-7202AD2F126A}"/>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58" name="正方形/長方形 57">
              <a:extLst>
                <a:ext uri="{FF2B5EF4-FFF2-40B4-BE49-F238E27FC236}">
                  <a16:creationId xmlns:a16="http://schemas.microsoft.com/office/drawing/2014/main" id="{B13720CC-368F-B300-3A35-2491B2CA758B}"/>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nvGrpSpPr>
          <p:cNvPr id="59" name="グループ化 58">
            <a:extLst>
              <a:ext uri="{FF2B5EF4-FFF2-40B4-BE49-F238E27FC236}">
                <a16:creationId xmlns:a16="http://schemas.microsoft.com/office/drawing/2014/main" id="{7185AD2B-1D43-C3CF-4ECC-A461172B3415}"/>
              </a:ext>
            </a:extLst>
          </p:cNvPr>
          <p:cNvGrpSpPr/>
          <p:nvPr/>
        </p:nvGrpSpPr>
        <p:grpSpPr>
          <a:xfrm>
            <a:off x="2156022" y="3923233"/>
            <a:ext cx="457200" cy="306324"/>
            <a:chOff x="4686300" y="4302945"/>
            <a:chExt cx="914400" cy="612648"/>
          </a:xfrm>
        </p:grpSpPr>
        <p:sp>
          <p:nvSpPr>
            <p:cNvPr id="60" name="加算記号 59">
              <a:extLst>
                <a:ext uri="{FF2B5EF4-FFF2-40B4-BE49-F238E27FC236}">
                  <a16:creationId xmlns:a16="http://schemas.microsoft.com/office/drawing/2014/main" id="{D4D282FD-54E5-A793-91B7-52FDE83272FF}"/>
                </a:ext>
              </a:extLst>
            </p:cNvPr>
            <p:cNvSpPr/>
            <p:nvPr/>
          </p:nvSpPr>
          <p:spPr>
            <a:xfrm>
              <a:off x="4897130" y="4362899"/>
              <a:ext cx="492742" cy="492742"/>
            </a:xfrm>
            <a:prstGeom prst="mathPlus">
              <a:avLst>
                <a:gd name="adj1" fmla="val 8056"/>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a:solidFill>
                  <a:schemeClr val="bg2">
                    <a:lumMod val="50000"/>
                  </a:schemeClr>
                </a:solidFill>
                <a:latin typeface="Meiryo UI" panose="020B0604030504040204" pitchFamily="50" charset="-128"/>
                <a:ea typeface="Meiryo UI" panose="020B0604030504040204" pitchFamily="50" charset="-128"/>
              </a:endParaRPr>
            </a:p>
          </p:txBody>
        </p:sp>
        <p:sp>
          <p:nvSpPr>
            <p:cNvPr id="61" name="フローチャート: 判断 60">
              <a:extLst>
                <a:ext uri="{FF2B5EF4-FFF2-40B4-BE49-F238E27FC236}">
                  <a16:creationId xmlns:a16="http://schemas.microsoft.com/office/drawing/2014/main" id="{67D479F5-665C-CA1D-5368-98A2F1CAE528}"/>
                </a:ext>
              </a:extLst>
            </p:cNvPr>
            <p:cNvSpPr/>
            <p:nvPr/>
          </p:nvSpPr>
          <p:spPr>
            <a:xfrm>
              <a:off x="4686300" y="4302945"/>
              <a:ext cx="914400" cy="612648"/>
            </a:xfrm>
            <a:prstGeom prst="flowChartDecision">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62" name="コネクタ: カギ線 5">
            <a:extLst>
              <a:ext uri="{FF2B5EF4-FFF2-40B4-BE49-F238E27FC236}">
                <a16:creationId xmlns:a16="http://schemas.microsoft.com/office/drawing/2014/main" id="{71964873-CDD5-B5F2-83E7-546D3C4FAEF9}"/>
              </a:ext>
            </a:extLst>
          </p:cNvPr>
          <p:cNvCxnSpPr>
            <a:cxnSpLocks/>
            <a:stCxn id="10" idx="2"/>
            <a:endCxn id="61" idx="0"/>
          </p:cNvCxnSpPr>
          <p:nvPr/>
        </p:nvCxnSpPr>
        <p:spPr>
          <a:xfrm flipH="1">
            <a:off x="2384622" y="3457589"/>
            <a:ext cx="1" cy="46564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定義済み処理 62">
            <a:extLst>
              <a:ext uri="{FF2B5EF4-FFF2-40B4-BE49-F238E27FC236}">
                <a16:creationId xmlns:a16="http://schemas.microsoft.com/office/drawing/2014/main" id="{36863F2C-7075-3A70-B3B3-85D082C0CFC1}"/>
              </a:ext>
            </a:extLst>
          </p:cNvPr>
          <p:cNvSpPr/>
          <p:nvPr/>
        </p:nvSpPr>
        <p:spPr>
          <a:xfrm>
            <a:off x="903555" y="3889633"/>
            <a:ext cx="1005840" cy="373525"/>
          </a:xfrm>
          <a:prstGeom prst="flowChartPredefinedProcess">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広報</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64" name="コネクタ: カギ線 5">
            <a:extLst>
              <a:ext uri="{FF2B5EF4-FFF2-40B4-BE49-F238E27FC236}">
                <a16:creationId xmlns:a16="http://schemas.microsoft.com/office/drawing/2014/main" id="{111982FB-7F31-0926-E6C3-030561C1B952}"/>
              </a:ext>
            </a:extLst>
          </p:cNvPr>
          <p:cNvCxnSpPr>
            <a:cxnSpLocks/>
            <a:stCxn id="61" idx="1"/>
            <a:endCxn id="63" idx="3"/>
          </p:cNvCxnSpPr>
          <p:nvPr/>
        </p:nvCxnSpPr>
        <p:spPr>
          <a:xfrm flipH="1">
            <a:off x="1909395" y="4076395"/>
            <a:ext cx="246627"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7A7CB4AA-B484-E7A3-B47B-7EBD3A7C5536}"/>
              </a:ext>
            </a:extLst>
          </p:cNvPr>
          <p:cNvSpPr/>
          <p:nvPr/>
        </p:nvSpPr>
        <p:spPr>
          <a:xfrm>
            <a:off x="3113730" y="3120173"/>
            <a:ext cx="962097" cy="3374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営経月間</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ｽｹｼﾞｭｰﾙ受領</a:t>
            </a:r>
          </a:p>
        </p:txBody>
      </p:sp>
      <p:grpSp>
        <p:nvGrpSpPr>
          <p:cNvPr id="66" name="グループ化 65">
            <a:extLst>
              <a:ext uri="{FF2B5EF4-FFF2-40B4-BE49-F238E27FC236}">
                <a16:creationId xmlns:a16="http://schemas.microsoft.com/office/drawing/2014/main" id="{440ED105-87E5-F4B7-551A-B7B5AC909017}"/>
              </a:ext>
            </a:extLst>
          </p:cNvPr>
          <p:cNvGrpSpPr/>
          <p:nvPr/>
        </p:nvGrpSpPr>
        <p:grpSpPr>
          <a:xfrm>
            <a:off x="3750974" y="3427416"/>
            <a:ext cx="586225" cy="345220"/>
            <a:chOff x="3437064" y="1917397"/>
            <a:chExt cx="721762" cy="425036"/>
          </a:xfrm>
        </p:grpSpPr>
        <p:sp>
          <p:nvSpPr>
            <p:cNvPr id="67" name="フローチャート: 書類 66">
              <a:extLst>
                <a:ext uri="{FF2B5EF4-FFF2-40B4-BE49-F238E27FC236}">
                  <a16:creationId xmlns:a16="http://schemas.microsoft.com/office/drawing/2014/main" id="{EFFE249D-2082-1720-E8CF-AD041D97087F}"/>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CC14DD24-2EE2-4DD4-9BC9-00028F4B974C}"/>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cxnSp>
        <p:nvCxnSpPr>
          <p:cNvPr id="69" name="コネクタ: カギ線 189">
            <a:extLst>
              <a:ext uri="{FF2B5EF4-FFF2-40B4-BE49-F238E27FC236}">
                <a16:creationId xmlns:a16="http://schemas.microsoft.com/office/drawing/2014/main" id="{EB4C9D89-A427-511A-8BD2-C7BEC90BF5F0}"/>
              </a:ext>
            </a:extLst>
          </p:cNvPr>
          <p:cNvCxnSpPr>
            <a:cxnSpLocks/>
            <a:stCxn id="65" idx="2"/>
            <a:endCxn id="52" idx="0"/>
          </p:cNvCxnSpPr>
          <p:nvPr/>
        </p:nvCxnSpPr>
        <p:spPr>
          <a:xfrm>
            <a:off x="3594779" y="3457589"/>
            <a:ext cx="3537" cy="46564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フローチャート: 定義済み処理 69">
            <a:extLst>
              <a:ext uri="{FF2B5EF4-FFF2-40B4-BE49-F238E27FC236}">
                <a16:creationId xmlns:a16="http://schemas.microsoft.com/office/drawing/2014/main" id="{E470E224-67D5-C113-ECDB-E0F10275355B}"/>
              </a:ext>
            </a:extLst>
          </p:cNvPr>
          <p:cNvSpPr/>
          <p:nvPr/>
        </p:nvSpPr>
        <p:spPr>
          <a:xfrm>
            <a:off x="5062412" y="3802956"/>
            <a:ext cx="1345343" cy="546879"/>
          </a:xfrm>
          <a:prstGeom prst="flowChartPredefinedProcess">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bg2">
                    <a:lumMod val="50000"/>
                  </a:schemeClr>
                </a:solidFill>
                <a:latin typeface="Meiryo UI" panose="020B0604030504040204" pitchFamily="50" charset="-128"/>
                <a:ea typeface="Meiryo UI" panose="020B0604030504040204" pitchFamily="50" charset="-128"/>
              </a:rPr>
              <a:t>SAP/</a:t>
            </a:r>
            <a:r>
              <a:rPr lang="ja-JP" altLang="en-US" sz="1000" dirty="0">
                <a:solidFill>
                  <a:schemeClr val="bg2">
                    <a:lumMod val="50000"/>
                  </a:schemeClr>
                </a:solidFill>
                <a:latin typeface="Meiryo UI" panose="020B0604030504040204" pitchFamily="50" charset="-128"/>
                <a:ea typeface="Meiryo UI" panose="020B0604030504040204" pitchFamily="50" charset="-128"/>
              </a:rPr>
              <a:t>営経</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全会</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r>
              <a:rPr lang="ja-JP" altLang="en-US" sz="1000" dirty="0">
                <a:solidFill>
                  <a:schemeClr val="bg2">
                    <a:lumMod val="50000"/>
                  </a:schemeClr>
                </a:solidFill>
                <a:latin typeface="Meiryo UI" panose="020B0604030504040204" pitchFamily="50" charset="-128"/>
                <a:ea typeface="Meiryo UI" panose="020B0604030504040204" pitchFamily="50" charset="-128"/>
              </a:rPr>
              <a:t>全共</a:t>
            </a:r>
            <a:r>
              <a:rPr lang="en-US" altLang="ja-JP" sz="1000" dirty="0">
                <a:solidFill>
                  <a:schemeClr val="bg2">
                    <a:lumMod val="50000"/>
                  </a:schemeClr>
                </a:solidFill>
                <a:latin typeface="Meiryo UI" panose="020B0604030504040204" pitchFamily="50" charset="-128"/>
                <a:ea typeface="Meiryo UI" panose="020B0604030504040204" pitchFamily="50" charset="-128"/>
              </a:rPr>
              <a:t>NET</a:t>
            </a:r>
            <a:br>
              <a:rPr lang="en-US" altLang="ja-JP" sz="1000" dirty="0">
                <a:solidFill>
                  <a:schemeClr val="bg2">
                    <a:lumMod val="50000"/>
                  </a:schemeClr>
                </a:solidFill>
                <a:latin typeface="Meiryo UI" panose="020B0604030504040204" pitchFamily="50" charset="-128"/>
                <a:ea typeface="Meiryo UI" panose="020B0604030504040204" pitchFamily="50" charset="-128"/>
              </a:rPr>
            </a:br>
            <a:r>
              <a:rPr lang="ja-JP" altLang="en-US" sz="1000" dirty="0">
                <a:solidFill>
                  <a:schemeClr val="bg2">
                    <a:lumMod val="50000"/>
                  </a:schemeClr>
                </a:solidFill>
                <a:latin typeface="Meiryo UI" panose="020B0604030504040204" pitchFamily="50" charset="-128"/>
                <a:ea typeface="Meiryo UI" panose="020B0604030504040204" pitchFamily="50" charset="-128"/>
              </a:rPr>
              <a:t>ｽｹｼﾞｭｰﾙ調整</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71" name="コネクタ: カギ線 189">
            <a:extLst>
              <a:ext uri="{FF2B5EF4-FFF2-40B4-BE49-F238E27FC236}">
                <a16:creationId xmlns:a16="http://schemas.microsoft.com/office/drawing/2014/main" id="{C70661FC-7B52-84F1-259B-444AF886E73B}"/>
              </a:ext>
            </a:extLst>
          </p:cNvPr>
          <p:cNvCxnSpPr>
            <a:cxnSpLocks/>
            <a:stCxn id="52" idx="3"/>
            <a:endCxn id="75" idx="1"/>
          </p:cNvCxnSpPr>
          <p:nvPr/>
        </p:nvCxnSpPr>
        <p:spPr>
          <a:xfrm>
            <a:off x="3826916" y="4076395"/>
            <a:ext cx="159643"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楕円 71">
            <a:extLst>
              <a:ext uri="{FF2B5EF4-FFF2-40B4-BE49-F238E27FC236}">
                <a16:creationId xmlns:a16="http://schemas.microsoft.com/office/drawing/2014/main" id="{1696A115-C720-371F-00EB-EAC91B180A9D}"/>
              </a:ext>
            </a:extLst>
          </p:cNvPr>
          <p:cNvSpPr/>
          <p:nvPr/>
        </p:nvSpPr>
        <p:spPr>
          <a:xfrm>
            <a:off x="856311" y="5000395"/>
            <a:ext cx="237744" cy="237744"/>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A2881340-162B-E6E3-6D14-D1EE80F9155F}"/>
              </a:ext>
            </a:extLst>
          </p:cNvPr>
          <p:cNvSpPr txBox="1"/>
          <p:nvPr/>
        </p:nvSpPr>
        <p:spPr>
          <a:xfrm>
            <a:off x="717419" y="5234366"/>
            <a:ext cx="515529" cy="246221"/>
          </a:xfrm>
          <a:prstGeom prst="rect">
            <a:avLst/>
          </a:prstGeom>
          <a:noFill/>
        </p:spPr>
        <p:txBody>
          <a:bodyPr wrap="square" rtlCol="0">
            <a:spAutoFit/>
          </a:bodyP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随時</a:t>
            </a:r>
            <a:endParaRPr kumimoji="1" lang="ja-JP" altLang="en-US" sz="10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74" name="コネクタ: カギ線 189">
            <a:extLst>
              <a:ext uri="{FF2B5EF4-FFF2-40B4-BE49-F238E27FC236}">
                <a16:creationId xmlns:a16="http://schemas.microsoft.com/office/drawing/2014/main" id="{DFC76FAA-A208-9543-8FE3-B7CAFD9656C1}"/>
              </a:ext>
            </a:extLst>
          </p:cNvPr>
          <p:cNvCxnSpPr>
            <a:cxnSpLocks/>
            <a:stCxn id="72" idx="6"/>
            <a:endCxn id="102" idx="1"/>
          </p:cNvCxnSpPr>
          <p:nvPr/>
        </p:nvCxnSpPr>
        <p:spPr>
          <a:xfrm>
            <a:off x="1094055" y="5119267"/>
            <a:ext cx="177068"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正方形/長方形 74">
            <a:extLst>
              <a:ext uri="{FF2B5EF4-FFF2-40B4-BE49-F238E27FC236}">
                <a16:creationId xmlns:a16="http://schemas.microsoft.com/office/drawing/2014/main" id="{D020B45C-F3A6-C1D2-0401-36FA69F815BD}"/>
              </a:ext>
            </a:extLst>
          </p:cNvPr>
          <p:cNvSpPr/>
          <p:nvPr/>
        </p:nvSpPr>
        <p:spPr>
          <a:xfrm>
            <a:off x="3986559" y="3829390"/>
            <a:ext cx="691983" cy="49401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全会</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r>
              <a:rPr lang="ja-JP" altLang="en-US" sz="1000" dirty="0">
                <a:solidFill>
                  <a:schemeClr val="bg2">
                    <a:lumMod val="50000"/>
                  </a:schemeClr>
                </a:solidFill>
                <a:latin typeface="Meiryo UI" panose="020B0604030504040204" pitchFamily="50" charset="-128"/>
                <a:ea typeface="Meiryo UI" panose="020B0604030504040204" pitchFamily="50" charset="-128"/>
              </a:rPr>
              <a:t>全共ｽｹｼﾞｭｰﾙ出力</a:t>
            </a:r>
          </a:p>
        </p:txBody>
      </p:sp>
      <p:cxnSp>
        <p:nvCxnSpPr>
          <p:cNvPr id="76" name="コネクタ: カギ線 189">
            <a:extLst>
              <a:ext uri="{FF2B5EF4-FFF2-40B4-BE49-F238E27FC236}">
                <a16:creationId xmlns:a16="http://schemas.microsoft.com/office/drawing/2014/main" id="{0BED9077-9603-39A6-A857-E0FCD6D0AFC6}"/>
              </a:ext>
            </a:extLst>
          </p:cNvPr>
          <p:cNvCxnSpPr>
            <a:cxnSpLocks/>
            <a:endCxn id="75" idx="2"/>
          </p:cNvCxnSpPr>
          <p:nvPr/>
        </p:nvCxnSpPr>
        <p:spPr>
          <a:xfrm flipV="1">
            <a:off x="4332550" y="4323401"/>
            <a:ext cx="1" cy="1636696"/>
          </a:xfrm>
          <a:prstGeom prst="straightConnector1">
            <a:avLst/>
          </a:prstGeom>
          <a:ln>
            <a:solidFill>
              <a:schemeClr val="bg2">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6E265111-C728-936F-A1A2-459D50A572E1}"/>
              </a:ext>
            </a:extLst>
          </p:cNvPr>
          <p:cNvGrpSpPr/>
          <p:nvPr/>
        </p:nvGrpSpPr>
        <p:grpSpPr>
          <a:xfrm>
            <a:off x="4468697" y="4216368"/>
            <a:ext cx="586225" cy="345220"/>
            <a:chOff x="3437064" y="1917397"/>
            <a:chExt cx="721762" cy="425036"/>
          </a:xfrm>
        </p:grpSpPr>
        <p:sp>
          <p:nvSpPr>
            <p:cNvPr id="78" name="フローチャート: 書類 77">
              <a:extLst>
                <a:ext uri="{FF2B5EF4-FFF2-40B4-BE49-F238E27FC236}">
                  <a16:creationId xmlns:a16="http://schemas.microsoft.com/office/drawing/2014/main" id="{6E91C8CD-8C02-2D51-0072-9590E58DB7D3}"/>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79" name="正方形/長方形 78">
              <a:extLst>
                <a:ext uri="{FF2B5EF4-FFF2-40B4-BE49-F238E27FC236}">
                  <a16:creationId xmlns:a16="http://schemas.microsoft.com/office/drawing/2014/main" id="{9A381BAE-CBF5-4E87-3791-AF417C7CEC0C}"/>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nvGrpSpPr>
          <p:cNvPr id="80" name="グループ化 79">
            <a:extLst>
              <a:ext uri="{FF2B5EF4-FFF2-40B4-BE49-F238E27FC236}">
                <a16:creationId xmlns:a16="http://schemas.microsoft.com/office/drawing/2014/main" id="{9A95D7E8-063F-A904-8BA1-E5E65900F60E}"/>
              </a:ext>
            </a:extLst>
          </p:cNvPr>
          <p:cNvGrpSpPr/>
          <p:nvPr/>
        </p:nvGrpSpPr>
        <p:grpSpPr>
          <a:xfrm>
            <a:off x="6105411" y="4160341"/>
            <a:ext cx="713364" cy="452639"/>
            <a:chOff x="6483777" y="3655729"/>
            <a:chExt cx="713364" cy="452639"/>
          </a:xfrm>
        </p:grpSpPr>
        <p:grpSp>
          <p:nvGrpSpPr>
            <p:cNvPr id="81" name="グループ化 80">
              <a:extLst>
                <a:ext uri="{FF2B5EF4-FFF2-40B4-BE49-F238E27FC236}">
                  <a16:creationId xmlns:a16="http://schemas.microsoft.com/office/drawing/2014/main" id="{79FFBDA2-FED1-77A4-778D-BD3359DF3328}"/>
                </a:ext>
              </a:extLst>
            </p:cNvPr>
            <p:cNvGrpSpPr/>
            <p:nvPr/>
          </p:nvGrpSpPr>
          <p:grpSpPr>
            <a:xfrm>
              <a:off x="6610916" y="3763148"/>
              <a:ext cx="586225" cy="345220"/>
              <a:chOff x="3437064" y="1917397"/>
              <a:chExt cx="721762" cy="425036"/>
            </a:xfrm>
          </p:grpSpPr>
          <p:sp>
            <p:nvSpPr>
              <p:cNvPr id="88" name="フローチャート: 書類 87">
                <a:extLst>
                  <a:ext uri="{FF2B5EF4-FFF2-40B4-BE49-F238E27FC236}">
                    <a16:creationId xmlns:a16="http://schemas.microsoft.com/office/drawing/2014/main" id="{27ACBF25-1728-B25C-575C-628E4272650D}"/>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E7887CAC-18E5-F6E4-6356-24AA3C72AF77}"/>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nvGrpSpPr>
            <p:cNvPr id="82" name="グループ化 81">
              <a:extLst>
                <a:ext uri="{FF2B5EF4-FFF2-40B4-BE49-F238E27FC236}">
                  <a16:creationId xmlns:a16="http://schemas.microsoft.com/office/drawing/2014/main" id="{CD866C8C-A4E6-4584-0EA6-AE7BDD86FEE4}"/>
                </a:ext>
              </a:extLst>
            </p:cNvPr>
            <p:cNvGrpSpPr/>
            <p:nvPr/>
          </p:nvGrpSpPr>
          <p:grpSpPr>
            <a:xfrm>
              <a:off x="6547084" y="3711533"/>
              <a:ext cx="586225" cy="345220"/>
              <a:chOff x="3437064" y="1917397"/>
              <a:chExt cx="721762" cy="425036"/>
            </a:xfrm>
          </p:grpSpPr>
          <p:sp>
            <p:nvSpPr>
              <p:cNvPr id="86" name="フローチャート: 書類 85">
                <a:extLst>
                  <a:ext uri="{FF2B5EF4-FFF2-40B4-BE49-F238E27FC236}">
                    <a16:creationId xmlns:a16="http://schemas.microsoft.com/office/drawing/2014/main" id="{94A88DEF-FEB7-8EAF-B0BD-ECD4F94436CD}"/>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87" name="正方形/長方形 86">
                <a:extLst>
                  <a:ext uri="{FF2B5EF4-FFF2-40B4-BE49-F238E27FC236}">
                    <a16:creationId xmlns:a16="http://schemas.microsoft.com/office/drawing/2014/main" id="{6808C118-9131-B3A0-C8AD-E2693F4F1CB8}"/>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nvGrpSpPr>
            <p:cNvPr id="83" name="グループ化 82">
              <a:extLst>
                <a:ext uri="{FF2B5EF4-FFF2-40B4-BE49-F238E27FC236}">
                  <a16:creationId xmlns:a16="http://schemas.microsoft.com/office/drawing/2014/main" id="{8F6FA313-5BE9-142F-6D17-28E5EF081F09}"/>
                </a:ext>
              </a:extLst>
            </p:cNvPr>
            <p:cNvGrpSpPr/>
            <p:nvPr/>
          </p:nvGrpSpPr>
          <p:grpSpPr>
            <a:xfrm>
              <a:off x="6483777" y="3655729"/>
              <a:ext cx="586225" cy="345220"/>
              <a:chOff x="3437064" y="1917397"/>
              <a:chExt cx="721762" cy="425036"/>
            </a:xfrm>
          </p:grpSpPr>
          <p:sp>
            <p:nvSpPr>
              <p:cNvPr id="84" name="フローチャート: 書類 83">
                <a:extLst>
                  <a:ext uri="{FF2B5EF4-FFF2-40B4-BE49-F238E27FC236}">
                    <a16:creationId xmlns:a16="http://schemas.microsoft.com/office/drawing/2014/main" id="{D6687985-FA08-68B8-8560-5CFFE79A5711}"/>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164101F2-7BC7-A691-C576-50216C8BA690}"/>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ｽｹｼﾞｭｰﾙﾘｽﾄ</a:t>
                </a:r>
              </a:p>
            </p:txBody>
          </p:sp>
        </p:grpSp>
      </p:grpSp>
      <p:grpSp>
        <p:nvGrpSpPr>
          <p:cNvPr id="90" name="グループ化 89">
            <a:extLst>
              <a:ext uri="{FF2B5EF4-FFF2-40B4-BE49-F238E27FC236}">
                <a16:creationId xmlns:a16="http://schemas.microsoft.com/office/drawing/2014/main" id="{FD93889D-6967-07F1-C643-95AB7A387D21}"/>
              </a:ext>
            </a:extLst>
          </p:cNvPr>
          <p:cNvGrpSpPr/>
          <p:nvPr/>
        </p:nvGrpSpPr>
        <p:grpSpPr>
          <a:xfrm>
            <a:off x="6652866" y="3752176"/>
            <a:ext cx="1056732" cy="656633"/>
            <a:chOff x="8173959" y="4428719"/>
            <a:chExt cx="721762" cy="448489"/>
          </a:xfrm>
        </p:grpSpPr>
        <p:sp>
          <p:nvSpPr>
            <p:cNvPr id="91" name="フローチャート: 判断 90">
              <a:extLst>
                <a:ext uri="{FF2B5EF4-FFF2-40B4-BE49-F238E27FC236}">
                  <a16:creationId xmlns:a16="http://schemas.microsoft.com/office/drawing/2014/main" id="{5F9D61D8-39BA-C241-F7D0-5FDB6F057B6F}"/>
                </a:ext>
              </a:extLst>
            </p:cNvPr>
            <p:cNvSpPr/>
            <p:nvPr/>
          </p:nvSpPr>
          <p:spPr>
            <a:xfrm>
              <a:off x="8200147" y="4428719"/>
              <a:ext cx="669386" cy="448489"/>
            </a:xfrm>
            <a:prstGeom prst="flowChartDecision">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a:solidFill>
                  <a:schemeClr val="bg2">
                    <a:lumMod val="50000"/>
                  </a:schemeClr>
                </a:solidFill>
                <a:latin typeface="Meiryo UI" panose="020B0604030504040204" pitchFamily="50" charset="-128"/>
                <a:ea typeface="Meiryo UI" panose="020B0604030504040204" pitchFamily="50" charset="-128"/>
              </a:endParaRPr>
            </a:p>
          </p:txBody>
        </p:sp>
        <p:sp>
          <p:nvSpPr>
            <p:cNvPr id="92" name="正方形/長方形 91">
              <a:extLst>
                <a:ext uri="{FF2B5EF4-FFF2-40B4-BE49-F238E27FC236}">
                  <a16:creationId xmlns:a16="http://schemas.microsoft.com/office/drawing/2014/main" id="{55CAC838-0258-628F-2705-63B6A3C314B7}"/>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全会</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全共</a:t>
              </a:r>
              <a:r>
                <a:rPr lang="en-US" altLang="ja-JP" sz="800" dirty="0">
                  <a:solidFill>
                    <a:schemeClr val="bg2">
                      <a:lumMod val="50000"/>
                    </a:schemeClr>
                  </a:solidFill>
                  <a:latin typeface="Meiryo UI" panose="020B0604030504040204" pitchFamily="50" charset="-128"/>
                  <a:ea typeface="Meiryo UI" panose="020B0604030504040204" pitchFamily="50" charset="-128"/>
                </a:rPr>
                <a:t>NET</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ｽｹｼﾞｭｰﾙは調整</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できるか</a:t>
              </a:r>
            </a:p>
          </p:txBody>
        </p:sp>
      </p:grpSp>
      <p:sp>
        <p:nvSpPr>
          <p:cNvPr id="93" name="テキスト ボックス 92">
            <a:extLst>
              <a:ext uri="{FF2B5EF4-FFF2-40B4-BE49-F238E27FC236}">
                <a16:creationId xmlns:a16="http://schemas.microsoft.com/office/drawing/2014/main" id="{94F80CDF-AFBB-0164-104E-DAE52D01D898}"/>
              </a:ext>
            </a:extLst>
          </p:cNvPr>
          <p:cNvSpPr txBox="1"/>
          <p:nvPr/>
        </p:nvSpPr>
        <p:spPr>
          <a:xfrm>
            <a:off x="6807300" y="4320569"/>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Yes</a:t>
            </a:r>
            <a:endParaRPr lang="ja-JP" altLang="en-US" dirty="0">
              <a:latin typeface="Meiryo UI" panose="020B0604030504040204" pitchFamily="50" charset="-128"/>
              <a:ea typeface="Meiryo UI" panose="020B0604030504040204" pitchFamily="50" charset="-128"/>
            </a:endParaRPr>
          </a:p>
        </p:txBody>
      </p:sp>
      <p:sp>
        <p:nvSpPr>
          <p:cNvPr id="94" name="テキスト ボックス 93">
            <a:extLst>
              <a:ext uri="{FF2B5EF4-FFF2-40B4-BE49-F238E27FC236}">
                <a16:creationId xmlns:a16="http://schemas.microsoft.com/office/drawing/2014/main" id="{84758E72-C6AD-7586-F41C-57D01114656F}"/>
              </a:ext>
            </a:extLst>
          </p:cNvPr>
          <p:cNvSpPr txBox="1"/>
          <p:nvPr/>
        </p:nvSpPr>
        <p:spPr>
          <a:xfrm>
            <a:off x="6794584" y="3605895"/>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No</a:t>
            </a:r>
            <a:endParaRPr lang="ja-JP" altLang="en-US" dirty="0">
              <a:latin typeface="Meiryo UI" panose="020B0604030504040204" pitchFamily="50" charset="-128"/>
              <a:ea typeface="Meiryo UI" panose="020B0604030504040204" pitchFamily="50" charset="-128"/>
            </a:endParaRPr>
          </a:p>
        </p:txBody>
      </p:sp>
      <p:cxnSp>
        <p:nvCxnSpPr>
          <p:cNvPr id="95" name="コネクタ: カギ線 189">
            <a:extLst>
              <a:ext uri="{FF2B5EF4-FFF2-40B4-BE49-F238E27FC236}">
                <a16:creationId xmlns:a16="http://schemas.microsoft.com/office/drawing/2014/main" id="{5CCBCB36-078D-9885-046B-2FCC2499E0EA}"/>
              </a:ext>
            </a:extLst>
          </p:cNvPr>
          <p:cNvCxnSpPr>
            <a:cxnSpLocks/>
            <a:stCxn id="70" idx="3"/>
            <a:endCxn id="91" idx="1"/>
          </p:cNvCxnSpPr>
          <p:nvPr/>
        </p:nvCxnSpPr>
        <p:spPr>
          <a:xfrm>
            <a:off x="6407755" y="4076396"/>
            <a:ext cx="283453" cy="40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正方形/長方形 95">
            <a:extLst>
              <a:ext uri="{FF2B5EF4-FFF2-40B4-BE49-F238E27FC236}">
                <a16:creationId xmlns:a16="http://schemas.microsoft.com/office/drawing/2014/main" id="{E0D39313-D0E2-3A5A-E0BB-28A6105C91B3}"/>
              </a:ext>
            </a:extLst>
          </p:cNvPr>
          <p:cNvSpPr/>
          <p:nvPr/>
        </p:nvSpPr>
        <p:spPr>
          <a:xfrm>
            <a:off x="6146938" y="3296615"/>
            <a:ext cx="795122" cy="33741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他ﾁｪｯｸ者と</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確認</a:t>
            </a:r>
          </a:p>
        </p:txBody>
      </p:sp>
      <p:cxnSp>
        <p:nvCxnSpPr>
          <p:cNvPr id="97" name="コネクタ: カギ線 5">
            <a:extLst>
              <a:ext uri="{FF2B5EF4-FFF2-40B4-BE49-F238E27FC236}">
                <a16:creationId xmlns:a16="http://schemas.microsoft.com/office/drawing/2014/main" id="{E6561222-8399-494E-E5DD-731555082576}"/>
              </a:ext>
            </a:extLst>
          </p:cNvPr>
          <p:cNvCxnSpPr>
            <a:cxnSpLocks/>
            <a:stCxn id="96" idx="1"/>
            <a:endCxn id="70" idx="0"/>
          </p:cNvCxnSpPr>
          <p:nvPr/>
        </p:nvCxnSpPr>
        <p:spPr>
          <a:xfrm rot="10800000" flipV="1">
            <a:off x="5735084" y="3465322"/>
            <a:ext cx="411854" cy="337633"/>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正方形/長方形 97">
            <a:extLst>
              <a:ext uri="{FF2B5EF4-FFF2-40B4-BE49-F238E27FC236}">
                <a16:creationId xmlns:a16="http://schemas.microsoft.com/office/drawing/2014/main" id="{44A641A8-A1BE-C996-F315-C456060F7A35}"/>
              </a:ext>
            </a:extLst>
          </p:cNvPr>
          <p:cNvSpPr/>
          <p:nvPr/>
        </p:nvSpPr>
        <p:spPr>
          <a:xfrm>
            <a:off x="7298427" y="4392522"/>
            <a:ext cx="657125" cy="49401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最新ｽｹｼﾞｭｰﾙ</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ﾘｽﾄ作成</a:t>
            </a:r>
          </a:p>
        </p:txBody>
      </p:sp>
      <p:sp>
        <p:nvSpPr>
          <p:cNvPr id="99" name="テキスト ボックス 98">
            <a:extLst>
              <a:ext uri="{FF2B5EF4-FFF2-40B4-BE49-F238E27FC236}">
                <a16:creationId xmlns:a16="http://schemas.microsoft.com/office/drawing/2014/main" id="{E8849726-2820-F4DE-430F-D4052A5AEDAF}"/>
              </a:ext>
            </a:extLst>
          </p:cNvPr>
          <p:cNvSpPr txBox="1"/>
          <p:nvPr/>
        </p:nvSpPr>
        <p:spPr>
          <a:xfrm>
            <a:off x="7558619" y="4867147"/>
            <a:ext cx="515529" cy="246221"/>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更新</a:t>
            </a:r>
          </a:p>
        </p:txBody>
      </p:sp>
      <p:cxnSp>
        <p:nvCxnSpPr>
          <p:cNvPr id="100" name="コネクタ: カギ線 189">
            <a:extLst>
              <a:ext uri="{FF2B5EF4-FFF2-40B4-BE49-F238E27FC236}">
                <a16:creationId xmlns:a16="http://schemas.microsoft.com/office/drawing/2014/main" id="{F4690D20-CA9C-3047-B332-62F9F01F6621}"/>
              </a:ext>
            </a:extLst>
          </p:cNvPr>
          <p:cNvCxnSpPr>
            <a:cxnSpLocks/>
            <a:endCxn id="78" idx="2"/>
          </p:cNvCxnSpPr>
          <p:nvPr/>
        </p:nvCxnSpPr>
        <p:spPr>
          <a:xfrm flipH="1" flipV="1">
            <a:off x="4757080" y="4538765"/>
            <a:ext cx="8884" cy="1421327"/>
          </a:xfrm>
          <a:prstGeom prst="straightConnector1">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id="{0D289358-AB14-B7FE-D25E-B11D023712A7}"/>
              </a:ext>
            </a:extLst>
          </p:cNvPr>
          <p:cNvSpPr txBox="1"/>
          <p:nvPr/>
        </p:nvSpPr>
        <p:spPr>
          <a:xfrm>
            <a:off x="9034225" y="5703094"/>
            <a:ext cx="575168" cy="273280"/>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出力</a:t>
            </a:r>
          </a:p>
        </p:txBody>
      </p:sp>
      <p:sp>
        <p:nvSpPr>
          <p:cNvPr id="102" name="正方形/長方形 101">
            <a:extLst>
              <a:ext uri="{FF2B5EF4-FFF2-40B4-BE49-F238E27FC236}">
                <a16:creationId xmlns:a16="http://schemas.microsoft.com/office/drawing/2014/main" id="{26CB21FB-A268-E268-D815-2FBD7C501AC3}"/>
              </a:ext>
            </a:extLst>
          </p:cNvPr>
          <p:cNvSpPr/>
          <p:nvPr/>
        </p:nvSpPr>
        <p:spPr>
          <a:xfrm>
            <a:off x="1271123" y="4872262"/>
            <a:ext cx="722838" cy="49401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ｽｹｼﾞｭｰﾙ一覧に追加</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r>
              <a:rPr lang="ja-JP" altLang="en-US" sz="1000" dirty="0">
                <a:solidFill>
                  <a:schemeClr val="bg2">
                    <a:lumMod val="50000"/>
                  </a:schemeClr>
                </a:solidFill>
                <a:latin typeface="Meiryo UI" panose="020B0604030504040204" pitchFamily="50" charset="-128"/>
                <a:ea typeface="Meiryo UI" panose="020B0604030504040204" pitchFamily="50" charset="-128"/>
              </a:rPr>
              <a:t>変更</a:t>
            </a:r>
          </a:p>
        </p:txBody>
      </p:sp>
      <p:grpSp>
        <p:nvGrpSpPr>
          <p:cNvPr id="103" name="グループ化 102">
            <a:extLst>
              <a:ext uri="{FF2B5EF4-FFF2-40B4-BE49-F238E27FC236}">
                <a16:creationId xmlns:a16="http://schemas.microsoft.com/office/drawing/2014/main" id="{F1E328C7-411A-E113-E398-2DC246337C29}"/>
              </a:ext>
            </a:extLst>
          </p:cNvPr>
          <p:cNvGrpSpPr/>
          <p:nvPr/>
        </p:nvGrpSpPr>
        <p:grpSpPr>
          <a:xfrm>
            <a:off x="1857825" y="5219438"/>
            <a:ext cx="586225" cy="345220"/>
            <a:chOff x="3437064" y="1917397"/>
            <a:chExt cx="721762" cy="425036"/>
          </a:xfrm>
        </p:grpSpPr>
        <p:sp>
          <p:nvSpPr>
            <p:cNvPr id="104" name="フローチャート: 書類 103">
              <a:extLst>
                <a:ext uri="{FF2B5EF4-FFF2-40B4-BE49-F238E27FC236}">
                  <a16:creationId xmlns:a16="http://schemas.microsoft.com/office/drawing/2014/main" id="{BF6CF245-B3D7-0B50-BD23-DE7D5D964CEE}"/>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105" name="正方形/長方形 104">
              <a:extLst>
                <a:ext uri="{FF2B5EF4-FFF2-40B4-BE49-F238E27FC236}">
                  <a16:creationId xmlns:a16="http://schemas.microsoft.com/office/drawing/2014/main" id="{B411F639-2CE5-9AF0-0324-27AAA67CA1D4}"/>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追加</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変更ｼｰﾄ</a:t>
              </a:r>
            </a:p>
          </p:txBody>
        </p:sp>
      </p:grpSp>
      <p:cxnSp>
        <p:nvCxnSpPr>
          <p:cNvPr id="106" name="コネクタ: カギ線 189">
            <a:extLst>
              <a:ext uri="{FF2B5EF4-FFF2-40B4-BE49-F238E27FC236}">
                <a16:creationId xmlns:a16="http://schemas.microsoft.com/office/drawing/2014/main" id="{6F107803-9D4B-0B4A-90C8-AF4890223131}"/>
              </a:ext>
            </a:extLst>
          </p:cNvPr>
          <p:cNvCxnSpPr>
            <a:cxnSpLocks/>
            <a:stCxn id="102" idx="3"/>
            <a:endCxn id="107" idx="1"/>
          </p:cNvCxnSpPr>
          <p:nvPr/>
        </p:nvCxnSpPr>
        <p:spPr>
          <a:xfrm flipV="1">
            <a:off x="1993961" y="5117462"/>
            <a:ext cx="6049280" cy="180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正方形/長方形 106">
            <a:extLst>
              <a:ext uri="{FF2B5EF4-FFF2-40B4-BE49-F238E27FC236}">
                <a16:creationId xmlns:a16="http://schemas.microsoft.com/office/drawing/2014/main" id="{2A4FE1D5-C76F-9E3F-285D-8F94F4636F65}"/>
              </a:ext>
            </a:extLst>
          </p:cNvPr>
          <p:cNvSpPr/>
          <p:nvPr/>
        </p:nvSpPr>
        <p:spPr>
          <a:xfrm>
            <a:off x="8043241" y="4728369"/>
            <a:ext cx="874634" cy="77818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全共</a:t>
            </a:r>
            <a:r>
              <a:rPr lang="en-US" altLang="ja-JP" sz="1000" dirty="0">
                <a:solidFill>
                  <a:schemeClr val="bg2">
                    <a:lumMod val="50000"/>
                  </a:schemeClr>
                </a:solidFill>
                <a:latin typeface="Meiryo UI" panose="020B0604030504040204" pitchFamily="50" charset="-128"/>
                <a:ea typeface="Meiryo UI" panose="020B0604030504040204" pitchFamily="50" charset="-128"/>
              </a:rPr>
              <a:t>NET</a:t>
            </a:r>
            <a:r>
              <a:rPr lang="ja-JP" altLang="en-US" sz="1000" dirty="0">
                <a:solidFill>
                  <a:schemeClr val="bg2">
                    <a:lumMod val="50000"/>
                  </a:schemeClr>
                </a:solidFill>
                <a:latin typeface="Meiryo UI" panose="020B0604030504040204" pitchFamily="50" charset="-128"/>
                <a:ea typeface="Meiryo UI" panose="020B0604030504040204" pitchFamily="50" charset="-128"/>
              </a:rPr>
              <a:t>ｽｹｼﾞｭｰﾙ作成</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全会ｲﾍﾞﾝﾄ別処理ｽｹｼﾞｭｰﾙ作成</a:t>
            </a:r>
          </a:p>
        </p:txBody>
      </p:sp>
      <p:grpSp>
        <p:nvGrpSpPr>
          <p:cNvPr id="108" name="グループ化 107">
            <a:extLst>
              <a:ext uri="{FF2B5EF4-FFF2-40B4-BE49-F238E27FC236}">
                <a16:creationId xmlns:a16="http://schemas.microsoft.com/office/drawing/2014/main" id="{F5CF5A90-48E2-A6EE-EE74-5BB41B16F372}"/>
              </a:ext>
            </a:extLst>
          </p:cNvPr>
          <p:cNvGrpSpPr/>
          <p:nvPr/>
        </p:nvGrpSpPr>
        <p:grpSpPr>
          <a:xfrm>
            <a:off x="9129264" y="4792054"/>
            <a:ext cx="1056732" cy="656633"/>
            <a:chOff x="8173959" y="4428719"/>
            <a:chExt cx="721762" cy="448489"/>
          </a:xfrm>
        </p:grpSpPr>
        <p:sp>
          <p:nvSpPr>
            <p:cNvPr id="109" name="フローチャート: 判断 108">
              <a:extLst>
                <a:ext uri="{FF2B5EF4-FFF2-40B4-BE49-F238E27FC236}">
                  <a16:creationId xmlns:a16="http://schemas.microsoft.com/office/drawing/2014/main" id="{47BC1BAA-CB63-E801-5495-63A38F8A4556}"/>
                </a:ext>
              </a:extLst>
            </p:cNvPr>
            <p:cNvSpPr/>
            <p:nvPr/>
          </p:nvSpPr>
          <p:spPr>
            <a:xfrm>
              <a:off x="8200147" y="4428719"/>
              <a:ext cx="669386" cy="448489"/>
            </a:xfrm>
            <a:prstGeom prst="flowChartDecision">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000">
                <a:solidFill>
                  <a:schemeClr val="bg2">
                    <a:lumMod val="50000"/>
                  </a:schemeClr>
                </a:solidFill>
                <a:latin typeface="Meiryo UI" panose="020B0604030504040204" pitchFamily="50" charset="-128"/>
                <a:ea typeface="Meiryo UI" panose="020B0604030504040204" pitchFamily="50" charset="-128"/>
              </a:endParaRPr>
            </a:p>
          </p:txBody>
        </p:sp>
        <p:sp>
          <p:nvSpPr>
            <p:cNvPr id="110" name="正方形/長方形 109">
              <a:extLst>
                <a:ext uri="{FF2B5EF4-FFF2-40B4-BE49-F238E27FC236}">
                  <a16:creationId xmlns:a16="http://schemas.microsoft.com/office/drawing/2014/main" id="{8AF6BF03-8626-2DD5-AE6A-DA3F7F5F1E1E}"/>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赤入れで問題が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ないか</a:t>
              </a:r>
            </a:p>
          </p:txBody>
        </p:sp>
      </p:grpSp>
      <p:cxnSp>
        <p:nvCxnSpPr>
          <p:cNvPr id="111" name="コネクタ: カギ線 189">
            <a:extLst>
              <a:ext uri="{FF2B5EF4-FFF2-40B4-BE49-F238E27FC236}">
                <a16:creationId xmlns:a16="http://schemas.microsoft.com/office/drawing/2014/main" id="{60AFF045-DEA7-7AAC-9EAB-86390E066D36}"/>
              </a:ext>
            </a:extLst>
          </p:cNvPr>
          <p:cNvCxnSpPr>
            <a:cxnSpLocks/>
            <a:stCxn id="109" idx="0"/>
            <a:endCxn id="28" idx="2"/>
          </p:cNvCxnSpPr>
          <p:nvPr/>
        </p:nvCxnSpPr>
        <p:spPr>
          <a:xfrm flipH="1" flipV="1">
            <a:off x="9649537" y="3781567"/>
            <a:ext cx="8093" cy="101048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F64587DB-24B5-428D-AE39-E311954BEFA7}"/>
              </a:ext>
            </a:extLst>
          </p:cNvPr>
          <p:cNvGrpSpPr/>
          <p:nvPr/>
        </p:nvGrpSpPr>
        <p:grpSpPr>
          <a:xfrm>
            <a:off x="8764003" y="5264031"/>
            <a:ext cx="763735" cy="478543"/>
            <a:chOff x="3502588" y="1342836"/>
            <a:chExt cx="842689" cy="528014"/>
          </a:xfrm>
        </p:grpSpPr>
        <p:grpSp>
          <p:nvGrpSpPr>
            <p:cNvPr id="113" name="グループ化 112">
              <a:extLst>
                <a:ext uri="{FF2B5EF4-FFF2-40B4-BE49-F238E27FC236}">
                  <a16:creationId xmlns:a16="http://schemas.microsoft.com/office/drawing/2014/main" id="{D3D956C8-B54E-26FE-385B-9E27371F9DE1}"/>
                </a:ext>
              </a:extLst>
            </p:cNvPr>
            <p:cNvGrpSpPr/>
            <p:nvPr/>
          </p:nvGrpSpPr>
          <p:grpSpPr>
            <a:xfrm>
              <a:off x="3623515" y="1445814"/>
              <a:ext cx="721762" cy="425036"/>
              <a:chOff x="3437064" y="1926541"/>
              <a:chExt cx="721762" cy="425036"/>
            </a:xfrm>
          </p:grpSpPr>
          <p:sp>
            <p:nvSpPr>
              <p:cNvPr id="120" name="フローチャート: 書類 119">
                <a:extLst>
                  <a:ext uri="{FF2B5EF4-FFF2-40B4-BE49-F238E27FC236}">
                    <a16:creationId xmlns:a16="http://schemas.microsoft.com/office/drawing/2014/main" id="{4F3CD970-D50C-79A4-A991-A054C7E92CDD}"/>
                  </a:ext>
                </a:extLst>
              </p:cNvPr>
              <p:cNvSpPr/>
              <p:nvPr/>
            </p:nvSpPr>
            <p:spPr>
              <a:xfrm>
                <a:off x="3465787" y="1926541"/>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121" name="正方形/長方形 120">
                <a:extLst>
                  <a:ext uri="{FF2B5EF4-FFF2-40B4-BE49-F238E27FC236}">
                    <a16:creationId xmlns:a16="http://schemas.microsoft.com/office/drawing/2014/main" id="{29467897-EB40-9B6A-A909-6249D6C4EE74}"/>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XXX</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14" name="グループ化 113">
              <a:extLst>
                <a:ext uri="{FF2B5EF4-FFF2-40B4-BE49-F238E27FC236}">
                  <a16:creationId xmlns:a16="http://schemas.microsoft.com/office/drawing/2014/main" id="{F1F26807-5EA8-4D21-6F97-990F68F41C8A}"/>
                </a:ext>
              </a:extLst>
            </p:cNvPr>
            <p:cNvGrpSpPr/>
            <p:nvPr/>
          </p:nvGrpSpPr>
          <p:grpSpPr>
            <a:xfrm>
              <a:off x="3555330" y="1394451"/>
              <a:ext cx="721762" cy="425036"/>
              <a:chOff x="3427920" y="1917397"/>
              <a:chExt cx="721762" cy="425036"/>
            </a:xfrm>
          </p:grpSpPr>
          <p:sp>
            <p:nvSpPr>
              <p:cNvPr id="118" name="フローチャート: 書類 117">
                <a:extLst>
                  <a:ext uri="{FF2B5EF4-FFF2-40B4-BE49-F238E27FC236}">
                    <a16:creationId xmlns:a16="http://schemas.microsoft.com/office/drawing/2014/main" id="{F137805A-B4F4-70B0-AC77-28F8F9F779BE}"/>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119" name="正方形/長方形 118">
                <a:extLst>
                  <a:ext uri="{FF2B5EF4-FFF2-40B4-BE49-F238E27FC236}">
                    <a16:creationId xmlns:a16="http://schemas.microsoft.com/office/drawing/2014/main" id="{3C06E586-FBA4-BD92-55DF-24009D2F1BE2}"/>
                  </a:ext>
                </a:extLst>
              </p:cNvPr>
              <p:cNvSpPr/>
              <p:nvPr/>
            </p:nvSpPr>
            <p:spPr>
              <a:xfrm>
                <a:off x="3427920" y="1974086"/>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XXX</a:t>
                </a:r>
              </a:p>
            </p:txBody>
          </p:sp>
        </p:grpSp>
        <p:grpSp>
          <p:nvGrpSpPr>
            <p:cNvPr id="115" name="グループ化 114">
              <a:extLst>
                <a:ext uri="{FF2B5EF4-FFF2-40B4-BE49-F238E27FC236}">
                  <a16:creationId xmlns:a16="http://schemas.microsoft.com/office/drawing/2014/main" id="{F30D4586-D8F4-1F59-55C6-217F2A51F703}"/>
                </a:ext>
              </a:extLst>
            </p:cNvPr>
            <p:cNvGrpSpPr/>
            <p:nvPr/>
          </p:nvGrpSpPr>
          <p:grpSpPr>
            <a:xfrm>
              <a:off x="3502588" y="1342836"/>
              <a:ext cx="721762" cy="425036"/>
              <a:chOff x="3437064" y="1917397"/>
              <a:chExt cx="721762" cy="425036"/>
            </a:xfrm>
          </p:grpSpPr>
          <p:sp>
            <p:nvSpPr>
              <p:cNvPr id="116" name="フローチャート: 書類 115">
                <a:extLst>
                  <a:ext uri="{FF2B5EF4-FFF2-40B4-BE49-F238E27FC236}">
                    <a16:creationId xmlns:a16="http://schemas.microsoft.com/office/drawing/2014/main" id="{E8C1760F-22CF-4B68-5A6D-C19BECE7A3EB}"/>
                  </a:ext>
                </a:extLst>
              </p:cNvPr>
              <p:cNvSpPr/>
              <p:nvPr/>
            </p:nvSpPr>
            <p:spPr>
              <a:xfrm>
                <a:off x="3474931" y="1917397"/>
                <a:ext cx="634381" cy="425036"/>
              </a:xfrm>
              <a:prstGeom prst="flowChartDocumen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700" dirty="0">
                  <a:solidFill>
                    <a:schemeClr val="bg2">
                      <a:lumMod val="50000"/>
                    </a:schemeClr>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F7B6D2F3-7D83-5BF1-DBE9-06B58A62452C}"/>
                  </a:ext>
                </a:extLst>
              </p:cNvPr>
              <p:cNvSpPr/>
              <p:nvPr/>
            </p:nvSpPr>
            <p:spPr>
              <a:xfrm>
                <a:off x="3437064" y="1946654"/>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ｽｹｼﾞｭｰﾙ</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ﾘｽﾄ</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122" name="コネクタ: カギ線 189">
            <a:extLst>
              <a:ext uri="{FF2B5EF4-FFF2-40B4-BE49-F238E27FC236}">
                <a16:creationId xmlns:a16="http://schemas.microsoft.com/office/drawing/2014/main" id="{B6C25546-9BDB-9F42-EF70-A256A86EF1D3}"/>
              </a:ext>
            </a:extLst>
          </p:cNvPr>
          <p:cNvCxnSpPr>
            <a:cxnSpLocks/>
          </p:cNvCxnSpPr>
          <p:nvPr/>
        </p:nvCxnSpPr>
        <p:spPr>
          <a:xfrm flipV="1">
            <a:off x="9117728" y="5737214"/>
            <a:ext cx="1983" cy="205271"/>
          </a:xfrm>
          <a:prstGeom prst="straightConnector1">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コネクタ: カギ線 189">
            <a:extLst>
              <a:ext uri="{FF2B5EF4-FFF2-40B4-BE49-F238E27FC236}">
                <a16:creationId xmlns:a16="http://schemas.microsoft.com/office/drawing/2014/main" id="{5B8C8747-BD8A-5A68-BC00-BCE0D26AF964}"/>
              </a:ext>
            </a:extLst>
          </p:cNvPr>
          <p:cNvCxnSpPr>
            <a:cxnSpLocks/>
            <a:stCxn id="107" idx="3"/>
            <a:endCxn id="109" idx="1"/>
          </p:cNvCxnSpPr>
          <p:nvPr/>
        </p:nvCxnSpPr>
        <p:spPr>
          <a:xfrm>
            <a:off x="8917875" y="5117462"/>
            <a:ext cx="249731" cy="290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コネクタ: カギ線 5">
            <a:extLst>
              <a:ext uri="{FF2B5EF4-FFF2-40B4-BE49-F238E27FC236}">
                <a16:creationId xmlns:a16="http://schemas.microsoft.com/office/drawing/2014/main" id="{BE4B97F0-1A28-0EFD-25DF-9B12FD8D8261}"/>
              </a:ext>
            </a:extLst>
          </p:cNvPr>
          <p:cNvCxnSpPr>
            <a:cxnSpLocks/>
            <a:stCxn id="109" idx="3"/>
            <a:endCxn id="29" idx="1"/>
          </p:cNvCxnSpPr>
          <p:nvPr/>
        </p:nvCxnSpPr>
        <p:spPr>
          <a:xfrm>
            <a:off x="10147654" y="5120371"/>
            <a:ext cx="602164" cy="345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a:extLst>
              <a:ext uri="{FF2B5EF4-FFF2-40B4-BE49-F238E27FC236}">
                <a16:creationId xmlns:a16="http://schemas.microsoft.com/office/drawing/2014/main" id="{C0211F57-852F-EA3F-3C52-F29D2DCD4AF5}"/>
              </a:ext>
            </a:extLst>
          </p:cNvPr>
          <p:cNvSpPr txBox="1"/>
          <p:nvPr/>
        </p:nvSpPr>
        <p:spPr>
          <a:xfrm>
            <a:off x="9958227" y="4908645"/>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Yes</a:t>
            </a:r>
            <a:endParaRPr lang="ja-JP" altLang="en-US" dirty="0">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22991322-032D-0895-A445-F32754A567DF}"/>
              </a:ext>
            </a:extLst>
          </p:cNvPr>
          <p:cNvSpPr txBox="1"/>
          <p:nvPr/>
        </p:nvSpPr>
        <p:spPr>
          <a:xfrm>
            <a:off x="9513940" y="4614592"/>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No</a:t>
            </a:r>
            <a:endParaRPr lang="ja-JP" altLang="en-US" dirty="0">
              <a:latin typeface="Meiryo UI" panose="020B0604030504040204" pitchFamily="50" charset="-128"/>
              <a:ea typeface="Meiryo UI" panose="020B0604030504040204" pitchFamily="50" charset="-128"/>
            </a:endParaRPr>
          </a:p>
        </p:txBody>
      </p:sp>
      <p:sp>
        <p:nvSpPr>
          <p:cNvPr id="127" name="正方形/長方形 126">
            <a:extLst>
              <a:ext uri="{FF2B5EF4-FFF2-40B4-BE49-F238E27FC236}">
                <a16:creationId xmlns:a16="http://schemas.microsoft.com/office/drawing/2014/main" id="{BCC5BA3F-08DA-547E-82CE-00411A59F402}"/>
              </a:ext>
            </a:extLst>
          </p:cNvPr>
          <p:cNvSpPr/>
          <p:nvPr/>
        </p:nvSpPr>
        <p:spPr>
          <a:xfrm>
            <a:off x="10124111" y="3332212"/>
            <a:ext cx="751827" cy="449101"/>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ｽｹｼﾞｭｰﾙ</a:t>
            </a:r>
            <a:endParaRPr lang="en-US" altLang="ja-JP" sz="10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1000" dirty="0">
                <a:solidFill>
                  <a:schemeClr val="bg2">
                    <a:lumMod val="50000"/>
                  </a:schemeClr>
                </a:solidFill>
                <a:latin typeface="Meiryo UI" panose="020B0604030504040204" pitchFamily="50" charset="-128"/>
                <a:ea typeface="Meiryo UI" panose="020B0604030504040204" pitchFamily="50" charset="-128"/>
              </a:rPr>
              <a:t>登録</a:t>
            </a:r>
            <a:r>
              <a:rPr lang="en-US" altLang="ja-JP" sz="1000" dirty="0">
                <a:solidFill>
                  <a:schemeClr val="bg2">
                    <a:lumMod val="50000"/>
                  </a:schemeClr>
                </a:solidFill>
                <a:latin typeface="Meiryo UI" panose="020B0604030504040204" pitchFamily="50" charset="-128"/>
                <a:ea typeface="Meiryo UI" panose="020B0604030504040204" pitchFamily="50" charset="-128"/>
              </a:rPr>
              <a:t>/</a:t>
            </a:r>
            <a:r>
              <a:rPr lang="ja-JP" altLang="en-US" sz="1000" dirty="0">
                <a:solidFill>
                  <a:schemeClr val="bg2">
                    <a:lumMod val="50000"/>
                  </a:schemeClr>
                </a:solidFill>
                <a:latin typeface="Meiryo UI" panose="020B0604030504040204" pitchFamily="50" charset="-128"/>
                <a:ea typeface="Meiryo UI" panose="020B0604030504040204" pitchFamily="50" charset="-128"/>
              </a:rPr>
              <a:t>印刷</a:t>
            </a:r>
          </a:p>
        </p:txBody>
      </p:sp>
      <p:cxnSp>
        <p:nvCxnSpPr>
          <p:cNvPr id="128" name="コネクタ: カギ線 5">
            <a:extLst>
              <a:ext uri="{FF2B5EF4-FFF2-40B4-BE49-F238E27FC236}">
                <a16:creationId xmlns:a16="http://schemas.microsoft.com/office/drawing/2014/main" id="{8830DE57-1AA0-54D0-AD6B-078FF6CDABFB}"/>
              </a:ext>
            </a:extLst>
          </p:cNvPr>
          <p:cNvCxnSpPr>
            <a:cxnSpLocks/>
            <a:stCxn id="29" idx="3"/>
            <a:endCxn id="18" idx="1"/>
          </p:cNvCxnSpPr>
          <p:nvPr/>
        </p:nvCxnSpPr>
        <p:spPr>
          <a:xfrm>
            <a:off x="11293739" y="5123823"/>
            <a:ext cx="243302" cy="324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コネクタ: カギ線 5">
            <a:extLst>
              <a:ext uri="{FF2B5EF4-FFF2-40B4-BE49-F238E27FC236}">
                <a16:creationId xmlns:a16="http://schemas.microsoft.com/office/drawing/2014/main" id="{108A3A28-4B75-D25E-9EFE-F6271FF1B5CC}"/>
              </a:ext>
            </a:extLst>
          </p:cNvPr>
          <p:cNvCxnSpPr>
            <a:cxnSpLocks/>
            <a:stCxn id="91" idx="2"/>
            <a:endCxn id="98" idx="1"/>
          </p:cNvCxnSpPr>
          <p:nvPr/>
        </p:nvCxnSpPr>
        <p:spPr>
          <a:xfrm rot="16200000" flipH="1">
            <a:off x="7124470" y="4465570"/>
            <a:ext cx="230719" cy="117195"/>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コネクタ: カギ線 189">
            <a:extLst>
              <a:ext uri="{FF2B5EF4-FFF2-40B4-BE49-F238E27FC236}">
                <a16:creationId xmlns:a16="http://schemas.microsoft.com/office/drawing/2014/main" id="{A37AB879-42EE-229B-9A6C-2B56E63E1DC2}"/>
              </a:ext>
            </a:extLst>
          </p:cNvPr>
          <p:cNvCxnSpPr>
            <a:cxnSpLocks/>
            <a:stCxn id="127" idx="2"/>
          </p:cNvCxnSpPr>
          <p:nvPr/>
        </p:nvCxnSpPr>
        <p:spPr>
          <a:xfrm>
            <a:off x="10500025" y="3781313"/>
            <a:ext cx="2228" cy="2178779"/>
          </a:xfrm>
          <a:prstGeom prst="straightConnector1">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CB382C51-0CAC-2DE2-91E2-F3DE69EBB455}"/>
              </a:ext>
            </a:extLst>
          </p:cNvPr>
          <p:cNvSpPr txBox="1"/>
          <p:nvPr/>
        </p:nvSpPr>
        <p:spPr>
          <a:xfrm>
            <a:off x="10460759" y="3791124"/>
            <a:ext cx="515529" cy="246221"/>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更新</a:t>
            </a:r>
          </a:p>
        </p:txBody>
      </p:sp>
      <p:sp>
        <p:nvSpPr>
          <p:cNvPr id="132" name="テキスト ボックス 131">
            <a:extLst>
              <a:ext uri="{FF2B5EF4-FFF2-40B4-BE49-F238E27FC236}">
                <a16:creationId xmlns:a16="http://schemas.microsoft.com/office/drawing/2014/main" id="{44CC2A27-BE1A-BB57-A881-E8674DDA2272}"/>
              </a:ext>
            </a:extLst>
          </p:cNvPr>
          <p:cNvSpPr txBox="1"/>
          <p:nvPr/>
        </p:nvSpPr>
        <p:spPr>
          <a:xfrm>
            <a:off x="11137642" y="5746570"/>
            <a:ext cx="575168" cy="273280"/>
          </a:xfrm>
          <a:prstGeom prst="rect">
            <a:avLst/>
          </a:prstGeom>
          <a:noFill/>
        </p:spPr>
        <p:txBody>
          <a:bodyPr wrap="square" rtlCol="0">
            <a:spAutoFit/>
          </a:bodyPr>
          <a:lstStyle/>
          <a:p>
            <a:pPr algn="ctr"/>
            <a:r>
              <a:rPr kumimoji="1" lang="ja-JP" altLang="en-US" sz="1000" dirty="0">
                <a:solidFill>
                  <a:schemeClr val="bg2">
                    <a:lumMod val="50000"/>
                  </a:schemeClr>
                </a:solidFill>
                <a:latin typeface="Meiryo UI" panose="020B0604030504040204" pitchFamily="50" charset="-128"/>
                <a:ea typeface="Meiryo UI" panose="020B0604030504040204" pitchFamily="50" charset="-128"/>
              </a:rPr>
              <a:t>出力</a:t>
            </a:r>
          </a:p>
        </p:txBody>
      </p:sp>
      <p:cxnSp>
        <p:nvCxnSpPr>
          <p:cNvPr id="133" name="コネクタ: カギ線 189">
            <a:extLst>
              <a:ext uri="{FF2B5EF4-FFF2-40B4-BE49-F238E27FC236}">
                <a16:creationId xmlns:a16="http://schemas.microsoft.com/office/drawing/2014/main" id="{633F7683-C97C-E440-87A3-1CEDC3B4901F}"/>
              </a:ext>
            </a:extLst>
          </p:cNvPr>
          <p:cNvCxnSpPr>
            <a:cxnSpLocks/>
          </p:cNvCxnSpPr>
          <p:nvPr/>
        </p:nvCxnSpPr>
        <p:spPr>
          <a:xfrm flipV="1">
            <a:off x="11221145" y="5780690"/>
            <a:ext cx="1983" cy="205271"/>
          </a:xfrm>
          <a:prstGeom prst="straightConnector1">
            <a:avLst/>
          </a:prstGeom>
          <a:ln>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4" name="フリーフォーム: 図形 12">
            <a:extLst>
              <a:ext uri="{FF2B5EF4-FFF2-40B4-BE49-F238E27FC236}">
                <a16:creationId xmlns:a16="http://schemas.microsoft.com/office/drawing/2014/main" id="{D7D50808-F756-7B2C-C964-69298C0D6FF4}"/>
              </a:ext>
            </a:extLst>
          </p:cNvPr>
          <p:cNvSpPr>
            <a:spLocks/>
          </p:cNvSpPr>
          <p:nvPr/>
        </p:nvSpPr>
        <p:spPr bwMode="auto">
          <a:xfrm>
            <a:off x="7591972" y="5071553"/>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solid"/>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135" name="フリーフォーム: 図形 12">
            <a:extLst>
              <a:ext uri="{FF2B5EF4-FFF2-40B4-BE49-F238E27FC236}">
                <a16:creationId xmlns:a16="http://schemas.microsoft.com/office/drawing/2014/main" id="{F4E72411-2257-773A-C46B-99F170DE6278}"/>
              </a:ext>
            </a:extLst>
          </p:cNvPr>
          <p:cNvSpPr>
            <a:spLocks/>
          </p:cNvSpPr>
          <p:nvPr/>
        </p:nvSpPr>
        <p:spPr bwMode="auto">
          <a:xfrm>
            <a:off x="10459365" y="5071553"/>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solid"/>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136" name="フリーフォーム: 図形 12">
            <a:extLst>
              <a:ext uri="{FF2B5EF4-FFF2-40B4-BE49-F238E27FC236}">
                <a16:creationId xmlns:a16="http://schemas.microsoft.com/office/drawing/2014/main" id="{9B227C09-40C8-37D5-77A6-D9471088FC3C}"/>
              </a:ext>
            </a:extLst>
          </p:cNvPr>
          <p:cNvSpPr>
            <a:spLocks/>
          </p:cNvSpPr>
          <p:nvPr/>
        </p:nvSpPr>
        <p:spPr bwMode="auto">
          <a:xfrm>
            <a:off x="4720036" y="5071553"/>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solid"/>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137" name="フリーフォーム: 図形 12">
            <a:extLst>
              <a:ext uri="{FF2B5EF4-FFF2-40B4-BE49-F238E27FC236}">
                <a16:creationId xmlns:a16="http://schemas.microsoft.com/office/drawing/2014/main" id="{0B614334-564C-B812-660C-DE13DFBAA7D4}"/>
              </a:ext>
            </a:extLst>
          </p:cNvPr>
          <p:cNvSpPr>
            <a:spLocks/>
          </p:cNvSpPr>
          <p:nvPr/>
        </p:nvSpPr>
        <p:spPr bwMode="auto">
          <a:xfrm>
            <a:off x="4290929" y="5071553"/>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solid"/>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cxnSp>
        <p:nvCxnSpPr>
          <p:cNvPr id="138" name="コネクタ: カギ線 5">
            <a:extLst>
              <a:ext uri="{FF2B5EF4-FFF2-40B4-BE49-F238E27FC236}">
                <a16:creationId xmlns:a16="http://schemas.microsoft.com/office/drawing/2014/main" id="{18832A20-C868-A946-742E-A0F82D7A9EF4}"/>
              </a:ext>
            </a:extLst>
          </p:cNvPr>
          <p:cNvCxnSpPr>
            <a:cxnSpLocks/>
            <a:stCxn id="127" idx="3"/>
            <a:endCxn id="29" idx="0"/>
          </p:cNvCxnSpPr>
          <p:nvPr/>
        </p:nvCxnSpPr>
        <p:spPr>
          <a:xfrm>
            <a:off x="10875938" y="3556763"/>
            <a:ext cx="145841" cy="1320054"/>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3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88A26-32C6-53CF-6865-9598CD8AE1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27A93B-D0FC-E321-8507-7B7CE1B7E322}"/>
              </a:ext>
            </a:extLst>
          </p:cNvPr>
          <p:cNvSpPr>
            <a:spLocks noGrp="1"/>
          </p:cNvSpPr>
          <p:nvPr>
            <p:ph type="title"/>
          </p:nvPr>
        </p:nvSpPr>
        <p:spPr/>
        <p:txBody>
          <a:bodyPr anchor="ctr"/>
          <a:lstStyle/>
          <a:p>
            <a:r>
              <a:rPr lang="en-US" altLang="ja-JP" dirty="0">
                <a:latin typeface="Meiryo UI" panose="020B0604030504040204" pitchFamily="50" charset="-128"/>
                <a:ea typeface="Meiryo UI" panose="020B0604030504040204" pitchFamily="50" charset="-128"/>
              </a:rPr>
              <a:t>XXX</a:t>
            </a:r>
            <a:r>
              <a:rPr lang="ja-JP" altLang="en-US" dirty="0">
                <a:latin typeface="Meiryo UI" panose="020B0604030504040204" pitchFamily="50" charset="-128"/>
                <a:ea typeface="Meiryo UI" panose="020B0604030504040204" pitchFamily="50" charset="-128"/>
              </a:rPr>
              <a:t>（４</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４）</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2E8C7052-CC8B-4253-B203-CF7EF845C6E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A96C96FE-5C89-962C-AC6C-0F493D161E84}"/>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04DC33E5-ABA8-4F32-5536-5D2991824E36}"/>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86C9C104-C0D0-B98B-6BCB-14B45333A71C}"/>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28D67E18-2D64-27FB-D7C6-62EBE3BD3B3D}"/>
              </a:ext>
            </a:extLst>
          </p:cNvPr>
          <p:cNvSpPr/>
          <p:nvPr/>
        </p:nvSpPr>
        <p:spPr>
          <a:xfrm>
            <a:off x="927942" y="1602196"/>
            <a:ext cx="5919181"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10</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p>
        </p:txBody>
      </p:sp>
      <p:sp>
        <p:nvSpPr>
          <p:cNvPr id="91" name="矢印: 五方向 90">
            <a:extLst>
              <a:ext uri="{FF2B5EF4-FFF2-40B4-BE49-F238E27FC236}">
                <a16:creationId xmlns:a16="http://schemas.microsoft.com/office/drawing/2014/main" id="{26C05A43-7160-E374-CC80-D6A2B5D7A453}"/>
              </a:ext>
            </a:extLst>
          </p:cNvPr>
          <p:cNvSpPr/>
          <p:nvPr/>
        </p:nvSpPr>
        <p:spPr>
          <a:xfrm>
            <a:off x="927942" y="1353312"/>
            <a:ext cx="5919181"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err="1">
                <a:solidFill>
                  <a:schemeClr val="bg2">
                    <a:lumMod val="50000"/>
                  </a:schemeClr>
                </a:solidFill>
                <a:latin typeface="Meiryo UI" panose="020B0604030504040204" pitchFamily="50" charset="-128"/>
                <a:ea typeface="Meiryo UI" panose="020B0604030504040204" pitchFamily="50" charset="-128"/>
              </a:rPr>
              <a:t>checktool</a:t>
            </a:r>
            <a:r>
              <a:rPr lang="ja-JP" altLang="en-US" sz="1200" dirty="0">
                <a:solidFill>
                  <a:schemeClr val="bg2">
                    <a:lumMod val="50000"/>
                  </a:schemeClr>
                </a:solidFill>
                <a:latin typeface="Meiryo UI" panose="020B0604030504040204" pitchFamily="50" charset="-128"/>
                <a:ea typeface="Meiryo UI" panose="020B0604030504040204" pitchFamily="50" charset="-128"/>
              </a:rPr>
              <a:t>確認</a:t>
            </a:r>
          </a:p>
        </p:txBody>
      </p:sp>
      <p:cxnSp>
        <p:nvCxnSpPr>
          <p:cNvPr id="121" name="直線矢印コネクタ 120">
            <a:extLst>
              <a:ext uri="{FF2B5EF4-FFF2-40B4-BE49-F238E27FC236}">
                <a16:creationId xmlns:a16="http://schemas.microsoft.com/office/drawing/2014/main" id="{B02758A0-3712-9309-B105-DA08A7EE40E4}"/>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正方形/長方形 165">
            <a:extLst>
              <a:ext uri="{FF2B5EF4-FFF2-40B4-BE49-F238E27FC236}">
                <a16:creationId xmlns:a16="http://schemas.microsoft.com/office/drawing/2014/main" id="{538AA4FC-F3D6-B5D8-FA63-ED5D8444D0A4}"/>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dirty="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AF7C55C4-A2B6-C989-87B6-19A891C71835}"/>
              </a:ext>
            </a:extLst>
          </p:cNvPr>
          <p:cNvCxnSpPr>
            <a:cxnSpLocks/>
            <a:stCxn id="41" idx="3"/>
            <a:endCxn id="52" idx="1"/>
          </p:cNvCxnSpPr>
          <p:nvPr/>
        </p:nvCxnSpPr>
        <p:spPr>
          <a:xfrm flipV="1">
            <a:off x="3325280" y="3798630"/>
            <a:ext cx="195163"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A175B773-10BA-7B83-CFB1-9335F971EAE8}"/>
              </a:ext>
            </a:extLst>
          </p:cNvPr>
          <p:cNvCxnSpPr>
            <a:cxnSpLocks/>
            <a:stCxn id="51" idx="3"/>
            <a:endCxn id="41" idx="1"/>
          </p:cNvCxnSpPr>
          <p:nvPr/>
        </p:nvCxnSpPr>
        <p:spPr>
          <a:xfrm>
            <a:off x="2214506" y="3801382"/>
            <a:ext cx="17581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731CF56C-90FF-DC82-E1D7-034AB4EC1DBE}"/>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700" dirty="0" err="1">
                <a:solidFill>
                  <a:schemeClr val="bg2">
                    <a:lumMod val="50000"/>
                  </a:schemeClr>
                </a:solidFill>
                <a:latin typeface="Meiryo UI" panose="020B0604030504040204" pitchFamily="50" charset="-128"/>
                <a:ea typeface="Meiryo UI" panose="020B0604030504040204" pitchFamily="50" charset="-128"/>
              </a:rPr>
              <a:t>checktool</a:t>
            </a:r>
            <a:r>
              <a:rPr lang="ja-JP" altLang="en-US" sz="700" dirty="0">
                <a:solidFill>
                  <a:schemeClr val="bg2">
                    <a:lumMod val="50000"/>
                  </a:schemeClr>
                </a:solidFill>
                <a:latin typeface="Meiryo UI" panose="020B0604030504040204" pitchFamily="50" charset="-128"/>
                <a:ea typeface="Meiryo UI" panose="020B0604030504040204" pitchFamily="50" charset="-128"/>
              </a:rPr>
              <a:t>担当者入力</a:t>
            </a:r>
          </a:p>
        </p:txBody>
      </p:sp>
      <p:sp>
        <p:nvSpPr>
          <p:cNvPr id="108" name="矢印: 左右 107">
            <a:extLst>
              <a:ext uri="{FF2B5EF4-FFF2-40B4-BE49-F238E27FC236}">
                <a16:creationId xmlns:a16="http://schemas.microsoft.com/office/drawing/2014/main" id="{25DEE295-00A8-EAF2-8B3F-3C916C0D8DEF}"/>
              </a:ext>
            </a:extLst>
          </p:cNvPr>
          <p:cNvSpPr/>
          <p:nvPr/>
        </p:nvSpPr>
        <p:spPr>
          <a:xfrm>
            <a:off x="10492604" y="1596442"/>
            <a:ext cx="1523356"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11" name="テキスト ボックス 110">
            <a:extLst>
              <a:ext uri="{FF2B5EF4-FFF2-40B4-BE49-F238E27FC236}">
                <a16:creationId xmlns:a16="http://schemas.microsoft.com/office/drawing/2014/main" id="{89EB0134-BFED-D1BB-3BA2-7DFA57A48E01}"/>
              </a:ext>
            </a:extLst>
          </p:cNvPr>
          <p:cNvSpPr txBox="1"/>
          <p:nvPr/>
        </p:nvSpPr>
        <p:spPr>
          <a:xfrm>
            <a:off x="1405798"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97" name="グループ化 196">
            <a:extLst>
              <a:ext uri="{FF2B5EF4-FFF2-40B4-BE49-F238E27FC236}">
                <a16:creationId xmlns:a16="http://schemas.microsoft.com/office/drawing/2014/main" id="{6FDAD6E7-D05C-12C9-38A7-341A43C34545}"/>
              </a:ext>
            </a:extLst>
          </p:cNvPr>
          <p:cNvGrpSpPr/>
          <p:nvPr/>
        </p:nvGrpSpPr>
        <p:grpSpPr>
          <a:xfrm>
            <a:off x="5800238" y="863326"/>
            <a:ext cx="5975002" cy="580936"/>
            <a:chOff x="5724822" y="863326"/>
            <a:chExt cx="5975002" cy="580936"/>
          </a:xfrm>
        </p:grpSpPr>
        <p:sp>
          <p:nvSpPr>
            <p:cNvPr id="177" name="フローチャート : 書類 22">
              <a:extLst>
                <a:ext uri="{FF2B5EF4-FFF2-40B4-BE49-F238E27FC236}">
                  <a16:creationId xmlns:a16="http://schemas.microsoft.com/office/drawing/2014/main" id="{15C13884-37F9-5119-C955-8AD3415D50A6}"/>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195" name="グループ化 194">
              <a:extLst>
                <a:ext uri="{FF2B5EF4-FFF2-40B4-BE49-F238E27FC236}">
                  <a16:creationId xmlns:a16="http://schemas.microsoft.com/office/drawing/2014/main" id="{7085874A-96C8-954D-A390-1D57CADBB427}"/>
                </a:ext>
              </a:extLst>
            </p:cNvPr>
            <p:cNvGrpSpPr/>
            <p:nvPr/>
          </p:nvGrpSpPr>
          <p:grpSpPr>
            <a:xfrm>
              <a:off x="6299371" y="1006194"/>
              <a:ext cx="2717949" cy="295200"/>
              <a:chOff x="6012641" y="1006194"/>
              <a:chExt cx="2989744" cy="295200"/>
            </a:xfrm>
          </p:grpSpPr>
          <p:sp>
            <p:nvSpPr>
              <p:cNvPr id="173" name="フローチャート : 代替処理 2">
                <a:extLst>
                  <a:ext uri="{FF2B5EF4-FFF2-40B4-BE49-F238E27FC236}">
                    <a16:creationId xmlns:a16="http://schemas.microsoft.com/office/drawing/2014/main" id="{CB087D91-0323-D88F-1569-E2F4CCE133E2}"/>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175" name="正方形/長方形 174">
                <a:extLst>
                  <a:ext uri="{FF2B5EF4-FFF2-40B4-BE49-F238E27FC236}">
                    <a16:creationId xmlns:a16="http://schemas.microsoft.com/office/drawing/2014/main" id="{B8BC8B20-C788-67B3-734C-EB31098BBFD8}"/>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8" name="フローチャート: 手操作入力 177">
                <a:extLst>
                  <a:ext uri="{FF2B5EF4-FFF2-40B4-BE49-F238E27FC236}">
                    <a16:creationId xmlns:a16="http://schemas.microsoft.com/office/drawing/2014/main" id="{0BCFF558-2322-E84C-23DE-5A1454230E53}"/>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179" name="グループ化 178">
              <a:extLst>
                <a:ext uri="{FF2B5EF4-FFF2-40B4-BE49-F238E27FC236}">
                  <a16:creationId xmlns:a16="http://schemas.microsoft.com/office/drawing/2014/main" id="{7C2487A4-D385-ED46-99DF-ABBC44AE6A83}"/>
                </a:ext>
              </a:extLst>
            </p:cNvPr>
            <p:cNvGrpSpPr/>
            <p:nvPr/>
          </p:nvGrpSpPr>
          <p:grpSpPr>
            <a:xfrm>
              <a:off x="10219448" y="863326"/>
              <a:ext cx="580936" cy="580936"/>
              <a:chOff x="3045064" y="4118673"/>
              <a:chExt cx="580936" cy="580936"/>
            </a:xfrm>
          </p:grpSpPr>
          <p:pic>
            <p:nvPicPr>
              <p:cNvPr id="180" name="グラフィックス 179" descr="フォルダー">
                <a:extLst>
                  <a:ext uri="{FF2B5EF4-FFF2-40B4-BE49-F238E27FC236}">
                    <a16:creationId xmlns:a16="http://schemas.microsoft.com/office/drawing/2014/main" id="{C909B09A-F59A-02B4-64BD-AB18AB2FCC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81" name="フローチャート : 書類 22">
                <a:extLst>
                  <a:ext uri="{FF2B5EF4-FFF2-40B4-BE49-F238E27FC236}">
                    <a16:creationId xmlns:a16="http://schemas.microsoft.com/office/drawing/2014/main" id="{F4603D47-024D-27F2-0C5A-FFC1009DCDAC}"/>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4" name="グループ化 183">
              <a:extLst>
                <a:ext uri="{FF2B5EF4-FFF2-40B4-BE49-F238E27FC236}">
                  <a16:creationId xmlns:a16="http://schemas.microsoft.com/office/drawing/2014/main" id="{B3646245-7FF4-A157-552A-57055320D864}"/>
                </a:ext>
              </a:extLst>
            </p:cNvPr>
            <p:cNvGrpSpPr/>
            <p:nvPr/>
          </p:nvGrpSpPr>
          <p:grpSpPr>
            <a:xfrm>
              <a:off x="10746075" y="863326"/>
              <a:ext cx="580936" cy="580936"/>
              <a:chOff x="3045064" y="4118673"/>
              <a:chExt cx="580936" cy="580936"/>
            </a:xfrm>
          </p:grpSpPr>
          <p:pic>
            <p:nvPicPr>
              <p:cNvPr id="185" name="グラフィックス 184" descr="フォルダー">
                <a:extLst>
                  <a:ext uri="{FF2B5EF4-FFF2-40B4-BE49-F238E27FC236}">
                    <a16:creationId xmlns:a16="http://schemas.microsoft.com/office/drawing/2014/main" id="{46712505-8144-9CE3-93ED-1F8678165F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6" name="フローチャート : 書類 22">
                <a:extLst>
                  <a:ext uri="{FF2B5EF4-FFF2-40B4-BE49-F238E27FC236}">
                    <a16:creationId xmlns:a16="http://schemas.microsoft.com/office/drawing/2014/main" id="{3464374A-32E6-501F-74BE-183ED4F3770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9" name="グループ化 188">
              <a:extLst>
                <a:ext uri="{FF2B5EF4-FFF2-40B4-BE49-F238E27FC236}">
                  <a16:creationId xmlns:a16="http://schemas.microsoft.com/office/drawing/2014/main" id="{50D276E9-80D4-F774-C277-920B09D5C24F}"/>
                </a:ext>
              </a:extLst>
            </p:cNvPr>
            <p:cNvGrpSpPr/>
            <p:nvPr/>
          </p:nvGrpSpPr>
          <p:grpSpPr>
            <a:xfrm>
              <a:off x="9002385" y="1064235"/>
              <a:ext cx="682453" cy="260038"/>
              <a:chOff x="11038576" y="1002988"/>
              <a:chExt cx="682453" cy="260038"/>
            </a:xfrm>
          </p:grpSpPr>
          <p:cxnSp>
            <p:nvCxnSpPr>
              <p:cNvPr id="187" name="コネクタ: カギ線 5">
                <a:extLst>
                  <a:ext uri="{FF2B5EF4-FFF2-40B4-BE49-F238E27FC236}">
                    <a16:creationId xmlns:a16="http://schemas.microsoft.com/office/drawing/2014/main" id="{1827363C-5C9D-6EB3-8752-4A0C31760E16}"/>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テキスト ボックス 187">
                <a:extLst>
                  <a:ext uri="{FF2B5EF4-FFF2-40B4-BE49-F238E27FC236}">
                    <a16:creationId xmlns:a16="http://schemas.microsoft.com/office/drawing/2014/main" id="{95D05DF9-E587-0025-8ACE-655698AE4AA8}"/>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0" name="グループ化 189">
              <a:extLst>
                <a:ext uri="{FF2B5EF4-FFF2-40B4-BE49-F238E27FC236}">
                  <a16:creationId xmlns:a16="http://schemas.microsoft.com/office/drawing/2014/main" id="{E746F992-D9F7-6D42-910F-D6E5FD122359}"/>
                </a:ext>
              </a:extLst>
            </p:cNvPr>
            <p:cNvGrpSpPr/>
            <p:nvPr/>
          </p:nvGrpSpPr>
          <p:grpSpPr>
            <a:xfrm>
              <a:off x="9586748" y="1064235"/>
              <a:ext cx="682453" cy="260038"/>
              <a:chOff x="11038576" y="1002988"/>
              <a:chExt cx="682453" cy="260038"/>
            </a:xfrm>
          </p:grpSpPr>
          <p:cxnSp>
            <p:nvCxnSpPr>
              <p:cNvPr id="191" name="コネクタ: カギ線 5">
                <a:extLst>
                  <a:ext uri="{FF2B5EF4-FFF2-40B4-BE49-F238E27FC236}">
                    <a16:creationId xmlns:a16="http://schemas.microsoft.com/office/drawing/2014/main" id="{D6493911-A2D3-B299-847E-274B1B5DCDCD}"/>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テキスト ボックス 191">
                <a:extLst>
                  <a:ext uri="{FF2B5EF4-FFF2-40B4-BE49-F238E27FC236}">
                    <a16:creationId xmlns:a16="http://schemas.microsoft.com/office/drawing/2014/main" id="{70AD4418-3934-11A9-9811-99ECF3784046}"/>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94" name="正方形/長方形 193">
              <a:extLst>
                <a:ext uri="{FF2B5EF4-FFF2-40B4-BE49-F238E27FC236}">
                  <a16:creationId xmlns:a16="http://schemas.microsoft.com/office/drawing/2014/main" id="{B2437B9B-A987-C5AA-BC43-ECDE94D85261}"/>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dirty="0">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5" name="楕円 4">
            <a:extLst>
              <a:ext uri="{FF2B5EF4-FFF2-40B4-BE49-F238E27FC236}">
                <a16:creationId xmlns:a16="http://schemas.microsoft.com/office/drawing/2014/main" id="{B9C53CA8-5246-9898-9A6C-95C7D22843B9}"/>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3</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54075991-85D4-C5B2-132F-DDF7BCA24173}"/>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A3266AF-1247-1FD2-6155-A8F56D749422}"/>
              </a:ext>
            </a:extLst>
          </p:cNvPr>
          <p:cNvCxnSpPr>
            <a:cxnSpLocks/>
            <a:stCxn id="52" idx="2"/>
            <a:endCxn id="32" idx="0"/>
          </p:cNvCxnSpPr>
          <p:nvPr/>
        </p:nvCxnSpPr>
        <p:spPr>
          <a:xfrm>
            <a:off x="3987925" y="3994896"/>
            <a:ext cx="0" cy="208034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522EBF81-6EF0-4AFA-BD35-264F5662A403}"/>
              </a:ext>
            </a:extLst>
          </p:cNvPr>
          <p:cNvSpPr/>
          <p:nvPr/>
        </p:nvSpPr>
        <p:spPr bwMode="auto">
          <a:xfrm>
            <a:off x="3520443"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SAPConcur</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請求書情報確認</a:t>
            </a:r>
          </a:p>
        </p:txBody>
      </p:sp>
      <p:cxnSp>
        <p:nvCxnSpPr>
          <p:cNvPr id="57" name="直線矢印コネクタ 56">
            <a:extLst>
              <a:ext uri="{FF2B5EF4-FFF2-40B4-BE49-F238E27FC236}">
                <a16:creationId xmlns:a16="http://schemas.microsoft.com/office/drawing/2014/main" id="{8C63A080-EFF9-8E4C-11FA-F27D2E50DA5F}"/>
              </a:ext>
            </a:extLst>
          </p:cNvPr>
          <p:cNvCxnSpPr>
            <a:cxnSpLocks/>
            <a:stCxn id="63" idx="2"/>
            <a:endCxn id="55" idx="0"/>
          </p:cNvCxnSpPr>
          <p:nvPr/>
        </p:nvCxnSpPr>
        <p:spPr>
          <a:xfrm>
            <a:off x="5146707" y="3996095"/>
            <a:ext cx="0" cy="154518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5">
            <a:extLst>
              <a:ext uri="{FF2B5EF4-FFF2-40B4-BE49-F238E27FC236}">
                <a16:creationId xmlns:a16="http://schemas.microsoft.com/office/drawing/2014/main" id="{B7CAD034-011F-642A-354B-8634B1B9C345}"/>
              </a:ext>
            </a:extLst>
          </p:cNvPr>
          <p:cNvCxnSpPr>
            <a:cxnSpLocks/>
            <a:stCxn id="63" idx="3"/>
            <a:endCxn id="76" idx="1"/>
          </p:cNvCxnSpPr>
          <p:nvPr/>
        </p:nvCxnSpPr>
        <p:spPr>
          <a:xfrm>
            <a:off x="5614189" y="3799829"/>
            <a:ext cx="205022"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88B25B48-5491-4D4F-F704-0A7B96AE7439}"/>
              </a:ext>
            </a:extLst>
          </p:cNvPr>
          <p:cNvSpPr/>
          <p:nvPr/>
        </p:nvSpPr>
        <p:spPr bwMode="auto">
          <a:xfrm>
            <a:off x="4679225"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Concur</a:t>
            </a:r>
            <a:r>
              <a:rPr lang="ja-JP" altLang="en-US" sz="800" dirty="0">
                <a:solidFill>
                  <a:schemeClr val="bg2">
                    <a:lumMod val="50000"/>
                  </a:schemeClr>
                </a:solidFill>
                <a:latin typeface="Meiryo UI" panose="020B0604030504040204" pitchFamily="50" charset="-128"/>
                <a:ea typeface="Meiryo UI" panose="020B0604030504040204" pitchFamily="50" charset="-128"/>
              </a:rPr>
              <a:t>入力ファイル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チェック完了入力</a:t>
            </a:r>
          </a:p>
        </p:txBody>
      </p:sp>
      <p:sp>
        <p:nvSpPr>
          <p:cNvPr id="64" name="テキスト ボックス 63">
            <a:extLst>
              <a:ext uri="{FF2B5EF4-FFF2-40B4-BE49-F238E27FC236}">
                <a16:creationId xmlns:a16="http://schemas.microsoft.com/office/drawing/2014/main" id="{DA4B29F0-4611-FDC2-27CA-231B707A50C2}"/>
              </a:ext>
            </a:extLst>
          </p:cNvPr>
          <p:cNvSpPr txBox="1"/>
          <p:nvPr/>
        </p:nvSpPr>
        <p:spPr>
          <a:xfrm>
            <a:off x="4807681" y="4712463"/>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66" name="コネクタ: カギ線 5">
            <a:extLst>
              <a:ext uri="{FF2B5EF4-FFF2-40B4-BE49-F238E27FC236}">
                <a16:creationId xmlns:a16="http://schemas.microsoft.com/office/drawing/2014/main" id="{12C02E91-6404-5DEE-F18F-CEC67DAB7872}"/>
              </a:ext>
            </a:extLst>
          </p:cNvPr>
          <p:cNvCxnSpPr>
            <a:cxnSpLocks/>
            <a:stCxn id="52" idx="3"/>
            <a:endCxn id="63" idx="1"/>
          </p:cNvCxnSpPr>
          <p:nvPr/>
        </p:nvCxnSpPr>
        <p:spPr>
          <a:xfrm>
            <a:off x="4455407" y="3798630"/>
            <a:ext cx="223818"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矢印: 五方向 84">
            <a:extLst>
              <a:ext uri="{FF2B5EF4-FFF2-40B4-BE49-F238E27FC236}">
                <a16:creationId xmlns:a16="http://schemas.microsoft.com/office/drawing/2014/main" id="{62612025-A7E9-3B57-3441-C6C3C61113AE}"/>
              </a:ext>
            </a:extLst>
          </p:cNvPr>
          <p:cNvSpPr/>
          <p:nvPr/>
        </p:nvSpPr>
        <p:spPr>
          <a:xfrm>
            <a:off x="6857731" y="1353312"/>
            <a:ext cx="5158229"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最終確認・</a:t>
            </a:r>
          </a:p>
        </p:txBody>
      </p:sp>
      <p:sp>
        <p:nvSpPr>
          <p:cNvPr id="41" name="フローチャート: 手操作入力 40">
            <a:extLst>
              <a:ext uri="{FF2B5EF4-FFF2-40B4-BE49-F238E27FC236}">
                <a16:creationId xmlns:a16="http://schemas.microsoft.com/office/drawing/2014/main" id="{6814146C-CFAA-6CE4-95B6-276EF7B83E1B}"/>
              </a:ext>
            </a:extLst>
          </p:cNvPr>
          <p:cNvSpPr/>
          <p:nvPr/>
        </p:nvSpPr>
        <p:spPr bwMode="auto">
          <a:xfrm>
            <a:off x="2390316"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Concur</a:t>
            </a:r>
            <a:r>
              <a:rPr lang="ja-JP" altLang="en-US" sz="800" dirty="0">
                <a:solidFill>
                  <a:schemeClr val="bg2">
                    <a:lumMod val="50000"/>
                  </a:schemeClr>
                </a:solidFill>
                <a:latin typeface="Meiryo UI" panose="020B0604030504040204" pitchFamily="50" charset="-128"/>
                <a:ea typeface="Meiryo UI" panose="020B0604030504040204" pitchFamily="50" charset="-128"/>
              </a:rPr>
              <a:t>入力ファイル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設定内容コピー</a:t>
            </a:r>
          </a:p>
        </p:txBody>
      </p:sp>
      <p:cxnSp>
        <p:nvCxnSpPr>
          <p:cNvPr id="40" name="直線矢印コネクタ 21">
            <a:extLst>
              <a:ext uri="{FF2B5EF4-FFF2-40B4-BE49-F238E27FC236}">
                <a16:creationId xmlns:a16="http://schemas.microsoft.com/office/drawing/2014/main" id="{93BAB14C-6ACA-F07A-0694-74366236F9DF}"/>
              </a:ext>
            </a:extLst>
          </p:cNvPr>
          <p:cNvCxnSpPr>
            <a:cxnSpLocks/>
            <a:stCxn id="41" idx="2"/>
            <a:endCxn id="28" idx="0"/>
          </p:cNvCxnSpPr>
          <p:nvPr/>
        </p:nvCxnSpPr>
        <p:spPr>
          <a:xfrm>
            <a:off x="2857798" y="3997648"/>
            <a:ext cx="0" cy="154363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818AC0EA-33D6-B62B-FE28-863904A18CE8}"/>
              </a:ext>
            </a:extLst>
          </p:cNvPr>
          <p:cNvGrpSpPr/>
          <p:nvPr/>
        </p:nvGrpSpPr>
        <p:grpSpPr>
          <a:xfrm>
            <a:off x="1180482" y="5059021"/>
            <a:ext cx="1140798" cy="436743"/>
            <a:chOff x="10336405" y="5064525"/>
            <a:chExt cx="1358235" cy="436743"/>
          </a:xfrm>
        </p:grpSpPr>
        <p:sp>
          <p:nvSpPr>
            <p:cNvPr id="151" name="正方形/長方形 150">
              <a:extLst>
                <a:ext uri="{FF2B5EF4-FFF2-40B4-BE49-F238E27FC236}">
                  <a16:creationId xmlns:a16="http://schemas.microsoft.com/office/drawing/2014/main" id="{7A7AA4C2-CF67-C2F8-82AC-656727B9E652}"/>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0C436109-2310-8A93-4AED-1850DD0E5B71}"/>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5349F59D-2D9D-0CF9-8D5A-596570E63F62}"/>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54" name="直線矢印コネクタ 21">
            <a:extLst>
              <a:ext uri="{FF2B5EF4-FFF2-40B4-BE49-F238E27FC236}">
                <a16:creationId xmlns:a16="http://schemas.microsoft.com/office/drawing/2014/main" id="{685F8A59-C734-E208-412C-C7EDD3828910}"/>
              </a:ext>
            </a:extLst>
          </p:cNvPr>
          <p:cNvCxnSpPr>
            <a:cxnSpLocks/>
            <a:stCxn id="133" idx="3"/>
            <a:endCxn id="28" idx="0"/>
          </p:cNvCxnSpPr>
          <p:nvPr/>
        </p:nvCxnSpPr>
        <p:spPr>
          <a:xfrm>
            <a:off x="2301341" y="5234648"/>
            <a:ext cx="556457" cy="306631"/>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85621C0-8059-F181-8416-48705E696054}"/>
              </a:ext>
            </a:extLst>
          </p:cNvPr>
          <p:cNvSpPr txBox="1"/>
          <p:nvPr/>
        </p:nvSpPr>
        <p:spPr>
          <a:xfrm>
            <a:off x="2685581" y="4714016"/>
            <a:ext cx="350206"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D46622B8-5915-2F56-E6A7-973C615AB9EA}"/>
              </a:ext>
            </a:extLst>
          </p:cNvPr>
          <p:cNvSpPr txBox="1"/>
          <p:nvPr/>
        </p:nvSpPr>
        <p:spPr>
          <a:xfrm>
            <a:off x="2479320" y="5170945"/>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3EF43BD5-6E1C-538A-915A-F4B5DA9C15FD}"/>
              </a:ext>
            </a:extLst>
          </p:cNvPr>
          <p:cNvSpPr txBox="1"/>
          <p:nvPr/>
        </p:nvSpPr>
        <p:spPr>
          <a:xfrm>
            <a:off x="3646223"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確認</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5E597246-44BD-EB68-FF2E-2DD19BAC4E81}"/>
              </a:ext>
            </a:extLst>
          </p:cNvPr>
          <p:cNvCxnSpPr>
            <a:cxnSpLocks/>
            <a:stCxn id="76" idx="2"/>
            <a:endCxn id="69" idx="0"/>
          </p:cNvCxnSpPr>
          <p:nvPr/>
        </p:nvCxnSpPr>
        <p:spPr>
          <a:xfrm>
            <a:off x="6286693" y="3996095"/>
            <a:ext cx="1" cy="106292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3600CF6B-DC97-D85C-EC60-9F5D185F48C4}"/>
              </a:ext>
            </a:extLst>
          </p:cNvPr>
          <p:cNvSpPr/>
          <p:nvPr/>
        </p:nvSpPr>
        <p:spPr bwMode="auto">
          <a:xfrm>
            <a:off x="581921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チェック完了入力</a:t>
            </a:r>
          </a:p>
        </p:txBody>
      </p:sp>
      <p:sp>
        <p:nvSpPr>
          <p:cNvPr id="156" name="矢印: 左右 155">
            <a:extLst>
              <a:ext uri="{FF2B5EF4-FFF2-40B4-BE49-F238E27FC236}">
                <a16:creationId xmlns:a16="http://schemas.microsoft.com/office/drawing/2014/main" id="{FAFF0B01-D9DB-1B8B-AFDF-FC1F871BFBAA}"/>
              </a:ext>
            </a:extLst>
          </p:cNvPr>
          <p:cNvSpPr/>
          <p:nvPr/>
        </p:nvSpPr>
        <p:spPr>
          <a:xfrm>
            <a:off x="6847124" y="1596442"/>
            <a:ext cx="1215542"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cxnSp>
        <p:nvCxnSpPr>
          <p:cNvPr id="157" name="コネクタ: カギ線 5">
            <a:extLst>
              <a:ext uri="{FF2B5EF4-FFF2-40B4-BE49-F238E27FC236}">
                <a16:creationId xmlns:a16="http://schemas.microsoft.com/office/drawing/2014/main" id="{D56A5089-BA85-3D43-BD80-3E9192AA5FFA}"/>
              </a:ext>
            </a:extLst>
          </p:cNvPr>
          <p:cNvCxnSpPr>
            <a:cxnSpLocks/>
            <a:endCxn id="160" idx="1"/>
          </p:cNvCxnSpPr>
          <p:nvPr/>
        </p:nvCxnSpPr>
        <p:spPr>
          <a:xfrm flipV="1">
            <a:off x="7823023" y="3799829"/>
            <a:ext cx="404172" cy="1434819"/>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矢印: 左右 158">
            <a:extLst>
              <a:ext uri="{FF2B5EF4-FFF2-40B4-BE49-F238E27FC236}">
                <a16:creationId xmlns:a16="http://schemas.microsoft.com/office/drawing/2014/main" id="{403F7034-EF61-DCA3-9A38-82064D61ED3C}"/>
              </a:ext>
            </a:extLst>
          </p:cNvPr>
          <p:cNvSpPr/>
          <p:nvPr/>
        </p:nvSpPr>
        <p:spPr>
          <a:xfrm>
            <a:off x="8062665" y="1596442"/>
            <a:ext cx="1099494"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60" name="フローチャート: 手操作入力 159">
            <a:extLst>
              <a:ext uri="{FF2B5EF4-FFF2-40B4-BE49-F238E27FC236}">
                <a16:creationId xmlns:a16="http://schemas.microsoft.com/office/drawing/2014/main" id="{3CFAA1E5-F66D-9A41-AAB2-860DFD0BFBF5}"/>
              </a:ext>
            </a:extLst>
          </p:cNvPr>
          <p:cNvSpPr/>
          <p:nvPr/>
        </p:nvSpPr>
        <p:spPr bwMode="auto">
          <a:xfrm>
            <a:off x="8227195"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br>
              <a:rPr lang="en-US" altLang="ja-JP" sz="900" dirty="0">
                <a:solidFill>
                  <a:schemeClr val="bg2">
                    <a:lumMod val="50000"/>
                  </a:schemeClr>
                </a:solidFill>
                <a:latin typeface="Meiryo UI" panose="020B0604030504040204" pitchFamily="50" charset="-128"/>
                <a:ea typeface="Meiryo UI" panose="020B0604030504040204" pitchFamily="50" charset="-128"/>
              </a:rPr>
            </a:br>
            <a:r>
              <a:rPr lang="ja-JP" altLang="en-US" sz="900" dirty="0">
                <a:solidFill>
                  <a:schemeClr val="bg2">
                    <a:lumMod val="50000"/>
                  </a:schemeClr>
                </a:solidFill>
                <a:latin typeface="Meiryo UI" panose="020B0604030504040204" pitchFamily="50" charset="-128"/>
                <a:ea typeface="Meiryo UI" panose="020B0604030504040204" pitchFamily="50" charset="-128"/>
              </a:rPr>
              <a:t>請求書</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r>
              <a:rPr lang="ja-JP" altLang="en-US" sz="900" dirty="0">
                <a:solidFill>
                  <a:schemeClr val="bg2">
                    <a:lumMod val="50000"/>
                  </a:schemeClr>
                </a:solidFill>
                <a:latin typeface="Meiryo UI" panose="020B0604030504040204" pitchFamily="50" charset="-128"/>
                <a:ea typeface="Meiryo UI" panose="020B0604030504040204" pitchFamily="50" charset="-128"/>
              </a:rPr>
              <a:t>コピー</a:t>
            </a:r>
          </a:p>
        </p:txBody>
      </p:sp>
      <p:sp>
        <p:nvSpPr>
          <p:cNvPr id="163" name="正方形/長方形 162">
            <a:extLst>
              <a:ext uri="{FF2B5EF4-FFF2-40B4-BE49-F238E27FC236}">
                <a16:creationId xmlns:a16="http://schemas.microsoft.com/office/drawing/2014/main" id="{6190D449-19BB-25B6-C8B1-AEF31C0BDE2F}"/>
              </a:ext>
            </a:extLst>
          </p:cNvPr>
          <p:cNvSpPr/>
          <p:nvPr/>
        </p:nvSpPr>
        <p:spPr bwMode="auto">
          <a:xfrm>
            <a:off x="8222323" y="5059021"/>
            <a:ext cx="2072541"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r>
              <a:rPr lang="en-US" altLang="ja-JP" sz="800" dirty="0">
                <a:solidFill>
                  <a:schemeClr val="bg2">
                    <a:lumMod val="50000"/>
                  </a:schemeClr>
                </a:solidFill>
                <a:latin typeface="Meiryo UI" panose="020B0604030504040204" pitchFamily="50" charset="-128"/>
                <a:ea typeface="Meiryo UI" panose="020B0604030504040204" pitchFamily="50" charset="-128"/>
              </a:rPr>
              <a:t>ID</a:t>
            </a:r>
            <a:r>
              <a:rPr lang="ja-JP" altLang="en-US" sz="800" dirty="0">
                <a:solidFill>
                  <a:schemeClr val="bg2">
                    <a:lumMod val="50000"/>
                  </a:schemeClr>
                </a:solidFill>
                <a:latin typeface="Meiryo UI" panose="020B0604030504040204" pitchFamily="50" charset="-128"/>
                <a:ea typeface="Meiryo UI" panose="020B0604030504040204" pitchFamily="50" charset="-128"/>
              </a:rPr>
              <a:t>検索画面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71" name="直線矢印コネクタ 170">
            <a:extLst>
              <a:ext uri="{FF2B5EF4-FFF2-40B4-BE49-F238E27FC236}">
                <a16:creationId xmlns:a16="http://schemas.microsoft.com/office/drawing/2014/main" id="{8AF2DE40-338D-4D8E-1B94-EA0143A3F60F}"/>
              </a:ext>
            </a:extLst>
          </p:cNvPr>
          <p:cNvCxnSpPr>
            <a:cxnSpLocks/>
            <a:stCxn id="160" idx="2"/>
            <a:endCxn id="208" idx="0"/>
          </p:cNvCxnSpPr>
          <p:nvPr/>
        </p:nvCxnSpPr>
        <p:spPr>
          <a:xfrm>
            <a:off x="8694677" y="3996095"/>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8" name="楕円 207">
            <a:extLst>
              <a:ext uri="{FF2B5EF4-FFF2-40B4-BE49-F238E27FC236}">
                <a16:creationId xmlns:a16="http://schemas.microsoft.com/office/drawing/2014/main" id="{1FE3E856-7F82-159A-E278-5BBC16A72B0A}"/>
              </a:ext>
            </a:extLst>
          </p:cNvPr>
          <p:cNvSpPr/>
          <p:nvPr/>
        </p:nvSpPr>
        <p:spPr>
          <a:xfrm>
            <a:off x="8651989" y="5065436"/>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D650EB1A-7E62-30EC-4CE0-8CB5510AD7CE}"/>
              </a:ext>
            </a:extLst>
          </p:cNvPr>
          <p:cNvSpPr txBox="1"/>
          <p:nvPr/>
        </p:nvSpPr>
        <p:spPr>
          <a:xfrm>
            <a:off x="8460831"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26" name="フローチャート: 手操作入力 225">
            <a:extLst>
              <a:ext uri="{FF2B5EF4-FFF2-40B4-BE49-F238E27FC236}">
                <a16:creationId xmlns:a16="http://schemas.microsoft.com/office/drawing/2014/main" id="{D82DF51D-B93E-DAF5-4362-E2FFC197901E}"/>
              </a:ext>
            </a:extLst>
          </p:cNvPr>
          <p:cNvSpPr/>
          <p:nvPr/>
        </p:nvSpPr>
        <p:spPr bwMode="auto">
          <a:xfrm>
            <a:off x="9359900"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p>
          <a:p>
            <a:pPr algn="ctr"/>
            <a:r>
              <a:rPr lang="en-US" altLang="ja-JP" sz="900" dirty="0">
                <a:solidFill>
                  <a:schemeClr val="bg2">
                    <a:lumMod val="50000"/>
                  </a:schemeClr>
                </a:solidFill>
                <a:latin typeface="Meiryo UI" panose="020B0604030504040204" pitchFamily="50" charset="-128"/>
                <a:ea typeface="Meiryo UI" panose="020B0604030504040204" pitchFamily="50" charset="-128"/>
              </a:rPr>
              <a:t>VBA</a:t>
            </a:r>
            <a:r>
              <a:rPr lang="ja-JP" altLang="en-US" sz="900" dirty="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227" name="直線矢印コネクタ 226">
            <a:extLst>
              <a:ext uri="{FF2B5EF4-FFF2-40B4-BE49-F238E27FC236}">
                <a16:creationId xmlns:a16="http://schemas.microsoft.com/office/drawing/2014/main" id="{4CA877E9-EC4B-BE4A-E16B-0D432890F7EA}"/>
              </a:ext>
            </a:extLst>
          </p:cNvPr>
          <p:cNvCxnSpPr>
            <a:cxnSpLocks/>
            <a:stCxn id="226" idx="2"/>
          </p:cNvCxnSpPr>
          <p:nvPr/>
        </p:nvCxnSpPr>
        <p:spPr>
          <a:xfrm>
            <a:off x="9827382" y="3994896"/>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3A1C37FA-413A-1389-719A-2942ACB4EF10}"/>
              </a:ext>
            </a:extLst>
          </p:cNvPr>
          <p:cNvSpPr txBox="1"/>
          <p:nvPr/>
        </p:nvSpPr>
        <p:spPr>
          <a:xfrm>
            <a:off x="9593536"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38" name="コネクタ: カギ線 5">
            <a:extLst>
              <a:ext uri="{FF2B5EF4-FFF2-40B4-BE49-F238E27FC236}">
                <a16:creationId xmlns:a16="http://schemas.microsoft.com/office/drawing/2014/main" id="{C0DC9160-2C20-F449-CCE2-A97F5813373F}"/>
              </a:ext>
            </a:extLst>
          </p:cNvPr>
          <p:cNvCxnSpPr>
            <a:cxnSpLocks/>
            <a:stCxn id="160" idx="3"/>
            <a:endCxn id="226" idx="1"/>
          </p:cNvCxnSpPr>
          <p:nvPr/>
        </p:nvCxnSpPr>
        <p:spPr>
          <a:xfrm flipV="1">
            <a:off x="9162159" y="3798630"/>
            <a:ext cx="197741"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線矢印コネクタ 21">
            <a:extLst>
              <a:ext uri="{FF2B5EF4-FFF2-40B4-BE49-F238E27FC236}">
                <a16:creationId xmlns:a16="http://schemas.microsoft.com/office/drawing/2014/main" id="{0E7E2B7A-A1CE-E00A-C2B2-EEC1A55EFA90}"/>
              </a:ext>
            </a:extLst>
          </p:cNvPr>
          <p:cNvCxnSpPr>
            <a:cxnSpLocks/>
            <a:stCxn id="259" idx="2"/>
          </p:cNvCxnSpPr>
          <p:nvPr/>
        </p:nvCxnSpPr>
        <p:spPr>
          <a:xfrm flipH="1">
            <a:off x="10951916" y="3996762"/>
            <a:ext cx="8170" cy="194360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1">
            <a:extLst>
              <a:ext uri="{FF2B5EF4-FFF2-40B4-BE49-F238E27FC236}">
                <a16:creationId xmlns:a16="http://schemas.microsoft.com/office/drawing/2014/main" id="{9D787B90-61F7-B95E-BD3A-3789BBDAA922}"/>
              </a:ext>
            </a:extLst>
          </p:cNvPr>
          <p:cNvCxnSpPr>
            <a:cxnSpLocks/>
            <a:stCxn id="163" idx="3"/>
          </p:cNvCxnSpPr>
          <p:nvPr/>
        </p:nvCxnSpPr>
        <p:spPr>
          <a:xfrm>
            <a:off x="10294864" y="5234648"/>
            <a:ext cx="657052" cy="70572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1D043E38-7DB1-B293-955A-634E5BF5659D}"/>
              </a:ext>
            </a:extLst>
          </p:cNvPr>
          <p:cNvSpPr txBox="1"/>
          <p:nvPr/>
        </p:nvSpPr>
        <p:spPr>
          <a:xfrm>
            <a:off x="10652512" y="4771274"/>
            <a:ext cx="620413"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8" name="テキスト ボックス 257">
            <a:extLst>
              <a:ext uri="{FF2B5EF4-FFF2-40B4-BE49-F238E27FC236}">
                <a16:creationId xmlns:a16="http://schemas.microsoft.com/office/drawing/2014/main" id="{8FBCCEE6-EB56-B0AF-7EEA-D4FD95B6A9C9}"/>
              </a:ext>
            </a:extLst>
          </p:cNvPr>
          <p:cNvSpPr txBox="1"/>
          <p:nvPr/>
        </p:nvSpPr>
        <p:spPr>
          <a:xfrm>
            <a:off x="10447020" y="5170710"/>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9" name="フローチャート: 手操作入力 258">
            <a:extLst>
              <a:ext uri="{FF2B5EF4-FFF2-40B4-BE49-F238E27FC236}">
                <a16:creationId xmlns:a16="http://schemas.microsoft.com/office/drawing/2014/main" id="{CE22201E-608E-FBF9-9356-04C6D280CA1C}"/>
              </a:ext>
            </a:extLst>
          </p:cNvPr>
          <p:cNvSpPr/>
          <p:nvPr/>
        </p:nvSpPr>
        <p:spPr bwMode="auto">
          <a:xfrm>
            <a:off x="10492604" y="3604229"/>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9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結果入力＆コピー</a:t>
            </a:r>
          </a:p>
        </p:txBody>
      </p:sp>
      <p:cxnSp>
        <p:nvCxnSpPr>
          <p:cNvPr id="260" name="コネクタ: カギ線 5">
            <a:extLst>
              <a:ext uri="{FF2B5EF4-FFF2-40B4-BE49-F238E27FC236}">
                <a16:creationId xmlns:a16="http://schemas.microsoft.com/office/drawing/2014/main" id="{D36A6388-FEBD-2065-CD22-2B1444FCE88A}"/>
              </a:ext>
            </a:extLst>
          </p:cNvPr>
          <p:cNvCxnSpPr>
            <a:cxnSpLocks/>
            <a:stCxn id="226" idx="3"/>
            <a:endCxn id="259" idx="1"/>
          </p:cNvCxnSpPr>
          <p:nvPr/>
        </p:nvCxnSpPr>
        <p:spPr>
          <a:xfrm>
            <a:off x="10294864" y="3798630"/>
            <a:ext cx="197740" cy="18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7" name="楕円 266">
            <a:extLst>
              <a:ext uri="{FF2B5EF4-FFF2-40B4-BE49-F238E27FC236}">
                <a16:creationId xmlns:a16="http://schemas.microsoft.com/office/drawing/2014/main" id="{23F0260C-8D6D-7A24-D2A2-446BF379DA7A}"/>
              </a:ext>
            </a:extLst>
          </p:cNvPr>
          <p:cNvSpPr/>
          <p:nvPr/>
        </p:nvSpPr>
        <p:spPr>
          <a:xfrm>
            <a:off x="11650497" y="3707064"/>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3</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68" name="コネクタ: カギ線 5">
            <a:extLst>
              <a:ext uri="{FF2B5EF4-FFF2-40B4-BE49-F238E27FC236}">
                <a16:creationId xmlns:a16="http://schemas.microsoft.com/office/drawing/2014/main" id="{DA02C6CE-1C90-6332-7B11-971D90658FEE}"/>
              </a:ext>
            </a:extLst>
          </p:cNvPr>
          <p:cNvCxnSpPr>
            <a:cxnSpLocks/>
            <a:stCxn id="259" idx="3"/>
            <a:endCxn id="267" idx="2"/>
          </p:cNvCxnSpPr>
          <p:nvPr/>
        </p:nvCxnSpPr>
        <p:spPr>
          <a:xfrm flipV="1">
            <a:off x="11427568" y="3799611"/>
            <a:ext cx="222929" cy="88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1" name="矢印: 左右 270">
            <a:extLst>
              <a:ext uri="{FF2B5EF4-FFF2-40B4-BE49-F238E27FC236}">
                <a16:creationId xmlns:a16="http://schemas.microsoft.com/office/drawing/2014/main" id="{8B1E8612-DB6D-E99C-1CB8-210BB031FD58}"/>
              </a:ext>
            </a:extLst>
          </p:cNvPr>
          <p:cNvSpPr/>
          <p:nvPr/>
        </p:nvSpPr>
        <p:spPr>
          <a:xfrm>
            <a:off x="9153467" y="1596442"/>
            <a:ext cx="133913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sp>
        <p:nvSpPr>
          <p:cNvPr id="28" name="正方形/長方形 27">
            <a:extLst>
              <a:ext uri="{FF2B5EF4-FFF2-40B4-BE49-F238E27FC236}">
                <a16:creationId xmlns:a16="http://schemas.microsoft.com/office/drawing/2014/main" id="{BD20AA7B-F93B-2109-AC47-FA005A3D459A}"/>
              </a:ext>
            </a:extLst>
          </p:cNvPr>
          <p:cNvSpPr/>
          <p:nvPr/>
        </p:nvSpPr>
        <p:spPr bwMode="auto">
          <a:xfrm>
            <a:off x="2190550" y="5541279"/>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Concur</a:t>
            </a:r>
            <a:r>
              <a:rPr lang="ja-JP" altLang="en-US" sz="800" dirty="0">
                <a:solidFill>
                  <a:schemeClr val="bg2">
                    <a:lumMod val="50000"/>
                  </a:schemeClr>
                </a:solidFill>
                <a:latin typeface="Meiryo UI" panose="020B0604030504040204" pitchFamily="50" charset="-128"/>
                <a:ea typeface="Meiryo UI" panose="020B0604030504040204" pitchFamily="50" charset="-128"/>
              </a:rPr>
              <a:t>入力チェックツール画面</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012FA907-3266-AC4C-2845-4051C67F3634}"/>
              </a:ext>
            </a:extLst>
          </p:cNvPr>
          <p:cNvSpPr/>
          <p:nvPr/>
        </p:nvSpPr>
        <p:spPr bwMode="auto">
          <a:xfrm>
            <a:off x="3320677" y="6075242"/>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請求書画面</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&lt;SAPConcur&gt;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36" name="直線矢印コネクタ 21">
            <a:extLst>
              <a:ext uri="{FF2B5EF4-FFF2-40B4-BE49-F238E27FC236}">
                <a16:creationId xmlns:a16="http://schemas.microsoft.com/office/drawing/2014/main" id="{7CB622B0-E3A5-9E63-F9FF-38D9D2D405A4}"/>
              </a:ext>
            </a:extLst>
          </p:cNvPr>
          <p:cNvCxnSpPr>
            <a:cxnSpLocks/>
            <a:stCxn id="28" idx="3"/>
            <a:endCxn id="32" idx="0"/>
          </p:cNvCxnSpPr>
          <p:nvPr/>
        </p:nvCxnSpPr>
        <p:spPr>
          <a:xfrm>
            <a:off x="3525046" y="5716906"/>
            <a:ext cx="462879" cy="358336"/>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D74FB43-69EB-DCD1-4117-F3271F4759F1}"/>
              </a:ext>
            </a:extLst>
          </p:cNvPr>
          <p:cNvSpPr txBox="1"/>
          <p:nvPr/>
        </p:nvSpPr>
        <p:spPr>
          <a:xfrm>
            <a:off x="3593676" y="5652883"/>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44" name="直線矢印コネクタ 21">
            <a:extLst>
              <a:ext uri="{FF2B5EF4-FFF2-40B4-BE49-F238E27FC236}">
                <a16:creationId xmlns:a16="http://schemas.microsoft.com/office/drawing/2014/main" id="{E472C90C-08A9-9240-0246-753D691171AC}"/>
              </a:ext>
            </a:extLst>
          </p:cNvPr>
          <p:cNvCxnSpPr>
            <a:cxnSpLocks/>
            <a:endCxn id="32" idx="0"/>
          </p:cNvCxnSpPr>
          <p:nvPr/>
        </p:nvCxnSpPr>
        <p:spPr>
          <a:xfrm>
            <a:off x="2330611" y="5410274"/>
            <a:ext cx="1657314" cy="66496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F06850B7-650D-B189-E5F3-EAF169C98D48}"/>
              </a:ext>
            </a:extLst>
          </p:cNvPr>
          <p:cNvSpPr txBox="1"/>
          <p:nvPr/>
        </p:nvSpPr>
        <p:spPr>
          <a:xfrm>
            <a:off x="3236540" y="5176626"/>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99" name="フリーフォーム: 図形 12">
            <a:extLst>
              <a:ext uri="{FF2B5EF4-FFF2-40B4-BE49-F238E27FC236}">
                <a16:creationId xmlns:a16="http://schemas.microsoft.com/office/drawing/2014/main" id="{A285C362-D184-38C7-5155-080096F9EC08}"/>
              </a:ext>
            </a:extLst>
          </p:cNvPr>
          <p:cNvSpPr>
            <a:spLocks/>
          </p:cNvSpPr>
          <p:nvPr/>
        </p:nvSpPr>
        <p:spPr bwMode="auto">
          <a:xfrm>
            <a:off x="2821272" y="5358481"/>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8FD7CADA-5B42-286A-A454-6F5FEE005D92}"/>
              </a:ext>
            </a:extLst>
          </p:cNvPr>
          <p:cNvSpPr/>
          <p:nvPr/>
        </p:nvSpPr>
        <p:spPr bwMode="auto">
          <a:xfrm>
            <a:off x="4479459" y="5541279"/>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Concur</a:t>
            </a:r>
            <a:r>
              <a:rPr lang="ja-JP" altLang="en-US" sz="800" dirty="0">
                <a:solidFill>
                  <a:schemeClr val="bg2">
                    <a:lumMod val="50000"/>
                  </a:schemeClr>
                </a:solidFill>
                <a:latin typeface="Meiryo UI" panose="020B0604030504040204" pitchFamily="50" charset="-128"/>
                <a:ea typeface="Meiryo UI" panose="020B0604030504040204" pitchFamily="50" charset="-128"/>
              </a:rPr>
              <a:t>入力チェックツール画面</a:t>
            </a: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08415B36-F9EF-5FA4-631D-B0650C33369D}"/>
              </a:ext>
            </a:extLst>
          </p:cNvPr>
          <p:cNvGrpSpPr/>
          <p:nvPr/>
        </p:nvGrpSpPr>
        <p:grpSpPr>
          <a:xfrm>
            <a:off x="5726264" y="5059021"/>
            <a:ext cx="1140798" cy="436743"/>
            <a:chOff x="5726264" y="5541279"/>
            <a:chExt cx="1140798" cy="436743"/>
          </a:xfrm>
        </p:grpSpPr>
        <p:sp>
          <p:nvSpPr>
            <p:cNvPr id="67" name="正方形/長方形 66">
              <a:extLst>
                <a:ext uri="{FF2B5EF4-FFF2-40B4-BE49-F238E27FC236}">
                  <a16:creationId xmlns:a16="http://schemas.microsoft.com/office/drawing/2014/main" id="{2B292E55-D161-B3B2-7090-545183AC8628}"/>
                </a:ext>
              </a:extLst>
            </p:cNvPr>
            <p:cNvSpPr/>
            <p:nvPr/>
          </p:nvSpPr>
          <p:spPr bwMode="auto">
            <a:xfrm>
              <a:off x="5746203" y="5626769"/>
              <a:ext cx="1120859"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B48AF27C-2567-042C-1A24-5F6B9ACCFD40}"/>
                </a:ext>
              </a:extLst>
            </p:cNvPr>
            <p:cNvSpPr/>
            <p:nvPr/>
          </p:nvSpPr>
          <p:spPr bwMode="auto">
            <a:xfrm>
              <a:off x="5736872" y="5584024"/>
              <a:ext cx="1120859"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46FD3E74-4E9A-8150-4A43-E3FBEE47F3C3}"/>
                </a:ext>
              </a:extLst>
            </p:cNvPr>
            <p:cNvSpPr/>
            <p:nvPr/>
          </p:nvSpPr>
          <p:spPr bwMode="auto">
            <a:xfrm>
              <a:off x="5726264" y="5541279"/>
              <a:ext cx="1120859"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75" name="テキスト ボックス 74">
            <a:extLst>
              <a:ext uri="{FF2B5EF4-FFF2-40B4-BE49-F238E27FC236}">
                <a16:creationId xmlns:a16="http://schemas.microsoft.com/office/drawing/2014/main" id="{4B943F4F-FFAB-6D14-B588-4341AA3F8252}"/>
              </a:ext>
            </a:extLst>
          </p:cNvPr>
          <p:cNvSpPr txBox="1"/>
          <p:nvPr/>
        </p:nvSpPr>
        <p:spPr>
          <a:xfrm>
            <a:off x="5947330" y="4717037"/>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pic>
        <p:nvPicPr>
          <p:cNvPr id="77" name="図 76">
            <a:extLst>
              <a:ext uri="{FF2B5EF4-FFF2-40B4-BE49-F238E27FC236}">
                <a16:creationId xmlns:a16="http://schemas.microsoft.com/office/drawing/2014/main" id="{523C9687-EFF1-C469-4075-7AF822CE8C44}"/>
              </a:ext>
            </a:extLst>
          </p:cNvPr>
          <p:cNvPicPr>
            <a:picLocks noChangeAspect="1"/>
          </p:cNvPicPr>
          <p:nvPr/>
        </p:nvPicPr>
        <p:blipFill>
          <a:blip r:embed="rId6"/>
          <a:stretch>
            <a:fillRect/>
          </a:stretch>
        </p:blipFill>
        <p:spPr>
          <a:xfrm>
            <a:off x="11874763" y="3264394"/>
            <a:ext cx="164606" cy="164606"/>
          </a:xfrm>
          <a:prstGeom prst="rect">
            <a:avLst/>
          </a:prstGeom>
        </p:spPr>
      </p:pic>
    </p:spTree>
    <p:extLst>
      <p:ext uri="{BB962C8B-B14F-4D97-AF65-F5344CB8AC3E}">
        <p14:creationId xmlns:p14="http://schemas.microsoft.com/office/powerpoint/2010/main" val="300333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28DEA-C652-5DDD-F0E8-35B0163CF500}"/>
            </a:ext>
          </a:extLst>
        </p:cNvPr>
        <p:cNvGrpSpPr/>
        <p:nvPr/>
      </p:nvGrpSpPr>
      <p:grpSpPr>
        <a:xfrm>
          <a:off x="0" y="0"/>
          <a:ext cx="0" cy="0"/>
          <a:chOff x="0" y="0"/>
          <a:chExt cx="0" cy="0"/>
        </a:xfrm>
      </p:grpSpPr>
      <p:sp>
        <p:nvSpPr>
          <p:cNvPr id="84" name="楕円 83">
            <a:extLst>
              <a:ext uri="{FF2B5EF4-FFF2-40B4-BE49-F238E27FC236}">
                <a16:creationId xmlns:a16="http://schemas.microsoft.com/office/drawing/2014/main" id="{051C5DF6-5561-729B-7843-5F4046FED859}"/>
              </a:ext>
            </a:extLst>
          </p:cNvPr>
          <p:cNvSpPr/>
          <p:nvPr/>
        </p:nvSpPr>
        <p:spPr>
          <a:xfrm>
            <a:off x="2816857" y="5916020"/>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0556847A-710F-342F-1995-8F810E891D88}"/>
              </a:ext>
            </a:extLst>
          </p:cNvPr>
          <p:cNvGrpSpPr/>
          <p:nvPr/>
        </p:nvGrpSpPr>
        <p:grpSpPr>
          <a:xfrm>
            <a:off x="1903856" y="3903447"/>
            <a:ext cx="580936" cy="580936"/>
            <a:chOff x="3045064" y="4118673"/>
            <a:chExt cx="580936" cy="580936"/>
          </a:xfrm>
        </p:grpSpPr>
        <p:pic>
          <p:nvPicPr>
            <p:cNvPr id="10" name="グラフィックス 9" descr="フォルダー">
              <a:extLst>
                <a:ext uri="{FF2B5EF4-FFF2-40B4-BE49-F238E27FC236}">
                  <a16:creationId xmlns:a16="http://schemas.microsoft.com/office/drawing/2014/main" id="{ABCFB97D-DDD5-62DC-E39C-BEFFC4E778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 name="フローチャート : 書類 22">
              <a:extLst>
                <a:ext uri="{FF2B5EF4-FFF2-40B4-BE49-F238E27FC236}">
                  <a16:creationId xmlns:a16="http://schemas.microsoft.com/office/drawing/2014/main" id="{D9C3F7A3-4282-75DF-1B2D-E4164D2C937E}"/>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展開先</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3" name="直線矢印コネクタ 32">
            <a:extLst>
              <a:ext uri="{FF2B5EF4-FFF2-40B4-BE49-F238E27FC236}">
                <a16:creationId xmlns:a16="http://schemas.microsoft.com/office/drawing/2014/main" id="{2B4EDACE-44BC-2EAC-0A7B-29B28C736B97}"/>
              </a:ext>
            </a:extLst>
          </p:cNvPr>
          <p:cNvCxnSpPr>
            <a:cxnSpLocks/>
            <a:endCxn id="11" idx="2"/>
          </p:cNvCxnSpPr>
          <p:nvPr/>
        </p:nvCxnSpPr>
        <p:spPr>
          <a:xfrm flipH="1" flipV="1">
            <a:off x="2194325" y="4340385"/>
            <a:ext cx="7901" cy="130095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6381086-8181-D85A-0F4C-D098A1957E0D}"/>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6BB4BEB3-710C-999B-2553-3B823D3929F9}"/>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BCD32F70-B758-50EF-9A8A-47B2A78FDF7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79439F21-357A-52A6-BD34-79C98A55112B}"/>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6868C12B-813D-B2DD-F4C7-A2FB7DEA2180}"/>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A4D0200C-6A9B-D496-8D17-0F53EEAEA0D9}"/>
              </a:ext>
            </a:extLst>
          </p:cNvPr>
          <p:cNvSpPr/>
          <p:nvPr/>
        </p:nvSpPr>
        <p:spPr>
          <a:xfrm>
            <a:off x="927942" y="1602196"/>
            <a:ext cx="239908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a:t>
            </a:r>
            <a:r>
              <a:rPr lang="en-US" altLang="ja-JP" sz="800" b="1" dirty="0">
                <a:solidFill>
                  <a:schemeClr val="bg2">
                    <a:lumMod val="50000"/>
                  </a:schemeClr>
                </a:solidFill>
                <a:latin typeface="Meiryo UI" panose="020B0604030504040204" pitchFamily="50" charset="-128"/>
                <a:ea typeface="Meiryo UI" panose="020B0604030504040204" pitchFamily="50" charset="-128"/>
              </a:rPr>
              <a:t>2</a:t>
            </a:r>
            <a:r>
              <a:rPr lang="ja-JP" altLang="en-US" sz="800" b="1"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91" name="矢印: 五方向 90">
            <a:extLst>
              <a:ext uri="{FF2B5EF4-FFF2-40B4-BE49-F238E27FC236}">
                <a16:creationId xmlns:a16="http://schemas.microsoft.com/office/drawing/2014/main" id="{E4436571-66ED-7D32-33E7-61CE5C28ED5A}"/>
              </a:ext>
            </a:extLst>
          </p:cNvPr>
          <p:cNvSpPr/>
          <p:nvPr/>
        </p:nvSpPr>
        <p:spPr>
          <a:xfrm>
            <a:off x="927942" y="1353312"/>
            <a:ext cx="5959083"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2">
                    <a:lumMod val="50000"/>
                  </a:schemeClr>
                </a:solidFill>
                <a:latin typeface="Meiryo UI" panose="020B0604030504040204" pitchFamily="50" charset="-128"/>
                <a:ea typeface="Meiryo UI" panose="020B0604030504040204" pitchFamily="50" charset="-128"/>
              </a:rPr>
              <a:t>RPA</a:t>
            </a:r>
            <a:r>
              <a:rPr lang="ja-JP" altLang="en-US" sz="1200" dirty="0">
                <a:solidFill>
                  <a:schemeClr val="bg2">
                    <a:lumMod val="50000"/>
                  </a:schemeClr>
                </a:solidFill>
                <a:latin typeface="Meiryo UI" panose="020B0604030504040204" pitchFamily="50" charset="-128"/>
                <a:ea typeface="Meiryo UI" panose="020B0604030504040204" pitchFamily="50" charset="-128"/>
              </a:rPr>
              <a:t>本番入力</a:t>
            </a:r>
          </a:p>
        </p:txBody>
      </p:sp>
      <p:cxnSp>
        <p:nvCxnSpPr>
          <p:cNvPr id="121" name="直線矢印コネクタ 120">
            <a:extLst>
              <a:ext uri="{FF2B5EF4-FFF2-40B4-BE49-F238E27FC236}">
                <a16:creationId xmlns:a16="http://schemas.microsoft.com/office/drawing/2014/main" id="{2A0C9191-36AB-896F-5D98-483DF40FF95F}"/>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正方形/長方形 165">
            <a:extLst>
              <a:ext uri="{FF2B5EF4-FFF2-40B4-BE49-F238E27FC236}">
                <a16:creationId xmlns:a16="http://schemas.microsoft.com/office/drawing/2014/main" id="{E491C308-C54E-C59D-4DFC-EBF2AFF56B92}"/>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dirty="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0DF05008-AB76-4EE3-DBE1-F88F2409037A}"/>
              </a:ext>
            </a:extLst>
          </p:cNvPr>
          <p:cNvCxnSpPr>
            <a:cxnSpLocks/>
            <a:stCxn id="41" idx="3"/>
            <a:endCxn id="52" idx="1"/>
          </p:cNvCxnSpPr>
          <p:nvPr/>
        </p:nvCxnSpPr>
        <p:spPr>
          <a:xfrm flipV="1">
            <a:off x="3327027" y="3798630"/>
            <a:ext cx="192940"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B5845D0C-3BA2-D12B-C526-15FD5660974F}"/>
              </a:ext>
            </a:extLst>
          </p:cNvPr>
          <p:cNvCxnSpPr>
            <a:cxnSpLocks/>
            <a:stCxn id="51" idx="3"/>
            <a:endCxn id="41" idx="1"/>
          </p:cNvCxnSpPr>
          <p:nvPr/>
        </p:nvCxnSpPr>
        <p:spPr>
          <a:xfrm>
            <a:off x="2214506" y="3801382"/>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A7E69976-6487-1013-814B-D27BC9B09B7C}"/>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ダウンロード＆保管</a:t>
            </a:r>
          </a:p>
        </p:txBody>
      </p:sp>
      <p:sp>
        <p:nvSpPr>
          <p:cNvPr id="103" name="矢印: 左右 102">
            <a:extLst>
              <a:ext uri="{FF2B5EF4-FFF2-40B4-BE49-F238E27FC236}">
                <a16:creationId xmlns:a16="http://schemas.microsoft.com/office/drawing/2014/main" id="{D1FE1FB0-39CC-AB2B-3D91-FE1680DE9517}"/>
              </a:ext>
            </a:extLst>
          </p:cNvPr>
          <p:cNvSpPr/>
          <p:nvPr/>
        </p:nvSpPr>
        <p:spPr>
          <a:xfrm>
            <a:off x="3327027" y="1596442"/>
            <a:ext cx="244747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08" name="矢印: 左右 107">
            <a:extLst>
              <a:ext uri="{FF2B5EF4-FFF2-40B4-BE49-F238E27FC236}">
                <a16:creationId xmlns:a16="http://schemas.microsoft.com/office/drawing/2014/main" id="{D6A6FF05-8D1C-6734-2FBC-9D5723BAB23F}"/>
              </a:ext>
            </a:extLst>
          </p:cNvPr>
          <p:cNvSpPr/>
          <p:nvPr/>
        </p:nvSpPr>
        <p:spPr>
          <a:xfrm>
            <a:off x="10492604" y="1596442"/>
            <a:ext cx="1523356"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11" name="テキスト ボックス 110">
            <a:extLst>
              <a:ext uri="{FF2B5EF4-FFF2-40B4-BE49-F238E27FC236}">
                <a16:creationId xmlns:a16="http://schemas.microsoft.com/office/drawing/2014/main" id="{402AC7E8-12C1-10F3-AFB1-0FE814AAAFC9}"/>
              </a:ext>
            </a:extLst>
          </p:cNvPr>
          <p:cNvSpPr txBox="1"/>
          <p:nvPr/>
        </p:nvSpPr>
        <p:spPr>
          <a:xfrm>
            <a:off x="1405798"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97" name="グループ化 196">
            <a:extLst>
              <a:ext uri="{FF2B5EF4-FFF2-40B4-BE49-F238E27FC236}">
                <a16:creationId xmlns:a16="http://schemas.microsoft.com/office/drawing/2014/main" id="{5D4F762A-481B-A62A-C546-3A6BBDEB2CAA}"/>
              </a:ext>
            </a:extLst>
          </p:cNvPr>
          <p:cNvGrpSpPr/>
          <p:nvPr/>
        </p:nvGrpSpPr>
        <p:grpSpPr>
          <a:xfrm>
            <a:off x="5800238" y="863326"/>
            <a:ext cx="5975002" cy="580936"/>
            <a:chOff x="5724822" y="863326"/>
            <a:chExt cx="5975002" cy="580936"/>
          </a:xfrm>
        </p:grpSpPr>
        <p:sp>
          <p:nvSpPr>
            <p:cNvPr id="177" name="フローチャート : 書類 22">
              <a:extLst>
                <a:ext uri="{FF2B5EF4-FFF2-40B4-BE49-F238E27FC236}">
                  <a16:creationId xmlns:a16="http://schemas.microsoft.com/office/drawing/2014/main" id="{6FAD5C05-B9B0-DE5C-2E84-FD1C4741CB22}"/>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195" name="グループ化 194">
              <a:extLst>
                <a:ext uri="{FF2B5EF4-FFF2-40B4-BE49-F238E27FC236}">
                  <a16:creationId xmlns:a16="http://schemas.microsoft.com/office/drawing/2014/main" id="{8492DE3D-EFBB-76D8-C25B-458EE04B371C}"/>
                </a:ext>
              </a:extLst>
            </p:cNvPr>
            <p:cNvGrpSpPr/>
            <p:nvPr/>
          </p:nvGrpSpPr>
          <p:grpSpPr>
            <a:xfrm>
              <a:off x="6299371" y="1006194"/>
              <a:ext cx="2717949" cy="295200"/>
              <a:chOff x="6012641" y="1006194"/>
              <a:chExt cx="2989744" cy="295200"/>
            </a:xfrm>
          </p:grpSpPr>
          <p:sp>
            <p:nvSpPr>
              <p:cNvPr id="173" name="フローチャート : 代替処理 2">
                <a:extLst>
                  <a:ext uri="{FF2B5EF4-FFF2-40B4-BE49-F238E27FC236}">
                    <a16:creationId xmlns:a16="http://schemas.microsoft.com/office/drawing/2014/main" id="{DE13170F-4A0D-5447-A25D-0BA019CAA595}"/>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175" name="正方形/長方形 174">
                <a:extLst>
                  <a:ext uri="{FF2B5EF4-FFF2-40B4-BE49-F238E27FC236}">
                    <a16:creationId xmlns:a16="http://schemas.microsoft.com/office/drawing/2014/main" id="{AA486730-B812-ACD9-944D-61C75BB6D003}"/>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8" name="フローチャート: 手操作入力 177">
                <a:extLst>
                  <a:ext uri="{FF2B5EF4-FFF2-40B4-BE49-F238E27FC236}">
                    <a16:creationId xmlns:a16="http://schemas.microsoft.com/office/drawing/2014/main" id="{9BD602D4-CD96-23BD-C3F9-733E52EA7194}"/>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179" name="グループ化 178">
              <a:extLst>
                <a:ext uri="{FF2B5EF4-FFF2-40B4-BE49-F238E27FC236}">
                  <a16:creationId xmlns:a16="http://schemas.microsoft.com/office/drawing/2014/main" id="{F740A890-5E15-8F6A-05AD-484D55E49203}"/>
                </a:ext>
              </a:extLst>
            </p:cNvPr>
            <p:cNvGrpSpPr/>
            <p:nvPr/>
          </p:nvGrpSpPr>
          <p:grpSpPr>
            <a:xfrm>
              <a:off x="10219448" y="863326"/>
              <a:ext cx="580936" cy="580936"/>
              <a:chOff x="3045064" y="4118673"/>
              <a:chExt cx="580936" cy="580936"/>
            </a:xfrm>
          </p:grpSpPr>
          <p:pic>
            <p:nvPicPr>
              <p:cNvPr id="180" name="グラフィックス 179" descr="フォルダー">
                <a:extLst>
                  <a:ext uri="{FF2B5EF4-FFF2-40B4-BE49-F238E27FC236}">
                    <a16:creationId xmlns:a16="http://schemas.microsoft.com/office/drawing/2014/main" id="{AA57D1AC-E3E7-6A49-594F-C20D7B71E4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81" name="フローチャート : 書類 22">
                <a:extLst>
                  <a:ext uri="{FF2B5EF4-FFF2-40B4-BE49-F238E27FC236}">
                    <a16:creationId xmlns:a16="http://schemas.microsoft.com/office/drawing/2014/main" id="{85F2EC22-5490-249A-88B4-E2959DE6D260}"/>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4" name="グループ化 183">
              <a:extLst>
                <a:ext uri="{FF2B5EF4-FFF2-40B4-BE49-F238E27FC236}">
                  <a16:creationId xmlns:a16="http://schemas.microsoft.com/office/drawing/2014/main" id="{01D8E431-692A-2555-A90E-4486BFBCBD36}"/>
                </a:ext>
              </a:extLst>
            </p:cNvPr>
            <p:cNvGrpSpPr/>
            <p:nvPr/>
          </p:nvGrpSpPr>
          <p:grpSpPr>
            <a:xfrm>
              <a:off x="10746075" y="863326"/>
              <a:ext cx="580936" cy="580936"/>
              <a:chOff x="3045064" y="4118673"/>
              <a:chExt cx="580936" cy="580936"/>
            </a:xfrm>
          </p:grpSpPr>
          <p:pic>
            <p:nvPicPr>
              <p:cNvPr id="185" name="グラフィックス 184" descr="フォルダー">
                <a:extLst>
                  <a:ext uri="{FF2B5EF4-FFF2-40B4-BE49-F238E27FC236}">
                    <a16:creationId xmlns:a16="http://schemas.microsoft.com/office/drawing/2014/main" id="{3067FBDA-DE73-2CF3-F807-CE5486BF4F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6" name="フローチャート : 書類 22">
                <a:extLst>
                  <a:ext uri="{FF2B5EF4-FFF2-40B4-BE49-F238E27FC236}">
                    <a16:creationId xmlns:a16="http://schemas.microsoft.com/office/drawing/2014/main" id="{8DB4653C-554D-CB2C-7D5C-CA7713BAA2D8}"/>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Google</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9" name="グループ化 188">
              <a:extLst>
                <a:ext uri="{FF2B5EF4-FFF2-40B4-BE49-F238E27FC236}">
                  <a16:creationId xmlns:a16="http://schemas.microsoft.com/office/drawing/2014/main" id="{173875D6-FCC6-5B44-70AA-79E1A66572E3}"/>
                </a:ext>
              </a:extLst>
            </p:cNvPr>
            <p:cNvGrpSpPr/>
            <p:nvPr/>
          </p:nvGrpSpPr>
          <p:grpSpPr>
            <a:xfrm>
              <a:off x="9002385" y="1058731"/>
              <a:ext cx="682453" cy="265542"/>
              <a:chOff x="11038576" y="997484"/>
              <a:chExt cx="682453" cy="265542"/>
            </a:xfrm>
          </p:grpSpPr>
          <p:cxnSp>
            <p:nvCxnSpPr>
              <p:cNvPr id="187" name="コネクタ: カギ線 5">
                <a:extLst>
                  <a:ext uri="{FF2B5EF4-FFF2-40B4-BE49-F238E27FC236}">
                    <a16:creationId xmlns:a16="http://schemas.microsoft.com/office/drawing/2014/main" id="{375AE9F5-068E-DBBE-63CD-6678458DB125}"/>
                  </a:ext>
                </a:extLst>
              </p:cNvPr>
              <p:cNvCxnSpPr>
                <a:cxnSpLocks/>
              </p:cNvCxnSpPr>
              <p:nvPr/>
            </p:nvCxnSpPr>
            <p:spPr>
              <a:xfrm>
                <a:off x="11152334" y="997484"/>
                <a:ext cx="454937" cy="550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テキスト ボックス 187">
                <a:extLst>
                  <a:ext uri="{FF2B5EF4-FFF2-40B4-BE49-F238E27FC236}">
                    <a16:creationId xmlns:a16="http://schemas.microsoft.com/office/drawing/2014/main" id="{AC2EB3DB-EC32-D0AC-A86B-FC55747BE9DF}"/>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0" name="グループ化 189">
              <a:extLst>
                <a:ext uri="{FF2B5EF4-FFF2-40B4-BE49-F238E27FC236}">
                  <a16:creationId xmlns:a16="http://schemas.microsoft.com/office/drawing/2014/main" id="{B0018EC1-8265-BFD9-273C-3B03794205FA}"/>
                </a:ext>
              </a:extLst>
            </p:cNvPr>
            <p:cNvGrpSpPr/>
            <p:nvPr/>
          </p:nvGrpSpPr>
          <p:grpSpPr>
            <a:xfrm>
              <a:off x="9586748" y="1058731"/>
              <a:ext cx="682453" cy="265542"/>
              <a:chOff x="11038576" y="997484"/>
              <a:chExt cx="682453" cy="265542"/>
            </a:xfrm>
          </p:grpSpPr>
          <p:cxnSp>
            <p:nvCxnSpPr>
              <p:cNvPr id="191" name="コネクタ: カギ線 5">
                <a:extLst>
                  <a:ext uri="{FF2B5EF4-FFF2-40B4-BE49-F238E27FC236}">
                    <a16:creationId xmlns:a16="http://schemas.microsoft.com/office/drawing/2014/main" id="{9EFE79A1-E747-6666-B95B-2AC0EC8E1ED4}"/>
                  </a:ext>
                </a:extLst>
              </p:cNvPr>
              <p:cNvCxnSpPr>
                <a:cxnSpLocks/>
              </p:cNvCxnSpPr>
              <p:nvPr/>
            </p:nvCxnSpPr>
            <p:spPr>
              <a:xfrm>
                <a:off x="11152334" y="997484"/>
                <a:ext cx="454937" cy="550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テキスト ボックス 191">
                <a:extLst>
                  <a:ext uri="{FF2B5EF4-FFF2-40B4-BE49-F238E27FC236}">
                    <a16:creationId xmlns:a16="http://schemas.microsoft.com/office/drawing/2014/main" id="{4074CD5B-87FC-7D48-3C65-C9235DF208BC}"/>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94" name="正方形/長方形 193">
              <a:extLst>
                <a:ext uri="{FF2B5EF4-FFF2-40B4-BE49-F238E27FC236}">
                  <a16:creationId xmlns:a16="http://schemas.microsoft.com/office/drawing/2014/main" id="{4AFA187E-13A9-03F5-A84F-4A5A1364DE4C}"/>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dirty="0">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5" name="楕円 4">
            <a:extLst>
              <a:ext uri="{FF2B5EF4-FFF2-40B4-BE49-F238E27FC236}">
                <a16:creationId xmlns:a16="http://schemas.microsoft.com/office/drawing/2014/main" id="{76E88ABB-CFAF-484A-29DA-F1E33BA8B619}"/>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2</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C60C118F-97FA-88D3-8910-4B7F88684271}"/>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EC189136-9A24-708B-B9B7-8610F722E25C}"/>
              </a:ext>
            </a:extLst>
          </p:cNvPr>
          <p:cNvCxnSpPr>
            <a:cxnSpLocks/>
            <a:stCxn id="52" idx="2"/>
            <a:endCxn id="88" idx="0"/>
          </p:cNvCxnSpPr>
          <p:nvPr/>
        </p:nvCxnSpPr>
        <p:spPr>
          <a:xfrm>
            <a:off x="3987449" y="3994896"/>
            <a:ext cx="3019" cy="192112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D7730DC2-F6EC-F633-446E-BB309DFDAF4D}"/>
              </a:ext>
            </a:extLst>
          </p:cNvPr>
          <p:cNvSpPr/>
          <p:nvPr/>
        </p:nvSpPr>
        <p:spPr bwMode="auto">
          <a:xfrm>
            <a:off x="3519967"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アップロード</a:t>
            </a:r>
            <a:r>
              <a:rPr lang="en-US" altLang="ja-JP" sz="800" dirty="0">
                <a:solidFill>
                  <a:schemeClr val="bg2">
                    <a:lumMod val="50000"/>
                  </a:schemeClr>
                </a:solidFill>
                <a:latin typeface="Meiryo UI" panose="020B0604030504040204" pitchFamily="50" charset="-128"/>
                <a:ea typeface="Meiryo UI" panose="020B0604030504040204" pitchFamily="50" charset="-128"/>
              </a:rPr>
              <a:t>VBA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57" name="直線矢印コネクタ 56">
            <a:extLst>
              <a:ext uri="{FF2B5EF4-FFF2-40B4-BE49-F238E27FC236}">
                <a16:creationId xmlns:a16="http://schemas.microsoft.com/office/drawing/2014/main" id="{32E18A6B-D8DB-4CBA-E79D-16735D8773F4}"/>
              </a:ext>
            </a:extLst>
          </p:cNvPr>
          <p:cNvCxnSpPr>
            <a:cxnSpLocks/>
            <a:stCxn id="63" idx="2"/>
          </p:cNvCxnSpPr>
          <p:nvPr/>
        </p:nvCxnSpPr>
        <p:spPr>
          <a:xfrm>
            <a:off x="5307022" y="3996095"/>
            <a:ext cx="0" cy="193381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5">
            <a:extLst>
              <a:ext uri="{FF2B5EF4-FFF2-40B4-BE49-F238E27FC236}">
                <a16:creationId xmlns:a16="http://schemas.microsoft.com/office/drawing/2014/main" id="{8CA8321A-556C-F795-061A-89939F7EA122}"/>
              </a:ext>
            </a:extLst>
          </p:cNvPr>
          <p:cNvCxnSpPr>
            <a:cxnSpLocks/>
            <a:stCxn id="63" idx="3"/>
            <a:endCxn id="76" idx="1"/>
          </p:cNvCxnSpPr>
          <p:nvPr/>
        </p:nvCxnSpPr>
        <p:spPr>
          <a:xfrm>
            <a:off x="5774504" y="3799829"/>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0C230F2A-C766-A545-4B33-AA3A01F7E611}"/>
              </a:ext>
            </a:extLst>
          </p:cNvPr>
          <p:cNvSpPr/>
          <p:nvPr/>
        </p:nvSpPr>
        <p:spPr bwMode="auto">
          <a:xfrm>
            <a:off x="4839540"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700" dirty="0">
                <a:solidFill>
                  <a:schemeClr val="bg2">
                    <a:lumMod val="50000"/>
                  </a:schemeClr>
                </a:solidFill>
                <a:latin typeface="Meiryo UI" panose="020B0604030504040204" pitchFamily="50" charset="-128"/>
                <a:ea typeface="Meiryo UI" panose="020B0604030504040204" pitchFamily="50" charset="-128"/>
              </a:rPr>
              <a:t>入力</a:t>
            </a:r>
            <a:r>
              <a:rPr lang="en-US" altLang="ja-JP" sz="700" dirty="0">
                <a:solidFill>
                  <a:schemeClr val="bg2">
                    <a:lumMod val="50000"/>
                  </a:schemeClr>
                </a:solidFill>
                <a:latin typeface="Meiryo UI" panose="020B0604030504040204" pitchFamily="50" charset="-128"/>
                <a:ea typeface="Meiryo UI" panose="020B0604030504040204" pitchFamily="50" charset="-128"/>
              </a:rPr>
              <a:t>/</a:t>
            </a:r>
            <a:r>
              <a:rPr lang="ja-JP" altLang="en-US" sz="700" dirty="0">
                <a:solidFill>
                  <a:schemeClr val="bg2">
                    <a:lumMod val="50000"/>
                  </a:schemeClr>
                </a:solidFill>
                <a:latin typeface="Meiryo UI" panose="020B0604030504040204" pitchFamily="50" charset="-128"/>
                <a:ea typeface="Meiryo UI" panose="020B0604030504040204" pitchFamily="50" charset="-128"/>
              </a:rPr>
              <a:t>その他</a:t>
            </a:r>
            <a:r>
              <a:rPr lang="en-US" altLang="ja-JP" sz="700" dirty="0">
                <a:solidFill>
                  <a:schemeClr val="bg2">
                    <a:lumMod val="50000"/>
                  </a:schemeClr>
                </a:solidFill>
                <a:latin typeface="Meiryo UI" panose="020B0604030504040204" pitchFamily="50" charset="-128"/>
                <a:ea typeface="Meiryo UI" panose="020B0604030504040204" pitchFamily="50" charset="-128"/>
              </a:rPr>
              <a:t>VBA</a:t>
            </a:r>
            <a:r>
              <a:rPr lang="ja-JP" altLang="en-US" sz="700" dirty="0">
                <a:solidFill>
                  <a:schemeClr val="bg2">
                    <a:lumMod val="50000"/>
                  </a:schemeClr>
                </a:solidFill>
                <a:latin typeface="Meiryo UI" panose="020B0604030504040204" pitchFamily="50" charset="-128"/>
                <a:ea typeface="Meiryo UI" panose="020B0604030504040204" pitchFamily="50" charset="-128"/>
              </a:rPr>
              <a:t>実行</a:t>
            </a:r>
          </a:p>
        </p:txBody>
      </p:sp>
      <p:sp>
        <p:nvSpPr>
          <p:cNvPr id="64" name="テキスト ボックス 63">
            <a:extLst>
              <a:ext uri="{FF2B5EF4-FFF2-40B4-BE49-F238E27FC236}">
                <a16:creationId xmlns:a16="http://schemas.microsoft.com/office/drawing/2014/main" id="{C10F0D67-2A24-D678-9998-9F25B7B9CAC4}"/>
              </a:ext>
            </a:extLst>
          </p:cNvPr>
          <p:cNvSpPr txBox="1"/>
          <p:nvPr/>
        </p:nvSpPr>
        <p:spPr>
          <a:xfrm>
            <a:off x="4965796" y="4712463"/>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66" name="コネクタ: カギ線 5">
            <a:extLst>
              <a:ext uri="{FF2B5EF4-FFF2-40B4-BE49-F238E27FC236}">
                <a16:creationId xmlns:a16="http://schemas.microsoft.com/office/drawing/2014/main" id="{10618533-C0FC-3EAA-FB69-4061787346A6}"/>
              </a:ext>
            </a:extLst>
          </p:cNvPr>
          <p:cNvCxnSpPr>
            <a:cxnSpLocks/>
            <a:stCxn id="52" idx="3"/>
            <a:endCxn id="63" idx="1"/>
          </p:cNvCxnSpPr>
          <p:nvPr/>
        </p:nvCxnSpPr>
        <p:spPr>
          <a:xfrm>
            <a:off x="4454931" y="3798630"/>
            <a:ext cx="384609"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AEDE4BB5-0ADF-5661-69CB-183EBFB0331B}"/>
              </a:ext>
            </a:extLst>
          </p:cNvPr>
          <p:cNvSpPr txBox="1"/>
          <p:nvPr/>
        </p:nvSpPr>
        <p:spPr>
          <a:xfrm>
            <a:off x="6316733" y="4035604"/>
            <a:ext cx="682454"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保存</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85" name="矢印: 五方向 84">
            <a:extLst>
              <a:ext uri="{FF2B5EF4-FFF2-40B4-BE49-F238E27FC236}">
                <a16:creationId xmlns:a16="http://schemas.microsoft.com/office/drawing/2014/main" id="{423D93E1-8B87-0669-DF03-FD17E6AB77DE}"/>
              </a:ext>
            </a:extLst>
          </p:cNvPr>
          <p:cNvSpPr/>
          <p:nvPr/>
        </p:nvSpPr>
        <p:spPr>
          <a:xfrm>
            <a:off x="6887026" y="1353312"/>
            <a:ext cx="5128934"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bg2">
                    <a:lumMod val="50000"/>
                  </a:schemeClr>
                </a:solidFill>
                <a:latin typeface="Meiryo UI" panose="020B0604030504040204" pitchFamily="50" charset="-128"/>
                <a:ea typeface="Meiryo UI" panose="020B0604030504040204" pitchFamily="50" charset="-128"/>
              </a:rPr>
              <a:t>Concur</a:t>
            </a:r>
            <a:r>
              <a:rPr lang="ja-JP" altLang="en-US" sz="1200" dirty="0">
                <a:solidFill>
                  <a:schemeClr val="bg2">
                    <a:lumMod val="50000"/>
                  </a:schemeClr>
                </a:solidFill>
                <a:latin typeface="Meiryo UI" panose="020B0604030504040204" pitchFamily="50" charset="-128"/>
                <a:ea typeface="Meiryo UI" panose="020B0604030504040204" pitchFamily="50" charset="-128"/>
              </a:rPr>
              <a:t>入力</a:t>
            </a:r>
          </a:p>
        </p:txBody>
      </p:sp>
      <p:sp>
        <p:nvSpPr>
          <p:cNvPr id="41" name="フローチャート: 手操作入力 40">
            <a:extLst>
              <a:ext uri="{FF2B5EF4-FFF2-40B4-BE49-F238E27FC236}">
                <a16:creationId xmlns:a16="http://schemas.microsoft.com/office/drawing/2014/main" id="{0C367736-3499-26BA-2351-1E8A340A19B5}"/>
              </a:ext>
            </a:extLst>
          </p:cNvPr>
          <p:cNvSpPr/>
          <p:nvPr/>
        </p:nvSpPr>
        <p:spPr bwMode="auto">
          <a:xfrm>
            <a:off x="2392063"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設定内容コピー</a:t>
            </a:r>
          </a:p>
        </p:txBody>
      </p:sp>
      <p:sp>
        <p:nvSpPr>
          <p:cNvPr id="3" name="正方形/長方形 2">
            <a:extLst>
              <a:ext uri="{FF2B5EF4-FFF2-40B4-BE49-F238E27FC236}">
                <a16:creationId xmlns:a16="http://schemas.microsoft.com/office/drawing/2014/main" id="{72DFD052-E28E-0E07-9857-4AF5AA53B4DE}"/>
              </a:ext>
            </a:extLst>
          </p:cNvPr>
          <p:cNvSpPr/>
          <p:nvPr/>
        </p:nvSpPr>
        <p:spPr bwMode="auto">
          <a:xfrm>
            <a:off x="2765426" y="5916488"/>
            <a:ext cx="3009078"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実行ファイル画面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A6BEA9D6-EFAF-33C1-AB10-7A5277FAE653}"/>
              </a:ext>
            </a:extLst>
          </p:cNvPr>
          <p:cNvGrpSpPr/>
          <p:nvPr/>
        </p:nvGrpSpPr>
        <p:grpSpPr>
          <a:xfrm>
            <a:off x="2226205" y="4379588"/>
            <a:ext cx="372814" cy="541258"/>
            <a:chOff x="9085517" y="6152400"/>
            <a:chExt cx="372814" cy="541258"/>
          </a:xfrm>
        </p:grpSpPr>
        <p:sp>
          <p:nvSpPr>
            <p:cNvPr id="13" name="フローチャート : 書類 22">
              <a:extLst>
                <a:ext uri="{FF2B5EF4-FFF2-40B4-BE49-F238E27FC236}">
                  <a16:creationId xmlns:a16="http://schemas.microsoft.com/office/drawing/2014/main" id="{E373593E-D567-48CE-CB3C-D6C57FFA5B55}"/>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5" name="フローチャート : 書類 22">
              <a:extLst>
                <a:ext uri="{FF2B5EF4-FFF2-40B4-BE49-F238E27FC236}">
                  <a16:creationId xmlns:a16="http://schemas.microsoft.com/office/drawing/2014/main" id="{026F1013-72E2-3557-0FE8-7036075E7946}"/>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29" name="グループ化 28">
            <a:extLst>
              <a:ext uri="{FF2B5EF4-FFF2-40B4-BE49-F238E27FC236}">
                <a16:creationId xmlns:a16="http://schemas.microsoft.com/office/drawing/2014/main" id="{AB4B0282-E0C3-37C8-2129-34BBC40CE460}"/>
              </a:ext>
            </a:extLst>
          </p:cNvPr>
          <p:cNvGrpSpPr/>
          <p:nvPr/>
        </p:nvGrpSpPr>
        <p:grpSpPr>
          <a:xfrm>
            <a:off x="1903856" y="5478278"/>
            <a:ext cx="695163" cy="1023843"/>
            <a:chOff x="1858136" y="5478278"/>
            <a:chExt cx="695163" cy="1023843"/>
          </a:xfrm>
        </p:grpSpPr>
        <p:grpSp>
          <p:nvGrpSpPr>
            <p:cNvPr id="16" name="グループ化 15">
              <a:extLst>
                <a:ext uri="{FF2B5EF4-FFF2-40B4-BE49-F238E27FC236}">
                  <a16:creationId xmlns:a16="http://schemas.microsoft.com/office/drawing/2014/main" id="{197D771E-FFF4-CA0F-4F2E-B200FDA2578C}"/>
                </a:ext>
              </a:extLst>
            </p:cNvPr>
            <p:cNvGrpSpPr/>
            <p:nvPr/>
          </p:nvGrpSpPr>
          <p:grpSpPr>
            <a:xfrm>
              <a:off x="1858136" y="5478278"/>
              <a:ext cx="580936" cy="580936"/>
              <a:chOff x="3045064" y="4118673"/>
              <a:chExt cx="580936" cy="580936"/>
            </a:xfrm>
          </p:grpSpPr>
          <p:pic>
            <p:nvPicPr>
              <p:cNvPr id="17" name="グラフィックス 16" descr="フォルダー">
                <a:extLst>
                  <a:ext uri="{FF2B5EF4-FFF2-40B4-BE49-F238E27FC236}">
                    <a16:creationId xmlns:a16="http://schemas.microsoft.com/office/drawing/2014/main" id="{A4891637-D28C-FCD2-7141-CA6588EEDD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 name="フローチャート : 書類 22">
                <a:extLst>
                  <a:ext uri="{FF2B5EF4-FFF2-40B4-BE49-F238E27FC236}">
                    <a16:creationId xmlns:a16="http://schemas.microsoft.com/office/drawing/2014/main" id="{A95D76ED-3734-DD58-1703-2E68F96E84E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データ</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 name="グループ化 18">
              <a:extLst>
                <a:ext uri="{FF2B5EF4-FFF2-40B4-BE49-F238E27FC236}">
                  <a16:creationId xmlns:a16="http://schemas.microsoft.com/office/drawing/2014/main" id="{71588733-66B1-F7FA-E11A-0C11BF6BBD2C}"/>
                </a:ext>
              </a:extLst>
            </p:cNvPr>
            <p:cNvGrpSpPr/>
            <p:nvPr/>
          </p:nvGrpSpPr>
          <p:grpSpPr>
            <a:xfrm>
              <a:off x="2180485" y="5960863"/>
              <a:ext cx="372814" cy="541258"/>
              <a:chOff x="9085517" y="6152400"/>
              <a:chExt cx="372814" cy="541258"/>
            </a:xfrm>
          </p:grpSpPr>
          <p:sp>
            <p:nvSpPr>
              <p:cNvPr id="20" name="フローチャート : 書類 22">
                <a:extLst>
                  <a:ext uri="{FF2B5EF4-FFF2-40B4-BE49-F238E27FC236}">
                    <a16:creationId xmlns:a16="http://schemas.microsoft.com/office/drawing/2014/main" id="{BC8D452A-2B35-6954-0A40-0D9502C65D30}"/>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1" name="フローチャート : 書類 22">
                <a:extLst>
                  <a:ext uri="{FF2B5EF4-FFF2-40B4-BE49-F238E27FC236}">
                    <a16:creationId xmlns:a16="http://schemas.microsoft.com/office/drawing/2014/main" id="{51E576AD-A300-FDAC-3A89-4C99A512D84C}"/>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.zip</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22" name="直線矢印コネクタ 21">
            <a:extLst>
              <a:ext uri="{FF2B5EF4-FFF2-40B4-BE49-F238E27FC236}">
                <a16:creationId xmlns:a16="http://schemas.microsoft.com/office/drawing/2014/main" id="{80469264-1D72-B207-AEC3-0EA96BDBAC81}"/>
              </a:ext>
            </a:extLst>
          </p:cNvPr>
          <p:cNvCxnSpPr>
            <a:cxnSpLocks/>
            <a:endCxn id="17" idx="1"/>
          </p:cNvCxnSpPr>
          <p:nvPr/>
        </p:nvCxnSpPr>
        <p:spPr>
          <a:xfrm rot="16200000" flipH="1">
            <a:off x="1470577" y="5335466"/>
            <a:ext cx="709725" cy="15683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B9F81FF-8372-0655-70EE-F987B5D19118}"/>
              </a:ext>
            </a:extLst>
          </p:cNvPr>
          <p:cNvSpPr txBox="1"/>
          <p:nvPr/>
        </p:nvSpPr>
        <p:spPr>
          <a:xfrm>
            <a:off x="1587839" y="5584771"/>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40" name="直線矢印コネクタ 21">
            <a:extLst>
              <a:ext uri="{FF2B5EF4-FFF2-40B4-BE49-F238E27FC236}">
                <a16:creationId xmlns:a16="http://schemas.microsoft.com/office/drawing/2014/main" id="{13802356-8939-F738-6DF6-ABB5E5E39820}"/>
              </a:ext>
            </a:extLst>
          </p:cNvPr>
          <p:cNvCxnSpPr>
            <a:cxnSpLocks/>
            <a:stCxn id="41" idx="2"/>
            <a:endCxn id="84" idx="0"/>
          </p:cNvCxnSpPr>
          <p:nvPr/>
        </p:nvCxnSpPr>
        <p:spPr>
          <a:xfrm>
            <a:off x="2859545" y="3997648"/>
            <a:ext cx="1" cy="191837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DECB17C4-C20A-08C0-6BB4-E4085727DB07}"/>
              </a:ext>
            </a:extLst>
          </p:cNvPr>
          <p:cNvGrpSpPr/>
          <p:nvPr/>
        </p:nvGrpSpPr>
        <p:grpSpPr>
          <a:xfrm>
            <a:off x="1279542" y="5059021"/>
            <a:ext cx="1140798" cy="436743"/>
            <a:chOff x="10336405" y="5064525"/>
            <a:chExt cx="1358235" cy="436743"/>
          </a:xfrm>
        </p:grpSpPr>
        <p:sp>
          <p:nvSpPr>
            <p:cNvPr id="151" name="正方形/長方形 150">
              <a:extLst>
                <a:ext uri="{FF2B5EF4-FFF2-40B4-BE49-F238E27FC236}">
                  <a16:creationId xmlns:a16="http://schemas.microsoft.com/office/drawing/2014/main" id="{37D5A7F3-CB59-1841-2978-6370F8E1CD71}"/>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FB6652CF-8160-C7B9-929D-6B8832C4C736}"/>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A3768A31-6E93-E662-BCE6-C1278C974DA4}"/>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54" name="直線矢印コネクタ 21">
            <a:extLst>
              <a:ext uri="{FF2B5EF4-FFF2-40B4-BE49-F238E27FC236}">
                <a16:creationId xmlns:a16="http://schemas.microsoft.com/office/drawing/2014/main" id="{D2E835A0-C30A-4BAE-DDA5-C5A27709FB12}"/>
              </a:ext>
            </a:extLst>
          </p:cNvPr>
          <p:cNvCxnSpPr>
            <a:cxnSpLocks/>
            <a:stCxn id="133" idx="3"/>
            <a:endCxn id="84" idx="0"/>
          </p:cNvCxnSpPr>
          <p:nvPr/>
        </p:nvCxnSpPr>
        <p:spPr>
          <a:xfrm>
            <a:off x="2400401" y="5234648"/>
            <a:ext cx="459145" cy="681372"/>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BC6C0374-A2DC-F6D4-182A-2D526E58AB66}"/>
              </a:ext>
            </a:extLst>
          </p:cNvPr>
          <p:cNvSpPr txBox="1"/>
          <p:nvPr/>
        </p:nvSpPr>
        <p:spPr>
          <a:xfrm>
            <a:off x="2685581" y="4714016"/>
            <a:ext cx="350206"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02A942EF-2430-7EA9-B3E8-1F650226F2C7}"/>
              </a:ext>
            </a:extLst>
          </p:cNvPr>
          <p:cNvSpPr txBox="1"/>
          <p:nvPr/>
        </p:nvSpPr>
        <p:spPr>
          <a:xfrm>
            <a:off x="2479320" y="5170945"/>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88" name="楕円 87">
            <a:extLst>
              <a:ext uri="{FF2B5EF4-FFF2-40B4-BE49-F238E27FC236}">
                <a16:creationId xmlns:a16="http://schemas.microsoft.com/office/drawing/2014/main" id="{7DAEE6B8-87A0-625B-D655-ACD284F81280}"/>
              </a:ext>
            </a:extLst>
          </p:cNvPr>
          <p:cNvSpPr/>
          <p:nvPr/>
        </p:nvSpPr>
        <p:spPr>
          <a:xfrm>
            <a:off x="3947779" y="5916020"/>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92" name="直線矢印コネクタ 21">
            <a:extLst>
              <a:ext uri="{FF2B5EF4-FFF2-40B4-BE49-F238E27FC236}">
                <a16:creationId xmlns:a16="http://schemas.microsoft.com/office/drawing/2014/main" id="{6A468396-6252-F254-E160-0343B85E6B1D}"/>
              </a:ext>
            </a:extLst>
          </p:cNvPr>
          <p:cNvCxnSpPr>
            <a:cxnSpLocks/>
            <a:stCxn id="10" idx="3"/>
            <a:endCxn id="88" idx="0"/>
          </p:cNvCxnSpPr>
          <p:nvPr/>
        </p:nvCxnSpPr>
        <p:spPr>
          <a:xfrm>
            <a:off x="2484792" y="4193915"/>
            <a:ext cx="1505676" cy="1722105"/>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827F8845-B200-3AA6-05A4-F94E1D2EC61C}"/>
              </a:ext>
            </a:extLst>
          </p:cNvPr>
          <p:cNvSpPr txBox="1"/>
          <p:nvPr/>
        </p:nvSpPr>
        <p:spPr>
          <a:xfrm>
            <a:off x="3270128" y="4132964"/>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093C2E5A-B6FE-8F7F-FB18-EA7829B48EF6}"/>
              </a:ext>
            </a:extLst>
          </p:cNvPr>
          <p:cNvSpPr txBox="1"/>
          <p:nvPr/>
        </p:nvSpPr>
        <p:spPr>
          <a:xfrm>
            <a:off x="3646223"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99" name="フリーフォーム: 図形 12">
            <a:extLst>
              <a:ext uri="{FF2B5EF4-FFF2-40B4-BE49-F238E27FC236}">
                <a16:creationId xmlns:a16="http://schemas.microsoft.com/office/drawing/2014/main" id="{0A9D99BD-C40F-251E-CEFC-0357FB8DBB69}"/>
              </a:ext>
            </a:extLst>
          </p:cNvPr>
          <p:cNvSpPr>
            <a:spLocks/>
          </p:cNvSpPr>
          <p:nvPr/>
        </p:nvSpPr>
        <p:spPr bwMode="auto">
          <a:xfrm>
            <a:off x="2819152" y="4145206"/>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grpSp>
        <p:nvGrpSpPr>
          <p:cNvPr id="102" name="グループ化 101">
            <a:extLst>
              <a:ext uri="{FF2B5EF4-FFF2-40B4-BE49-F238E27FC236}">
                <a16:creationId xmlns:a16="http://schemas.microsoft.com/office/drawing/2014/main" id="{43739AA7-581A-696C-2C0E-BFDC1A9E9C5E}"/>
              </a:ext>
            </a:extLst>
          </p:cNvPr>
          <p:cNvGrpSpPr/>
          <p:nvPr/>
        </p:nvGrpSpPr>
        <p:grpSpPr>
          <a:xfrm>
            <a:off x="4137910" y="3900358"/>
            <a:ext cx="580936" cy="580936"/>
            <a:chOff x="3045064" y="4118673"/>
            <a:chExt cx="580936" cy="580936"/>
          </a:xfrm>
        </p:grpSpPr>
        <p:pic>
          <p:nvPicPr>
            <p:cNvPr id="105" name="グラフィックス 104" descr="フォルダー">
              <a:extLst>
                <a:ext uri="{FF2B5EF4-FFF2-40B4-BE49-F238E27FC236}">
                  <a16:creationId xmlns:a16="http://schemas.microsoft.com/office/drawing/2014/main" id="{AA1089F1-AC9C-FA75-7506-244B313ABE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07" name="フローチャート : 書類 22">
              <a:extLst>
                <a:ext uri="{FF2B5EF4-FFF2-40B4-BE49-F238E27FC236}">
                  <a16:creationId xmlns:a16="http://schemas.microsoft.com/office/drawing/2014/main" id="{47F5DEA7-8FA0-A291-0D47-75C41FC8D683}"/>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監視先</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109" name="直線矢印コネクタ 108">
            <a:extLst>
              <a:ext uri="{FF2B5EF4-FFF2-40B4-BE49-F238E27FC236}">
                <a16:creationId xmlns:a16="http://schemas.microsoft.com/office/drawing/2014/main" id="{989E1C32-E724-315F-56CA-B32DABED5BB9}"/>
              </a:ext>
            </a:extLst>
          </p:cNvPr>
          <p:cNvCxnSpPr>
            <a:cxnSpLocks/>
            <a:endCxn id="107" idx="2"/>
          </p:cNvCxnSpPr>
          <p:nvPr/>
        </p:nvCxnSpPr>
        <p:spPr>
          <a:xfrm flipV="1">
            <a:off x="4428379" y="4337296"/>
            <a:ext cx="0" cy="157792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F65258DC-91DE-090F-F753-1515416F7CB8}"/>
              </a:ext>
            </a:extLst>
          </p:cNvPr>
          <p:cNvGrpSpPr/>
          <p:nvPr/>
        </p:nvGrpSpPr>
        <p:grpSpPr>
          <a:xfrm>
            <a:off x="4460259" y="4376499"/>
            <a:ext cx="372814" cy="541258"/>
            <a:chOff x="9085517" y="6152400"/>
            <a:chExt cx="372814" cy="541258"/>
          </a:xfrm>
        </p:grpSpPr>
        <p:sp>
          <p:nvSpPr>
            <p:cNvPr id="113" name="フローチャート : 書類 22">
              <a:extLst>
                <a:ext uri="{FF2B5EF4-FFF2-40B4-BE49-F238E27FC236}">
                  <a16:creationId xmlns:a16="http://schemas.microsoft.com/office/drawing/2014/main" id="{32F01A62-4C81-9A00-3716-C61D631B0F54}"/>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4" name="フローチャート : 書類 22">
              <a:extLst>
                <a:ext uri="{FF2B5EF4-FFF2-40B4-BE49-F238E27FC236}">
                  <a16:creationId xmlns:a16="http://schemas.microsoft.com/office/drawing/2014/main" id="{443234E2-D257-6716-2389-374C16987099}"/>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117" name="グループ化 116">
            <a:extLst>
              <a:ext uri="{FF2B5EF4-FFF2-40B4-BE49-F238E27FC236}">
                <a16:creationId xmlns:a16="http://schemas.microsoft.com/office/drawing/2014/main" id="{7A12B951-1F58-2259-663F-09DA216225C4}"/>
              </a:ext>
            </a:extLst>
          </p:cNvPr>
          <p:cNvGrpSpPr/>
          <p:nvPr/>
        </p:nvGrpSpPr>
        <p:grpSpPr>
          <a:xfrm>
            <a:off x="6374787" y="4152526"/>
            <a:ext cx="580936" cy="580936"/>
            <a:chOff x="3045064" y="4118673"/>
            <a:chExt cx="580936" cy="580936"/>
          </a:xfrm>
        </p:grpSpPr>
        <p:pic>
          <p:nvPicPr>
            <p:cNvPr id="118" name="グラフィックス 117" descr="フォルダー">
              <a:extLst>
                <a:ext uri="{FF2B5EF4-FFF2-40B4-BE49-F238E27FC236}">
                  <a16:creationId xmlns:a16="http://schemas.microsoft.com/office/drawing/2014/main" id="{8E97D78F-1476-17E5-4629-5905EF672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9" name="フローチャート : 書類 22">
              <a:extLst>
                <a:ext uri="{FF2B5EF4-FFF2-40B4-BE49-F238E27FC236}">
                  <a16:creationId xmlns:a16="http://schemas.microsoft.com/office/drawing/2014/main" id="{D3A10CBE-296E-5854-C58D-6201D418040F}"/>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監視先</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26" name="円/楕円 9">
            <a:extLst>
              <a:ext uri="{FF2B5EF4-FFF2-40B4-BE49-F238E27FC236}">
                <a16:creationId xmlns:a16="http://schemas.microsoft.com/office/drawing/2014/main" id="{E46D6C17-98C8-A06C-FF93-F64534914A1D}"/>
              </a:ext>
            </a:extLst>
          </p:cNvPr>
          <p:cNvSpPr/>
          <p:nvPr/>
        </p:nvSpPr>
        <p:spPr>
          <a:xfrm>
            <a:off x="6527387" y="515537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28" name="テキスト ボックス 127">
            <a:extLst>
              <a:ext uri="{FF2B5EF4-FFF2-40B4-BE49-F238E27FC236}">
                <a16:creationId xmlns:a16="http://schemas.microsoft.com/office/drawing/2014/main" id="{9082DAE2-A676-A87E-2B3B-05AEBEFCAD1F}"/>
              </a:ext>
            </a:extLst>
          </p:cNvPr>
          <p:cNvSpPr txBox="1"/>
          <p:nvPr/>
        </p:nvSpPr>
        <p:spPr>
          <a:xfrm>
            <a:off x="6340285" y="5346465"/>
            <a:ext cx="527762" cy="1865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定期実行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31" name="コネクタ: カギ線 5">
            <a:extLst>
              <a:ext uri="{FF2B5EF4-FFF2-40B4-BE49-F238E27FC236}">
                <a16:creationId xmlns:a16="http://schemas.microsoft.com/office/drawing/2014/main" id="{FA4ED598-5094-8E0D-472F-FD1C249B053E}"/>
              </a:ext>
            </a:extLst>
          </p:cNvPr>
          <p:cNvCxnSpPr>
            <a:cxnSpLocks/>
            <a:stCxn id="126" idx="6"/>
            <a:endCxn id="132" idx="1"/>
          </p:cNvCxnSpPr>
          <p:nvPr/>
        </p:nvCxnSpPr>
        <p:spPr>
          <a:xfrm flipV="1">
            <a:off x="6680946" y="5234648"/>
            <a:ext cx="206077" cy="8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正方形/長方形 131">
            <a:extLst>
              <a:ext uri="{FF2B5EF4-FFF2-40B4-BE49-F238E27FC236}">
                <a16:creationId xmlns:a16="http://schemas.microsoft.com/office/drawing/2014/main" id="{F52192F7-BFD2-EDEF-EABC-DF0F7DA22B32}"/>
              </a:ext>
            </a:extLst>
          </p:cNvPr>
          <p:cNvSpPr/>
          <p:nvPr/>
        </p:nvSpPr>
        <p:spPr bwMode="auto">
          <a:xfrm>
            <a:off x="6887023" y="5059021"/>
            <a:ext cx="936000"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&lt;UiPath&gt;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4" name="矢印: 左右 133">
            <a:extLst>
              <a:ext uri="{FF2B5EF4-FFF2-40B4-BE49-F238E27FC236}">
                <a16:creationId xmlns:a16="http://schemas.microsoft.com/office/drawing/2014/main" id="{0B19422B-0893-B4E5-D890-39F0416D4E90}"/>
              </a:ext>
            </a:extLst>
          </p:cNvPr>
          <p:cNvSpPr/>
          <p:nvPr/>
        </p:nvSpPr>
        <p:spPr>
          <a:xfrm>
            <a:off x="5773966" y="1596442"/>
            <a:ext cx="1113059"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cxnSp>
        <p:nvCxnSpPr>
          <p:cNvPr id="78" name="直線矢印コネクタ 77">
            <a:extLst>
              <a:ext uri="{FF2B5EF4-FFF2-40B4-BE49-F238E27FC236}">
                <a16:creationId xmlns:a16="http://schemas.microsoft.com/office/drawing/2014/main" id="{23B68353-CD1F-77DE-D7C8-C02E4E1B5E91}"/>
              </a:ext>
            </a:extLst>
          </p:cNvPr>
          <p:cNvCxnSpPr>
            <a:cxnSpLocks/>
          </p:cNvCxnSpPr>
          <p:nvPr/>
        </p:nvCxnSpPr>
        <p:spPr>
          <a:xfrm>
            <a:off x="6656268" y="3860196"/>
            <a:ext cx="0" cy="47710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FD1E8F44-F1B8-2E18-AC81-C2875A49A77C}"/>
              </a:ext>
            </a:extLst>
          </p:cNvPr>
          <p:cNvSpPr/>
          <p:nvPr/>
        </p:nvSpPr>
        <p:spPr bwMode="auto">
          <a:xfrm>
            <a:off x="595206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900" dirty="0">
                <a:solidFill>
                  <a:schemeClr val="bg2">
                    <a:lumMod val="50000"/>
                  </a:schemeClr>
                </a:solidFill>
                <a:latin typeface="Meiryo UI" panose="020B0604030504040204" pitchFamily="50" charset="-128"/>
                <a:ea typeface="Meiryo UI" panose="020B0604030504040204" pitchFamily="50" charset="-128"/>
              </a:rPr>
              <a:t>RPA</a:t>
            </a:r>
            <a:r>
              <a:rPr lang="ja-JP" altLang="en-US" sz="900" dirty="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9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監視フォルダ保存</a:t>
            </a:r>
          </a:p>
        </p:txBody>
      </p:sp>
      <p:cxnSp>
        <p:nvCxnSpPr>
          <p:cNvPr id="137" name="直線矢印コネクタ 136">
            <a:extLst>
              <a:ext uri="{FF2B5EF4-FFF2-40B4-BE49-F238E27FC236}">
                <a16:creationId xmlns:a16="http://schemas.microsoft.com/office/drawing/2014/main" id="{F4876C77-7328-9B5E-B037-39D89ED19631}"/>
              </a:ext>
            </a:extLst>
          </p:cNvPr>
          <p:cNvCxnSpPr>
            <a:cxnSpLocks/>
            <a:stCxn id="132" idx="0"/>
            <a:endCxn id="122" idx="3"/>
          </p:cNvCxnSpPr>
          <p:nvPr/>
        </p:nvCxnSpPr>
        <p:spPr>
          <a:xfrm rot="16200000" flipV="1">
            <a:off x="7057844" y="4761842"/>
            <a:ext cx="296584" cy="297774"/>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238E8E26-195B-779B-D26E-F9D53F919372}"/>
              </a:ext>
            </a:extLst>
          </p:cNvPr>
          <p:cNvSpPr txBox="1"/>
          <p:nvPr/>
        </p:nvSpPr>
        <p:spPr>
          <a:xfrm>
            <a:off x="7071746" y="4804562"/>
            <a:ext cx="564011"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22" name="フローチャート : 書類 22">
            <a:extLst>
              <a:ext uri="{FF2B5EF4-FFF2-40B4-BE49-F238E27FC236}">
                <a16:creationId xmlns:a16="http://schemas.microsoft.com/office/drawing/2014/main" id="{A4D8190F-8EC2-0386-3B8A-720525B5CD4F}"/>
              </a:ext>
            </a:extLst>
          </p:cNvPr>
          <p:cNvSpPr/>
          <p:nvPr/>
        </p:nvSpPr>
        <p:spPr>
          <a:xfrm>
            <a:off x="6684436" y="46286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RPA</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p>
        </p:txBody>
      </p:sp>
      <p:sp>
        <p:nvSpPr>
          <p:cNvPr id="156" name="矢印: 左右 155">
            <a:extLst>
              <a:ext uri="{FF2B5EF4-FFF2-40B4-BE49-F238E27FC236}">
                <a16:creationId xmlns:a16="http://schemas.microsoft.com/office/drawing/2014/main" id="{95E0A0E3-C575-F5B2-ACAD-F6694816EDAA}"/>
              </a:ext>
            </a:extLst>
          </p:cNvPr>
          <p:cNvSpPr/>
          <p:nvPr/>
        </p:nvSpPr>
        <p:spPr>
          <a:xfrm>
            <a:off x="6883542" y="1596442"/>
            <a:ext cx="1179123"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cxnSp>
        <p:nvCxnSpPr>
          <p:cNvPr id="157" name="コネクタ: カギ線 5">
            <a:extLst>
              <a:ext uri="{FF2B5EF4-FFF2-40B4-BE49-F238E27FC236}">
                <a16:creationId xmlns:a16="http://schemas.microsoft.com/office/drawing/2014/main" id="{9CE520C0-7B77-4835-9B5F-942B2F442C7C}"/>
              </a:ext>
            </a:extLst>
          </p:cNvPr>
          <p:cNvCxnSpPr>
            <a:cxnSpLocks/>
            <a:stCxn id="132" idx="3"/>
            <a:endCxn id="160" idx="1"/>
          </p:cNvCxnSpPr>
          <p:nvPr/>
        </p:nvCxnSpPr>
        <p:spPr>
          <a:xfrm flipV="1">
            <a:off x="7823023" y="3799829"/>
            <a:ext cx="404172" cy="1434819"/>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矢印: 左右 158">
            <a:extLst>
              <a:ext uri="{FF2B5EF4-FFF2-40B4-BE49-F238E27FC236}">
                <a16:creationId xmlns:a16="http://schemas.microsoft.com/office/drawing/2014/main" id="{F6DF614E-C81C-A0BB-BEB8-545DA24B57D5}"/>
              </a:ext>
            </a:extLst>
          </p:cNvPr>
          <p:cNvSpPr/>
          <p:nvPr/>
        </p:nvSpPr>
        <p:spPr>
          <a:xfrm>
            <a:off x="8062665" y="1596442"/>
            <a:ext cx="1099494"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dirty="0">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dirty="0">
                <a:solidFill>
                  <a:schemeClr val="bg2">
                    <a:lumMod val="50000"/>
                  </a:schemeClr>
                </a:solidFill>
                <a:latin typeface="Meiryo UI" panose="020B0604030504040204" pitchFamily="50" charset="-128"/>
                <a:ea typeface="Meiryo UI" panose="020B0604030504040204" pitchFamily="50" charset="-128"/>
              </a:rPr>
            </a:br>
            <a:r>
              <a:rPr lang="en-US" altLang="ja-JP" sz="800" b="1" dirty="0">
                <a:solidFill>
                  <a:schemeClr val="bg2">
                    <a:lumMod val="50000"/>
                  </a:schemeClr>
                </a:solidFill>
                <a:latin typeface="Meiryo UI" panose="020B0604030504040204" pitchFamily="50" charset="-128"/>
                <a:ea typeface="Meiryo UI" panose="020B0604030504040204" pitchFamily="50" charset="-128"/>
              </a:rPr>
              <a:t>30</a:t>
            </a:r>
            <a:r>
              <a:rPr lang="ja-JP" altLang="en-US" sz="800" b="1" dirty="0">
                <a:solidFill>
                  <a:schemeClr val="bg2">
                    <a:lumMod val="50000"/>
                  </a:schemeClr>
                </a:solidFill>
                <a:latin typeface="Meiryo UI" panose="020B0604030504040204" pitchFamily="50" charset="-128"/>
                <a:ea typeface="Meiryo UI" panose="020B0604030504040204" pitchFamily="50" charset="-128"/>
              </a:rPr>
              <a:t>秒程度</a:t>
            </a:r>
            <a:r>
              <a:rPr lang="en-US" altLang="ja-JP" sz="800" b="1" dirty="0">
                <a:solidFill>
                  <a:schemeClr val="bg2">
                    <a:lumMod val="50000"/>
                  </a:schemeClr>
                </a:solidFill>
                <a:latin typeface="Meiryo UI" panose="020B0604030504040204" pitchFamily="50" charset="-128"/>
                <a:ea typeface="Meiryo UI" panose="020B0604030504040204" pitchFamily="50" charset="-128"/>
              </a:rPr>
              <a:t>/1</a:t>
            </a:r>
            <a:r>
              <a:rPr lang="ja-JP" altLang="en-US" sz="800" b="1" dirty="0">
                <a:solidFill>
                  <a:schemeClr val="bg2">
                    <a:lumMod val="50000"/>
                  </a:schemeClr>
                </a:solidFill>
                <a:latin typeface="Meiryo UI" panose="020B0604030504040204" pitchFamily="50" charset="-128"/>
                <a:ea typeface="Meiryo UI" panose="020B0604030504040204" pitchFamily="50" charset="-128"/>
              </a:rPr>
              <a:t>件</a:t>
            </a:r>
          </a:p>
        </p:txBody>
      </p:sp>
      <p:sp>
        <p:nvSpPr>
          <p:cNvPr id="160" name="フローチャート: 手操作入力 159">
            <a:extLst>
              <a:ext uri="{FF2B5EF4-FFF2-40B4-BE49-F238E27FC236}">
                <a16:creationId xmlns:a16="http://schemas.microsoft.com/office/drawing/2014/main" id="{9FECF9FB-AD14-83D8-5830-D5DF9406CD82}"/>
              </a:ext>
            </a:extLst>
          </p:cNvPr>
          <p:cNvSpPr/>
          <p:nvPr/>
        </p:nvSpPr>
        <p:spPr bwMode="auto">
          <a:xfrm>
            <a:off x="8227195"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br>
              <a:rPr lang="en-US" altLang="ja-JP" sz="900" dirty="0">
                <a:solidFill>
                  <a:schemeClr val="bg2">
                    <a:lumMod val="50000"/>
                  </a:schemeClr>
                </a:solidFill>
                <a:latin typeface="Meiryo UI" panose="020B0604030504040204" pitchFamily="50" charset="-128"/>
                <a:ea typeface="Meiryo UI" panose="020B0604030504040204" pitchFamily="50" charset="-128"/>
              </a:rPr>
            </a:br>
            <a:r>
              <a:rPr lang="ja-JP" altLang="en-US" sz="900" dirty="0">
                <a:solidFill>
                  <a:schemeClr val="bg2">
                    <a:lumMod val="50000"/>
                  </a:schemeClr>
                </a:solidFill>
                <a:latin typeface="Meiryo UI" panose="020B0604030504040204" pitchFamily="50" charset="-128"/>
                <a:ea typeface="Meiryo UI" panose="020B0604030504040204" pitchFamily="50" charset="-128"/>
              </a:rPr>
              <a:t>請求書</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r>
              <a:rPr lang="ja-JP" altLang="en-US" sz="900" dirty="0">
                <a:solidFill>
                  <a:schemeClr val="bg2">
                    <a:lumMod val="50000"/>
                  </a:schemeClr>
                </a:solidFill>
                <a:latin typeface="Meiryo UI" panose="020B0604030504040204" pitchFamily="50" charset="-128"/>
                <a:ea typeface="Meiryo UI" panose="020B0604030504040204" pitchFamily="50" charset="-128"/>
              </a:rPr>
              <a:t>コピー</a:t>
            </a:r>
          </a:p>
        </p:txBody>
      </p:sp>
      <p:sp>
        <p:nvSpPr>
          <p:cNvPr id="163" name="正方形/長方形 162">
            <a:extLst>
              <a:ext uri="{FF2B5EF4-FFF2-40B4-BE49-F238E27FC236}">
                <a16:creationId xmlns:a16="http://schemas.microsoft.com/office/drawing/2014/main" id="{E01A28DF-BE38-DE67-0AF2-FAEA841A3F4F}"/>
              </a:ext>
            </a:extLst>
          </p:cNvPr>
          <p:cNvSpPr/>
          <p:nvPr/>
        </p:nvSpPr>
        <p:spPr bwMode="auto">
          <a:xfrm>
            <a:off x="8222323" y="5059021"/>
            <a:ext cx="2072541"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r>
              <a:rPr lang="en-US" altLang="ja-JP" sz="800" dirty="0">
                <a:solidFill>
                  <a:schemeClr val="bg2">
                    <a:lumMod val="50000"/>
                  </a:schemeClr>
                </a:solidFill>
                <a:latin typeface="Meiryo UI" panose="020B0604030504040204" pitchFamily="50" charset="-128"/>
                <a:ea typeface="Meiryo UI" panose="020B0604030504040204" pitchFamily="50" charset="-128"/>
              </a:rPr>
              <a:t>ID</a:t>
            </a:r>
            <a:r>
              <a:rPr lang="ja-JP" altLang="en-US" sz="800" dirty="0">
                <a:solidFill>
                  <a:schemeClr val="bg2">
                    <a:lumMod val="50000"/>
                  </a:schemeClr>
                </a:solidFill>
                <a:latin typeface="Meiryo UI" panose="020B0604030504040204" pitchFamily="50" charset="-128"/>
                <a:ea typeface="Meiryo UI" panose="020B0604030504040204" pitchFamily="50" charset="-128"/>
              </a:rPr>
              <a:t>検索画面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71" name="直線矢印コネクタ 170">
            <a:extLst>
              <a:ext uri="{FF2B5EF4-FFF2-40B4-BE49-F238E27FC236}">
                <a16:creationId xmlns:a16="http://schemas.microsoft.com/office/drawing/2014/main" id="{1DB2F7A9-197D-1230-4EC0-F7196BBC7F60}"/>
              </a:ext>
            </a:extLst>
          </p:cNvPr>
          <p:cNvCxnSpPr>
            <a:cxnSpLocks/>
            <a:stCxn id="160" idx="2"/>
            <a:endCxn id="208" idx="0"/>
          </p:cNvCxnSpPr>
          <p:nvPr/>
        </p:nvCxnSpPr>
        <p:spPr>
          <a:xfrm>
            <a:off x="8694677" y="3996095"/>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36">
            <a:extLst>
              <a:ext uri="{FF2B5EF4-FFF2-40B4-BE49-F238E27FC236}">
                <a16:creationId xmlns:a16="http://schemas.microsoft.com/office/drawing/2014/main" id="{DFFF23E3-7E20-911F-6452-3A6E9EFA697D}"/>
              </a:ext>
            </a:extLst>
          </p:cNvPr>
          <p:cNvCxnSpPr>
            <a:cxnSpLocks/>
            <a:endCxn id="208" idx="0"/>
          </p:cNvCxnSpPr>
          <p:nvPr/>
        </p:nvCxnSpPr>
        <p:spPr>
          <a:xfrm>
            <a:off x="7057249" y="4695758"/>
            <a:ext cx="1637429" cy="36967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8" name="楕円 207">
            <a:extLst>
              <a:ext uri="{FF2B5EF4-FFF2-40B4-BE49-F238E27FC236}">
                <a16:creationId xmlns:a16="http://schemas.microsoft.com/office/drawing/2014/main" id="{DD659FDC-E3C3-4733-E557-CD56A5BF875D}"/>
              </a:ext>
            </a:extLst>
          </p:cNvPr>
          <p:cNvSpPr/>
          <p:nvPr/>
        </p:nvSpPr>
        <p:spPr>
          <a:xfrm>
            <a:off x="8651989" y="5065436"/>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DEBE4EC2-4F98-DE96-CB3F-B6E8005D873F}"/>
              </a:ext>
            </a:extLst>
          </p:cNvPr>
          <p:cNvSpPr txBox="1"/>
          <p:nvPr/>
        </p:nvSpPr>
        <p:spPr>
          <a:xfrm>
            <a:off x="8460831"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12" name="フリーフォーム: 図形 12">
            <a:extLst>
              <a:ext uri="{FF2B5EF4-FFF2-40B4-BE49-F238E27FC236}">
                <a16:creationId xmlns:a16="http://schemas.microsoft.com/office/drawing/2014/main" id="{A859B4D7-5BDF-EB11-95F6-AE23A821A2E9}"/>
              </a:ext>
            </a:extLst>
          </p:cNvPr>
          <p:cNvSpPr>
            <a:spLocks/>
          </p:cNvSpPr>
          <p:nvPr/>
        </p:nvSpPr>
        <p:spPr bwMode="auto">
          <a:xfrm>
            <a:off x="7988052" y="4650025"/>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217" name="テキスト ボックス 216">
            <a:extLst>
              <a:ext uri="{FF2B5EF4-FFF2-40B4-BE49-F238E27FC236}">
                <a16:creationId xmlns:a16="http://schemas.microsoft.com/office/drawing/2014/main" id="{4D8681D1-056B-EF60-E7FB-9331F40BF5D2}"/>
              </a:ext>
            </a:extLst>
          </p:cNvPr>
          <p:cNvSpPr txBox="1"/>
          <p:nvPr/>
        </p:nvSpPr>
        <p:spPr>
          <a:xfrm>
            <a:off x="8195722" y="4626970"/>
            <a:ext cx="318369" cy="14014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26" name="フローチャート: 手操作入力 225">
            <a:extLst>
              <a:ext uri="{FF2B5EF4-FFF2-40B4-BE49-F238E27FC236}">
                <a16:creationId xmlns:a16="http://schemas.microsoft.com/office/drawing/2014/main" id="{A33891B8-DAB1-77A8-7F53-1E6C7FFB5D4E}"/>
              </a:ext>
            </a:extLst>
          </p:cNvPr>
          <p:cNvSpPr/>
          <p:nvPr/>
        </p:nvSpPr>
        <p:spPr bwMode="auto">
          <a:xfrm>
            <a:off x="9359900"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900" dirty="0">
                <a:solidFill>
                  <a:schemeClr val="bg2">
                    <a:lumMod val="50000"/>
                  </a:schemeClr>
                </a:solidFill>
                <a:latin typeface="Meiryo UI" panose="020B0604030504040204" pitchFamily="50" charset="-128"/>
                <a:ea typeface="Meiryo UI" panose="020B0604030504040204" pitchFamily="50" charset="-128"/>
              </a:rPr>
              <a:t>ID</a:t>
            </a:r>
          </a:p>
          <a:p>
            <a:pPr algn="ctr"/>
            <a:r>
              <a:rPr lang="en-US" altLang="ja-JP" sz="900" dirty="0">
                <a:solidFill>
                  <a:schemeClr val="bg2">
                    <a:lumMod val="50000"/>
                  </a:schemeClr>
                </a:solidFill>
                <a:latin typeface="Meiryo UI" panose="020B0604030504040204" pitchFamily="50" charset="-128"/>
                <a:ea typeface="Meiryo UI" panose="020B0604030504040204" pitchFamily="50" charset="-128"/>
              </a:rPr>
              <a:t>VBA</a:t>
            </a:r>
            <a:r>
              <a:rPr lang="ja-JP" altLang="en-US" sz="900" dirty="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227" name="直線矢印コネクタ 226">
            <a:extLst>
              <a:ext uri="{FF2B5EF4-FFF2-40B4-BE49-F238E27FC236}">
                <a16:creationId xmlns:a16="http://schemas.microsoft.com/office/drawing/2014/main" id="{3A5358BE-5F43-A109-27A6-39AAD160CFE0}"/>
              </a:ext>
            </a:extLst>
          </p:cNvPr>
          <p:cNvCxnSpPr>
            <a:cxnSpLocks/>
            <a:stCxn id="226" idx="2"/>
          </p:cNvCxnSpPr>
          <p:nvPr/>
        </p:nvCxnSpPr>
        <p:spPr>
          <a:xfrm>
            <a:off x="9827382" y="3994896"/>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25BD3416-34CC-082B-710E-86DE79405DC0}"/>
              </a:ext>
            </a:extLst>
          </p:cNvPr>
          <p:cNvSpPr txBox="1"/>
          <p:nvPr/>
        </p:nvSpPr>
        <p:spPr>
          <a:xfrm>
            <a:off x="9593536"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実行</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38" name="コネクタ: カギ線 5">
            <a:extLst>
              <a:ext uri="{FF2B5EF4-FFF2-40B4-BE49-F238E27FC236}">
                <a16:creationId xmlns:a16="http://schemas.microsoft.com/office/drawing/2014/main" id="{976B4965-8A82-DAA4-373C-46FB409E984E}"/>
              </a:ext>
            </a:extLst>
          </p:cNvPr>
          <p:cNvCxnSpPr>
            <a:cxnSpLocks/>
            <a:stCxn id="160" idx="3"/>
            <a:endCxn id="226" idx="1"/>
          </p:cNvCxnSpPr>
          <p:nvPr/>
        </p:nvCxnSpPr>
        <p:spPr>
          <a:xfrm flipV="1">
            <a:off x="9162159" y="3798630"/>
            <a:ext cx="197741"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グループ化 248">
            <a:extLst>
              <a:ext uri="{FF2B5EF4-FFF2-40B4-BE49-F238E27FC236}">
                <a16:creationId xmlns:a16="http://schemas.microsoft.com/office/drawing/2014/main" id="{68623877-6A0E-650A-3D74-8C21EA262B77}"/>
              </a:ext>
            </a:extLst>
          </p:cNvPr>
          <p:cNvGrpSpPr/>
          <p:nvPr/>
        </p:nvGrpSpPr>
        <p:grpSpPr>
          <a:xfrm>
            <a:off x="10492604" y="5940371"/>
            <a:ext cx="934964" cy="436743"/>
            <a:chOff x="10336405" y="5064525"/>
            <a:chExt cx="1358235" cy="436743"/>
          </a:xfrm>
        </p:grpSpPr>
        <p:sp>
          <p:nvSpPr>
            <p:cNvPr id="251" name="正方形/長方形 250">
              <a:extLst>
                <a:ext uri="{FF2B5EF4-FFF2-40B4-BE49-F238E27FC236}">
                  <a16:creationId xmlns:a16="http://schemas.microsoft.com/office/drawing/2014/main" id="{199D357A-DF1F-33D2-C950-D6230D412D4D}"/>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2" name="正方形/長方形 251">
              <a:extLst>
                <a:ext uri="{FF2B5EF4-FFF2-40B4-BE49-F238E27FC236}">
                  <a16:creationId xmlns:a16="http://schemas.microsoft.com/office/drawing/2014/main" id="{A81840CB-0799-CC51-B133-24FBAF8C1907}"/>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3" name="正方形/長方形 252">
              <a:extLst>
                <a:ext uri="{FF2B5EF4-FFF2-40B4-BE49-F238E27FC236}">
                  <a16:creationId xmlns:a16="http://schemas.microsoft.com/office/drawing/2014/main" id="{E00F65C2-D95D-4ECC-7DD1-5BD42C327837}"/>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dirty="0">
                  <a:solidFill>
                    <a:schemeClr val="bg2">
                      <a:lumMod val="50000"/>
                    </a:schemeClr>
                  </a:solidFill>
                  <a:latin typeface="Meiryo UI" panose="020B0604030504040204" pitchFamily="50" charset="-128"/>
                  <a:ea typeface="Meiryo UI" panose="020B0604030504040204" pitchFamily="50" charset="-128"/>
                </a:rPr>
                <a:t>WS</a:t>
              </a:r>
              <a:r>
                <a:rPr lang="ja-JP" altLang="en-US" sz="800" dirty="0">
                  <a:solidFill>
                    <a:schemeClr val="bg2">
                      <a:lumMod val="50000"/>
                    </a:schemeClr>
                  </a:solidFill>
                  <a:latin typeface="Meiryo UI" panose="020B0604030504040204" pitchFamily="50" charset="-128"/>
                  <a:ea typeface="Meiryo UI" panose="020B0604030504040204" pitchFamily="50" charset="-128"/>
                </a:rPr>
                <a:t>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&lt;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dirty="0">
                  <a:solidFill>
                    <a:schemeClr val="bg2">
                      <a:lumMod val="50000"/>
                    </a:schemeClr>
                  </a:solidFill>
                  <a:latin typeface="Meiryo UI" panose="020B0604030504040204" pitchFamily="50" charset="-128"/>
                  <a:ea typeface="Meiryo UI" panose="020B0604030504040204" pitchFamily="50" charset="-128"/>
                </a:rPr>
                <a:t>&gt;</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54" name="直線矢印コネクタ 21">
            <a:extLst>
              <a:ext uri="{FF2B5EF4-FFF2-40B4-BE49-F238E27FC236}">
                <a16:creationId xmlns:a16="http://schemas.microsoft.com/office/drawing/2014/main" id="{0369FC3E-35BD-67D8-13DB-E95A7A952A4F}"/>
              </a:ext>
            </a:extLst>
          </p:cNvPr>
          <p:cNvCxnSpPr>
            <a:cxnSpLocks/>
            <a:stCxn id="259" idx="2"/>
            <a:endCxn id="253" idx="0"/>
          </p:cNvCxnSpPr>
          <p:nvPr/>
        </p:nvCxnSpPr>
        <p:spPr>
          <a:xfrm flipH="1">
            <a:off x="10951916" y="3996762"/>
            <a:ext cx="8170" cy="194360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1">
            <a:extLst>
              <a:ext uri="{FF2B5EF4-FFF2-40B4-BE49-F238E27FC236}">
                <a16:creationId xmlns:a16="http://schemas.microsoft.com/office/drawing/2014/main" id="{EE2801A8-788C-62A5-2F7A-12B5DBC065A7}"/>
              </a:ext>
            </a:extLst>
          </p:cNvPr>
          <p:cNvCxnSpPr>
            <a:cxnSpLocks/>
            <a:stCxn id="163" idx="3"/>
            <a:endCxn id="253" idx="0"/>
          </p:cNvCxnSpPr>
          <p:nvPr/>
        </p:nvCxnSpPr>
        <p:spPr>
          <a:xfrm>
            <a:off x="10294864" y="5234648"/>
            <a:ext cx="657052" cy="70572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CB9C254F-9034-97EA-9C50-7DA0448FF593}"/>
              </a:ext>
            </a:extLst>
          </p:cNvPr>
          <p:cNvSpPr txBox="1"/>
          <p:nvPr/>
        </p:nvSpPr>
        <p:spPr>
          <a:xfrm>
            <a:off x="10652512" y="4771274"/>
            <a:ext cx="620413"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更新</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8" name="テキスト ボックス 257">
            <a:extLst>
              <a:ext uri="{FF2B5EF4-FFF2-40B4-BE49-F238E27FC236}">
                <a16:creationId xmlns:a16="http://schemas.microsoft.com/office/drawing/2014/main" id="{3FF4ADEE-2DC3-9970-F1BD-81FC04C2AC86}"/>
              </a:ext>
            </a:extLst>
          </p:cNvPr>
          <p:cNvSpPr txBox="1"/>
          <p:nvPr/>
        </p:nvSpPr>
        <p:spPr>
          <a:xfrm>
            <a:off x="10447020" y="5170710"/>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59" name="フローチャート: 手操作入力 258">
            <a:extLst>
              <a:ext uri="{FF2B5EF4-FFF2-40B4-BE49-F238E27FC236}">
                <a16:creationId xmlns:a16="http://schemas.microsoft.com/office/drawing/2014/main" id="{D5D4290A-221C-0D65-C37E-34D0DF1C9779}"/>
              </a:ext>
            </a:extLst>
          </p:cNvPr>
          <p:cNvSpPr/>
          <p:nvPr/>
        </p:nvSpPr>
        <p:spPr bwMode="auto">
          <a:xfrm>
            <a:off x="10492604" y="3604229"/>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支払依頼</a:t>
            </a:r>
            <a:r>
              <a:rPr lang="en-US" altLang="ja-JP" sz="900" dirty="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900" dirty="0">
                <a:solidFill>
                  <a:schemeClr val="bg2">
                    <a:lumMod val="50000"/>
                  </a:schemeClr>
                </a:solidFill>
                <a:latin typeface="Meiryo UI" panose="020B0604030504040204" pitchFamily="50" charset="-128"/>
                <a:ea typeface="Meiryo UI" panose="020B0604030504040204" pitchFamily="50" charset="-128"/>
              </a:rPr>
              <a:t>結果入力＆コピー</a:t>
            </a:r>
          </a:p>
        </p:txBody>
      </p:sp>
      <p:cxnSp>
        <p:nvCxnSpPr>
          <p:cNvPr id="260" name="コネクタ: カギ線 5">
            <a:extLst>
              <a:ext uri="{FF2B5EF4-FFF2-40B4-BE49-F238E27FC236}">
                <a16:creationId xmlns:a16="http://schemas.microsoft.com/office/drawing/2014/main" id="{3C3C3ADC-1643-661E-CEDD-6243C8B6217C}"/>
              </a:ext>
            </a:extLst>
          </p:cNvPr>
          <p:cNvCxnSpPr>
            <a:cxnSpLocks/>
            <a:stCxn id="226" idx="3"/>
            <a:endCxn id="259" idx="1"/>
          </p:cNvCxnSpPr>
          <p:nvPr/>
        </p:nvCxnSpPr>
        <p:spPr>
          <a:xfrm>
            <a:off x="10294864" y="3798630"/>
            <a:ext cx="197740" cy="18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7" name="楕円 266">
            <a:extLst>
              <a:ext uri="{FF2B5EF4-FFF2-40B4-BE49-F238E27FC236}">
                <a16:creationId xmlns:a16="http://schemas.microsoft.com/office/drawing/2014/main" id="{6D78806B-6F83-962C-B727-FE970E9219B5}"/>
              </a:ext>
            </a:extLst>
          </p:cNvPr>
          <p:cNvSpPr/>
          <p:nvPr/>
        </p:nvSpPr>
        <p:spPr>
          <a:xfrm>
            <a:off x="11650497" y="3707064"/>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3</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268" name="コネクタ: カギ線 5">
            <a:extLst>
              <a:ext uri="{FF2B5EF4-FFF2-40B4-BE49-F238E27FC236}">
                <a16:creationId xmlns:a16="http://schemas.microsoft.com/office/drawing/2014/main" id="{87D08617-E6C7-5419-A035-BCB8314BB208}"/>
              </a:ext>
            </a:extLst>
          </p:cNvPr>
          <p:cNvCxnSpPr>
            <a:cxnSpLocks/>
            <a:stCxn id="259" idx="3"/>
            <a:endCxn id="267" idx="2"/>
          </p:cNvCxnSpPr>
          <p:nvPr/>
        </p:nvCxnSpPr>
        <p:spPr>
          <a:xfrm flipV="1">
            <a:off x="11427568" y="3799611"/>
            <a:ext cx="222929" cy="88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1" name="矢印: 左右 270">
            <a:extLst>
              <a:ext uri="{FF2B5EF4-FFF2-40B4-BE49-F238E27FC236}">
                <a16:creationId xmlns:a16="http://schemas.microsoft.com/office/drawing/2014/main" id="{CB2E0B7B-8826-6949-913B-C95A0C0C0075}"/>
              </a:ext>
            </a:extLst>
          </p:cNvPr>
          <p:cNvSpPr/>
          <p:nvPr/>
        </p:nvSpPr>
        <p:spPr>
          <a:xfrm>
            <a:off x="9153467" y="1596442"/>
            <a:ext cx="133913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2</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r>
              <a:rPr lang="en-US" altLang="ja-JP" sz="800" dirty="0">
                <a:solidFill>
                  <a:schemeClr val="bg2">
                    <a:lumMod val="50000"/>
                  </a:schemeClr>
                </a:solidFill>
                <a:latin typeface="Meiryo UI" panose="020B0604030504040204" pitchFamily="50" charset="-128"/>
                <a:ea typeface="Meiryo UI" panose="020B0604030504040204" pitchFamily="50" charset="-128"/>
              </a:rPr>
              <a:t>/1</a:t>
            </a:r>
            <a:r>
              <a:rPr lang="ja-JP" altLang="en-US" sz="800" dirty="0">
                <a:solidFill>
                  <a:schemeClr val="bg2">
                    <a:lumMod val="50000"/>
                  </a:schemeClr>
                </a:solidFill>
                <a:latin typeface="Meiryo UI" panose="020B0604030504040204" pitchFamily="50" charset="-128"/>
                <a:ea typeface="Meiryo UI" panose="020B0604030504040204" pitchFamily="50" charset="-128"/>
              </a:rPr>
              <a:t>件</a:t>
            </a:r>
          </a:p>
        </p:txBody>
      </p:sp>
    </p:spTree>
    <p:extLst>
      <p:ext uri="{BB962C8B-B14F-4D97-AF65-F5344CB8AC3E}">
        <p14:creationId xmlns:p14="http://schemas.microsoft.com/office/powerpoint/2010/main" val="216120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B8A95-F611-BC21-991B-44C54FC920A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0091E53-34F5-E26D-02FB-CC5F3447798A}"/>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4B68DDE1-B2FE-C44B-53BC-0BD5063A3761}"/>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1B0B5445-85B7-9829-F40C-1649E5E1C7D2}"/>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382678C4-D97D-55A1-5FBE-2D4CFA544D1F}"/>
              </a:ext>
            </a:extLst>
          </p:cNvPr>
          <p:cNvSpPr/>
          <p:nvPr/>
        </p:nvSpPr>
        <p:spPr>
          <a:xfrm>
            <a:off x="286372" y="4848615"/>
            <a:ext cx="463231" cy="13774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7725C861-90E4-03C2-F527-92A54983F4A1}"/>
              </a:ext>
            </a:extLst>
          </p:cNvPr>
          <p:cNvSpPr/>
          <p:nvPr/>
        </p:nvSpPr>
        <p:spPr>
          <a:xfrm>
            <a:off x="286372" y="2740075"/>
            <a:ext cx="463231" cy="2084591"/>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19" name="フローチャート : 書類 22">
            <a:extLst>
              <a:ext uri="{FF2B5EF4-FFF2-40B4-BE49-F238E27FC236}">
                <a16:creationId xmlns:a16="http://schemas.microsoft.com/office/drawing/2014/main" id="{A74821FE-0E1D-2EFC-DD4B-13DDDA6B4548}"/>
              </a:ext>
            </a:extLst>
          </p:cNvPr>
          <p:cNvSpPr/>
          <p:nvPr/>
        </p:nvSpPr>
        <p:spPr>
          <a:xfrm>
            <a:off x="2799896" y="257316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20" name="フローチャート : 書類 22">
            <a:extLst>
              <a:ext uri="{FF2B5EF4-FFF2-40B4-BE49-F238E27FC236}">
                <a16:creationId xmlns:a16="http://schemas.microsoft.com/office/drawing/2014/main" id="{D2A624DA-E51F-0733-552E-2B5812752972}"/>
              </a:ext>
            </a:extLst>
          </p:cNvPr>
          <p:cNvSpPr/>
          <p:nvPr/>
        </p:nvSpPr>
        <p:spPr>
          <a:xfrm>
            <a:off x="2765662" y="254160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pic>
        <p:nvPicPr>
          <p:cNvPr id="31" name="図 30">
            <a:extLst>
              <a:ext uri="{FF2B5EF4-FFF2-40B4-BE49-F238E27FC236}">
                <a16:creationId xmlns:a16="http://schemas.microsoft.com/office/drawing/2014/main" id="{216AFBB0-3B17-97B9-E5FA-17284F44D20E}"/>
              </a:ext>
            </a:extLst>
          </p:cNvPr>
          <p:cNvPicPr>
            <a:picLocks noChangeAspect="1"/>
          </p:cNvPicPr>
          <p:nvPr/>
        </p:nvPicPr>
        <p:blipFill>
          <a:blip r:embed="rId2"/>
          <a:stretch>
            <a:fillRect/>
          </a:stretch>
        </p:blipFill>
        <p:spPr>
          <a:xfrm>
            <a:off x="10474822" y="2206304"/>
            <a:ext cx="164606" cy="164606"/>
          </a:xfrm>
          <a:prstGeom prst="rect">
            <a:avLst/>
          </a:prstGeom>
        </p:spPr>
      </p:pic>
      <p:sp>
        <p:nvSpPr>
          <p:cNvPr id="32" name="フローチャート: 手操作入力 31">
            <a:extLst>
              <a:ext uri="{FF2B5EF4-FFF2-40B4-BE49-F238E27FC236}">
                <a16:creationId xmlns:a16="http://schemas.microsoft.com/office/drawing/2014/main" id="{29D9D68F-D1DE-A122-9669-C0E5D0C1FCF2}"/>
              </a:ext>
            </a:extLst>
          </p:cNvPr>
          <p:cNvSpPr/>
          <p:nvPr/>
        </p:nvSpPr>
        <p:spPr bwMode="auto">
          <a:xfrm>
            <a:off x="11186635" y="165084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申込受付システム</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ログイン</a:t>
            </a:r>
          </a:p>
        </p:txBody>
      </p:sp>
      <p:sp>
        <p:nvSpPr>
          <p:cNvPr id="34" name="正方形/長方形 33">
            <a:extLst>
              <a:ext uri="{FF2B5EF4-FFF2-40B4-BE49-F238E27FC236}">
                <a16:creationId xmlns:a16="http://schemas.microsoft.com/office/drawing/2014/main" id="{A57DD714-CC0D-9E20-4EA8-B76B147223C4}"/>
              </a:ext>
            </a:extLst>
          </p:cNvPr>
          <p:cNvSpPr/>
          <p:nvPr/>
        </p:nvSpPr>
        <p:spPr bwMode="auto">
          <a:xfrm>
            <a:off x="5275750" y="5059021"/>
            <a:ext cx="317346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請求提出画面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AppSheet</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sp>
        <p:nvSpPr>
          <p:cNvPr id="36" name="テキスト ボックス 35">
            <a:extLst>
              <a:ext uri="{FF2B5EF4-FFF2-40B4-BE49-F238E27FC236}">
                <a16:creationId xmlns:a16="http://schemas.microsoft.com/office/drawing/2014/main" id="{631E2B8B-1AB8-9479-03AD-4E5EB4EEC1FF}"/>
              </a:ext>
            </a:extLst>
          </p:cNvPr>
          <p:cNvSpPr txBox="1"/>
          <p:nvPr/>
        </p:nvSpPr>
        <p:spPr>
          <a:xfrm>
            <a:off x="10712176" y="2119997"/>
            <a:ext cx="888138"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申込書スキャン</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処理へ</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79" name="直線矢印コネクタ 78">
            <a:extLst>
              <a:ext uri="{FF2B5EF4-FFF2-40B4-BE49-F238E27FC236}">
                <a16:creationId xmlns:a16="http://schemas.microsoft.com/office/drawing/2014/main" id="{AACC76DC-C04B-B5E6-6C76-3A434453FC26}"/>
              </a:ext>
            </a:extLst>
          </p:cNvPr>
          <p:cNvCxnSpPr>
            <a:cxnSpLocks/>
            <a:endCxn id="31" idx="1"/>
          </p:cNvCxnSpPr>
          <p:nvPr/>
        </p:nvCxnSpPr>
        <p:spPr>
          <a:xfrm flipV="1">
            <a:off x="10185945" y="2288607"/>
            <a:ext cx="288877" cy="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矢印: 左右 89">
            <a:extLst>
              <a:ext uri="{FF2B5EF4-FFF2-40B4-BE49-F238E27FC236}">
                <a16:creationId xmlns:a16="http://schemas.microsoft.com/office/drawing/2014/main" id="{FB5E5BA8-3DE9-82D4-8967-95E104D0D0C8}"/>
              </a:ext>
            </a:extLst>
          </p:cNvPr>
          <p:cNvSpPr/>
          <p:nvPr/>
        </p:nvSpPr>
        <p:spPr>
          <a:xfrm>
            <a:off x="767683" y="1602196"/>
            <a:ext cx="3567809"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作業時間：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3</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5</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p>
        </p:txBody>
      </p:sp>
      <p:sp>
        <p:nvSpPr>
          <p:cNvPr id="91" name="矢印: 五方向 90">
            <a:extLst>
              <a:ext uri="{FF2B5EF4-FFF2-40B4-BE49-F238E27FC236}">
                <a16:creationId xmlns:a16="http://schemas.microsoft.com/office/drawing/2014/main" id="{0F6D56AF-D052-A474-C570-02ADD62E845B}"/>
              </a:ext>
            </a:extLst>
          </p:cNvPr>
          <p:cNvSpPr/>
          <p:nvPr/>
        </p:nvSpPr>
        <p:spPr>
          <a:xfrm>
            <a:off x="767684" y="1353312"/>
            <a:ext cx="3582166"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請求書受領</a:t>
            </a:r>
          </a:p>
        </p:txBody>
      </p:sp>
      <p:cxnSp>
        <p:nvCxnSpPr>
          <p:cNvPr id="121" name="直線矢印コネクタ 120">
            <a:extLst>
              <a:ext uri="{FF2B5EF4-FFF2-40B4-BE49-F238E27FC236}">
                <a16:creationId xmlns:a16="http://schemas.microsoft.com/office/drawing/2014/main" id="{5A3F03F2-DF6B-3749-2400-49635AFF1DF5}"/>
              </a:ext>
            </a:extLst>
          </p:cNvPr>
          <p:cNvCxnSpPr>
            <a:cxnSpLocks/>
            <a:stCxn id="51" idx="2"/>
            <a:endCxn id="50" idx="0"/>
          </p:cNvCxnSpPr>
          <p:nvPr/>
        </p:nvCxnSpPr>
        <p:spPr>
          <a:xfrm>
            <a:off x="1586765" y="3814768"/>
            <a:ext cx="0" cy="124425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楕円 130">
            <a:extLst>
              <a:ext uri="{FF2B5EF4-FFF2-40B4-BE49-F238E27FC236}">
                <a16:creationId xmlns:a16="http://schemas.microsoft.com/office/drawing/2014/main" id="{4C1C66C5-ED20-7846-3344-070B288DAFA1}"/>
              </a:ext>
            </a:extLst>
          </p:cNvPr>
          <p:cNvSpPr/>
          <p:nvPr/>
        </p:nvSpPr>
        <p:spPr>
          <a:xfrm>
            <a:off x="10639428" y="4003430"/>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3265C11F-4A00-482C-1176-447DF4E0C8FA}"/>
              </a:ext>
            </a:extLst>
          </p:cNvPr>
          <p:cNvSpPr txBox="1"/>
          <p:nvPr/>
        </p:nvSpPr>
        <p:spPr>
          <a:xfrm>
            <a:off x="10977849" y="4003430"/>
            <a:ext cx="118343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紙ではなくシステムを正とする</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42" name="コネクタ: カギ線 189">
            <a:extLst>
              <a:ext uri="{FF2B5EF4-FFF2-40B4-BE49-F238E27FC236}">
                <a16:creationId xmlns:a16="http://schemas.microsoft.com/office/drawing/2014/main" id="{E681BD15-C82F-E11D-3000-FBA731A7F144}"/>
              </a:ext>
            </a:extLst>
          </p:cNvPr>
          <p:cNvCxnSpPr>
            <a:cxnSpLocks/>
          </p:cNvCxnSpPr>
          <p:nvPr/>
        </p:nvCxnSpPr>
        <p:spPr>
          <a:xfrm flipH="1" flipV="1">
            <a:off x="12036867" y="2789008"/>
            <a:ext cx="8093" cy="101048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F2259306-4028-ED45-C789-9E64EE05EC80}"/>
              </a:ext>
            </a:extLst>
          </p:cNvPr>
          <p:cNvGrpSpPr/>
          <p:nvPr/>
        </p:nvGrpSpPr>
        <p:grpSpPr>
          <a:xfrm>
            <a:off x="1756357" y="2217781"/>
            <a:ext cx="469331" cy="397212"/>
            <a:chOff x="1756357" y="2217781"/>
            <a:chExt cx="469331" cy="397212"/>
          </a:xfrm>
        </p:grpSpPr>
        <p:sp>
          <p:nvSpPr>
            <p:cNvPr id="8" name="円/楕円 9">
              <a:extLst>
                <a:ext uri="{FF2B5EF4-FFF2-40B4-BE49-F238E27FC236}">
                  <a16:creationId xmlns:a16="http://schemas.microsoft.com/office/drawing/2014/main" id="{7C823B70-6530-F37D-65D4-5C6630E36C70}"/>
                </a:ext>
              </a:extLst>
            </p:cNvPr>
            <p:cNvSpPr/>
            <p:nvPr/>
          </p:nvSpPr>
          <p:spPr>
            <a:xfrm>
              <a:off x="1897661" y="221778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081D13DF-0F49-4688-A44B-3EA0C5B4A176}"/>
                </a:ext>
              </a:extLst>
            </p:cNvPr>
            <p:cNvSpPr txBox="1"/>
            <p:nvPr/>
          </p:nvSpPr>
          <p:spPr>
            <a:xfrm>
              <a:off x="1756357" y="2389290"/>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rtl="0" latinLnBrk="1" hangingPunct="0"/>
              <a:r>
                <a:rPr kumimoji="1" lang="ja-JP" altLang="en-US" sz="800" dirty="0">
                  <a:solidFill>
                    <a:srgbClr val="464646"/>
                  </a:solidFill>
                  <a:latin typeface="Meiryo UI" panose="020B0604030504040204" pitchFamily="50" charset="-128"/>
                  <a:ea typeface="Meiryo UI" panose="020B0604030504040204" pitchFamily="50" charset="-128"/>
                  <a:cs typeface="Arial" panose="020B0604020202020204" pitchFamily="34" charset="0"/>
                </a:rPr>
                <a:t>都度</a:t>
              </a:r>
              <a:endParaRPr kumimoji="1" lang="en-US" altLang="ja-JP" sz="800" dirty="0">
                <a:solidFill>
                  <a:srgbClr val="464646"/>
                </a:solidFill>
                <a:latin typeface="Meiryo UI" panose="020B0604030504040204" pitchFamily="50" charset="-128"/>
                <a:ea typeface="Meiryo UI" panose="020B0604030504040204" pitchFamily="50" charset="-128"/>
                <a:cs typeface="Arial" panose="020B0604020202020204" pitchFamily="34" charset="0"/>
              </a:endParaRPr>
            </a:p>
          </p:txBody>
        </p:sp>
        <p:cxnSp>
          <p:nvCxnSpPr>
            <p:cNvPr id="143" name="コネクタ: カギ線 5">
              <a:extLst>
                <a:ext uri="{FF2B5EF4-FFF2-40B4-BE49-F238E27FC236}">
                  <a16:creationId xmlns:a16="http://schemas.microsoft.com/office/drawing/2014/main" id="{EA80177B-E6CE-60F0-EA14-F82D6F4A0B0E}"/>
                </a:ext>
              </a:extLst>
            </p:cNvPr>
            <p:cNvCxnSpPr>
              <a:cxnSpLocks/>
              <a:stCxn id="8" idx="6"/>
              <a:endCxn id="169" idx="1"/>
            </p:cNvCxnSpPr>
            <p:nvPr/>
          </p:nvCxnSpPr>
          <p:spPr>
            <a:xfrm flipV="1">
              <a:off x="2051220" y="2297907"/>
              <a:ext cx="174468"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5" name="矢印: 五方向 164">
            <a:extLst>
              <a:ext uri="{FF2B5EF4-FFF2-40B4-BE49-F238E27FC236}">
                <a16:creationId xmlns:a16="http://schemas.microsoft.com/office/drawing/2014/main" id="{7D3F4726-5161-F730-7DBB-CF572EEC9DF7}"/>
              </a:ext>
            </a:extLst>
          </p:cNvPr>
          <p:cNvSpPr/>
          <p:nvPr/>
        </p:nvSpPr>
        <p:spPr>
          <a:xfrm>
            <a:off x="4353572" y="1353312"/>
            <a:ext cx="5435821"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166" name="正方形/長方形 165">
            <a:extLst>
              <a:ext uri="{FF2B5EF4-FFF2-40B4-BE49-F238E27FC236}">
                <a16:creationId xmlns:a16="http://schemas.microsoft.com/office/drawing/2014/main" id="{977624B8-3E1D-FEC9-2F33-086BB5EEF67B}"/>
              </a:ext>
            </a:extLst>
          </p:cNvPr>
          <p:cNvSpPr/>
          <p:nvPr/>
        </p:nvSpPr>
        <p:spPr>
          <a:xfrm>
            <a:off x="286372"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dirty="0">
                <a:solidFill>
                  <a:schemeClr val="bg1"/>
                </a:solidFill>
                <a:latin typeface="Meiryo UI" panose="020B0604030504040204" pitchFamily="50" charset="-128"/>
                <a:ea typeface="Meiryo UI" panose="020B0604030504040204" pitchFamily="50" charset="-128"/>
                <a:sym typeface="ヒラギノ角ゴ ProN W3"/>
              </a:rPr>
              <a:t>請求担当</a:t>
            </a:r>
            <a:endPar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167" name="正方形/長方形 166">
            <a:extLst>
              <a:ext uri="{FF2B5EF4-FFF2-40B4-BE49-F238E27FC236}">
                <a16:creationId xmlns:a16="http://schemas.microsoft.com/office/drawing/2014/main" id="{563CD0E6-6F82-96D7-F4CB-D45C15CE65B4}"/>
              </a:ext>
            </a:extLst>
          </p:cNvPr>
          <p:cNvSpPr/>
          <p:nvPr/>
        </p:nvSpPr>
        <p:spPr>
          <a:xfrm>
            <a:off x="-1" y="2739674"/>
            <a:ext cx="283709" cy="2085528"/>
          </a:xfrm>
          <a:prstGeom prst="rect">
            <a:avLst/>
          </a:prstGeom>
          <a:solidFill>
            <a:schemeClr val="bg1"/>
          </a:solidFill>
          <a:ln w="63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sym typeface="ヒラギノ角ゴ ProN W3"/>
              </a:rPr>
              <a:t>社内</a:t>
            </a:r>
          </a:p>
        </p:txBody>
      </p:sp>
      <p:sp>
        <p:nvSpPr>
          <p:cNvPr id="168" name="正方形/長方形 167">
            <a:extLst>
              <a:ext uri="{FF2B5EF4-FFF2-40B4-BE49-F238E27FC236}">
                <a16:creationId xmlns:a16="http://schemas.microsoft.com/office/drawing/2014/main" id="{256FBE45-8CFB-B8C5-8A48-0715A21C3421}"/>
              </a:ext>
            </a:extLst>
          </p:cNvPr>
          <p:cNvSpPr/>
          <p:nvPr/>
        </p:nvSpPr>
        <p:spPr>
          <a:xfrm>
            <a:off x="-1" y="1885752"/>
            <a:ext cx="284400" cy="824310"/>
          </a:xfrm>
          <a:prstGeom prst="rect">
            <a:avLst/>
          </a:prstGeom>
          <a:solidFill>
            <a:schemeClr val="bg1"/>
          </a:solidFill>
          <a:ln w="63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R="0" algn="ctr" fontAlgn="auto">
              <a:lnSpc>
                <a:spcPct val="100000"/>
              </a:lnSpc>
              <a:spcBef>
                <a:spcPts val="0"/>
              </a:spcBef>
              <a:spcAft>
                <a:spcPts val="0"/>
              </a:spcAft>
              <a:buClrTx/>
              <a:buSzTx/>
              <a:buFontTx/>
              <a:buNone/>
              <a:tabLst/>
            </a:pPr>
            <a:r>
              <a:rPr lang="ja-JP" altLang="en-US" sz="1200" dirty="0">
                <a:solidFill>
                  <a:schemeClr val="bg2">
                    <a:lumMod val="50000"/>
                  </a:schemeClr>
                </a:solidFill>
                <a:latin typeface="Meiryo UI" panose="020B0604030504040204" pitchFamily="50" charset="-128"/>
                <a:ea typeface="Meiryo UI" panose="020B0604030504040204" pitchFamily="50" charset="-128"/>
                <a:sym typeface="ヒラギノ角ゴ ProN W3"/>
              </a:rPr>
              <a:t>社外</a:t>
            </a:r>
          </a:p>
        </p:txBody>
      </p:sp>
      <p:sp>
        <p:nvSpPr>
          <p:cNvPr id="169" name="フローチャート : 代替処理 2">
            <a:extLst>
              <a:ext uri="{FF2B5EF4-FFF2-40B4-BE49-F238E27FC236}">
                <a16:creationId xmlns:a16="http://schemas.microsoft.com/office/drawing/2014/main" id="{19C15DDA-93BC-7A76-92BA-4205C6C6A0CB}"/>
              </a:ext>
            </a:extLst>
          </p:cNvPr>
          <p:cNvSpPr/>
          <p:nvPr/>
        </p:nvSpPr>
        <p:spPr>
          <a:xfrm>
            <a:off x="2225688" y="2075708"/>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送付</a:t>
            </a:r>
          </a:p>
        </p:txBody>
      </p:sp>
      <p:cxnSp>
        <p:nvCxnSpPr>
          <p:cNvPr id="171" name="直線矢印コネクタ 170">
            <a:extLst>
              <a:ext uri="{FF2B5EF4-FFF2-40B4-BE49-F238E27FC236}">
                <a16:creationId xmlns:a16="http://schemas.microsoft.com/office/drawing/2014/main" id="{2D061011-BEB0-0BAF-24DA-3DB4866D7347}"/>
              </a:ext>
            </a:extLst>
          </p:cNvPr>
          <p:cNvCxnSpPr>
            <a:cxnSpLocks/>
            <a:stCxn id="169" idx="2"/>
            <a:endCxn id="174" idx="0"/>
          </p:cNvCxnSpPr>
          <p:nvPr/>
        </p:nvCxnSpPr>
        <p:spPr>
          <a:xfrm>
            <a:off x="2693688" y="2520106"/>
            <a:ext cx="5080" cy="87745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A935CE42-FC4D-E1A1-C481-519FAA51C8F4}"/>
              </a:ext>
            </a:extLst>
          </p:cNvPr>
          <p:cNvSpPr txBox="1"/>
          <p:nvPr/>
        </p:nvSpPr>
        <p:spPr>
          <a:xfrm>
            <a:off x="2352462" y="2881303"/>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44" name="円/楕円 9">
            <a:extLst>
              <a:ext uri="{FF2B5EF4-FFF2-40B4-BE49-F238E27FC236}">
                <a16:creationId xmlns:a16="http://schemas.microsoft.com/office/drawing/2014/main" id="{FED91F44-CD3B-B4E7-659C-798970C51985}"/>
              </a:ext>
            </a:extLst>
          </p:cNvPr>
          <p:cNvSpPr/>
          <p:nvPr/>
        </p:nvSpPr>
        <p:spPr>
          <a:xfrm>
            <a:off x="815621" y="3536843"/>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F13E837C-1B91-CE21-45BC-734ACDDC0DD1}"/>
              </a:ext>
            </a:extLst>
          </p:cNvPr>
          <p:cNvSpPr txBox="1"/>
          <p:nvPr/>
        </p:nvSpPr>
        <p:spPr>
          <a:xfrm>
            <a:off x="674317" y="3698192"/>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rtl="0" latinLnBrk="1" hangingPunct="0"/>
            <a:r>
              <a:rPr kumimoji="1" lang="ja-JP" altLang="en-US" sz="800" dirty="0">
                <a:solidFill>
                  <a:srgbClr val="464646"/>
                </a:solidFill>
                <a:latin typeface="Meiryo UI" panose="020B0604030504040204" pitchFamily="50" charset="-128"/>
                <a:ea typeface="Meiryo UI" panose="020B0604030504040204" pitchFamily="50" charset="-128"/>
                <a:cs typeface="Arial" panose="020B0604020202020204" pitchFamily="34" charset="0"/>
              </a:rPr>
              <a:t>都度</a:t>
            </a:r>
            <a:endParaRPr kumimoji="1" lang="en-US" altLang="ja-JP" sz="800" dirty="0">
              <a:solidFill>
                <a:srgbClr val="464646"/>
              </a:solidFill>
              <a:latin typeface="Meiryo UI" panose="020B0604030504040204" pitchFamily="50" charset="-128"/>
              <a:ea typeface="Meiryo UI" panose="020B0604030504040204" pitchFamily="50" charset="-128"/>
              <a:cs typeface="Arial" panose="020B0604020202020204" pitchFamily="34" charset="0"/>
            </a:endParaRPr>
          </a:p>
        </p:txBody>
      </p:sp>
      <p:cxnSp>
        <p:nvCxnSpPr>
          <p:cNvPr id="37" name="直線矢印コネクタ 36">
            <a:extLst>
              <a:ext uri="{FF2B5EF4-FFF2-40B4-BE49-F238E27FC236}">
                <a16:creationId xmlns:a16="http://schemas.microsoft.com/office/drawing/2014/main" id="{58146D88-F3B3-357F-FBB4-2EA0F885A75B}"/>
              </a:ext>
            </a:extLst>
          </p:cNvPr>
          <p:cNvCxnSpPr>
            <a:cxnSpLocks/>
            <a:stCxn id="174" idx="3"/>
            <a:endCxn id="3" idx="1"/>
          </p:cNvCxnSpPr>
          <p:nvPr/>
        </p:nvCxnSpPr>
        <p:spPr>
          <a:xfrm>
            <a:off x="3166768" y="3619762"/>
            <a:ext cx="128419"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95A500EA-AE4D-3200-B22D-6C5D78346C01}"/>
              </a:ext>
            </a:extLst>
          </p:cNvPr>
          <p:cNvCxnSpPr>
            <a:cxnSpLocks/>
            <a:stCxn id="140" idx="2"/>
            <a:endCxn id="67" idx="1"/>
          </p:cNvCxnSpPr>
          <p:nvPr/>
        </p:nvCxnSpPr>
        <p:spPr>
          <a:xfrm rot="16200000" flipH="1">
            <a:off x="4741611" y="4091838"/>
            <a:ext cx="411198" cy="123680"/>
          </a:xfrm>
          <a:prstGeom prst="bentConnector2">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楕円 97">
            <a:extLst>
              <a:ext uri="{FF2B5EF4-FFF2-40B4-BE49-F238E27FC236}">
                <a16:creationId xmlns:a16="http://schemas.microsoft.com/office/drawing/2014/main" id="{C63D64B9-CFFB-E46C-B92C-B8F67C1A3ECD}"/>
              </a:ext>
            </a:extLst>
          </p:cNvPr>
          <p:cNvSpPr/>
          <p:nvPr/>
        </p:nvSpPr>
        <p:spPr>
          <a:xfrm>
            <a:off x="10885302" y="3209344"/>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39" name="グループ化 138">
            <a:extLst>
              <a:ext uri="{FF2B5EF4-FFF2-40B4-BE49-F238E27FC236}">
                <a16:creationId xmlns:a16="http://schemas.microsoft.com/office/drawing/2014/main" id="{3B928006-EB65-727B-4CD2-D2B6805F84D7}"/>
              </a:ext>
            </a:extLst>
          </p:cNvPr>
          <p:cNvGrpSpPr/>
          <p:nvPr/>
        </p:nvGrpSpPr>
        <p:grpSpPr>
          <a:xfrm>
            <a:off x="4357004" y="3291446"/>
            <a:ext cx="1056732" cy="656633"/>
            <a:chOff x="8173959" y="4428719"/>
            <a:chExt cx="721762" cy="448489"/>
          </a:xfrm>
        </p:grpSpPr>
        <p:sp>
          <p:nvSpPr>
            <p:cNvPr id="140" name="フローチャート: 判断 139">
              <a:extLst>
                <a:ext uri="{FF2B5EF4-FFF2-40B4-BE49-F238E27FC236}">
                  <a16:creationId xmlns:a16="http://schemas.microsoft.com/office/drawing/2014/main" id="{C9459195-74B8-EB64-3698-05AC073A9280}"/>
                </a:ext>
              </a:extLst>
            </p:cNvPr>
            <p:cNvSpPr/>
            <p:nvPr/>
          </p:nvSpPr>
          <p:spPr>
            <a:xfrm>
              <a:off x="8200147" y="4428719"/>
              <a:ext cx="669386" cy="448489"/>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1FD87630-1748-E1B6-7DF0-5965118D16E5}"/>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支払予定表に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ある案件か</a:t>
              </a:r>
            </a:p>
          </p:txBody>
        </p:sp>
      </p:grpSp>
      <p:sp>
        <p:nvSpPr>
          <p:cNvPr id="144" name="テキスト ボックス 143">
            <a:extLst>
              <a:ext uri="{FF2B5EF4-FFF2-40B4-BE49-F238E27FC236}">
                <a16:creationId xmlns:a16="http://schemas.microsoft.com/office/drawing/2014/main" id="{70E59C1A-04EE-41E1-089D-93397E431FEC}"/>
              </a:ext>
            </a:extLst>
          </p:cNvPr>
          <p:cNvSpPr txBox="1"/>
          <p:nvPr/>
        </p:nvSpPr>
        <p:spPr>
          <a:xfrm>
            <a:off x="5167914" y="3394060"/>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No</a:t>
            </a:r>
            <a:endParaRPr lang="ja-JP" altLang="en-US" dirty="0">
              <a:latin typeface="Meiryo UI" panose="020B0604030504040204" pitchFamily="50" charset="-128"/>
              <a:ea typeface="Meiryo UI" panose="020B0604030504040204" pitchFamily="50" charset="-128"/>
            </a:endParaRPr>
          </a:p>
        </p:txBody>
      </p:sp>
      <p:sp>
        <p:nvSpPr>
          <p:cNvPr id="145" name="テキスト ボックス 144">
            <a:extLst>
              <a:ext uri="{FF2B5EF4-FFF2-40B4-BE49-F238E27FC236}">
                <a16:creationId xmlns:a16="http://schemas.microsoft.com/office/drawing/2014/main" id="{E7D6FCB5-DA04-8744-007B-C5134545F621}"/>
              </a:ext>
            </a:extLst>
          </p:cNvPr>
          <p:cNvSpPr txBox="1"/>
          <p:nvPr/>
        </p:nvSpPr>
        <p:spPr>
          <a:xfrm>
            <a:off x="4763508" y="3876815"/>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Yes</a:t>
            </a:r>
            <a:endParaRPr lang="ja-JP" altLang="en-US" dirty="0">
              <a:latin typeface="Meiryo UI" panose="020B0604030504040204" pitchFamily="50" charset="-128"/>
              <a:ea typeface="Meiryo UI" panose="020B0604030504040204" pitchFamily="50" charset="-128"/>
            </a:endParaRPr>
          </a:p>
        </p:txBody>
      </p:sp>
      <p:cxnSp>
        <p:nvCxnSpPr>
          <p:cNvPr id="150" name="コネクタ: カギ線 5">
            <a:extLst>
              <a:ext uri="{FF2B5EF4-FFF2-40B4-BE49-F238E27FC236}">
                <a16:creationId xmlns:a16="http://schemas.microsoft.com/office/drawing/2014/main" id="{A83CE991-6879-AEC4-C836-B9CC7B5A17E4}"/>
              </a:ext>
            </a:extLst>
          </p:cNvPr>
          <p:cNvCxnSpPr>
            <a:cxnSpLocks/>
            <a:stCxn id="140" idx="3"/>
            <a:endCxn id="157" idx="1"/>
          </p:cNvCxnSpPr>
          <p:nvPr/>
        </p:nvCxnSpPr>
        <p:spPr>
          <a:xfrm>
            <a:off x="5375394" y="3619763"/>
            <a:ext cx="862092"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フローチャート: 手操作入力 156">
            <a:extLst>
              <a:ext uri="{FF2B5EF4-FFF2-40B4-BE49-F238E27FC236}">
                <a16:creationId xmlns:a16="http://schemas.microsoft.com/office/drawing/2014/main" id="{51340E75-2B9F-300A-5655-E68E7D502E92}"/>
              </a:ext>
            </a:extLst>
          </p:cNvPr>
          <p:cNvSpPr/>
          <p:nvPr/>
        </p:nvSpPr>
        <p:spPr bwMode="auto">
          <a:xfrm>
            <a:off x="6237486" y="3423496"/>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ファイルアップロード</a:t>
            </a:r>
          </a:p>
        </p:txBody>
      </p:sp>
      <p:cxnSp>
        <p:nvCxnSpPr>
          <p:cNvPr id="176" name="コネクタ: カギ線 5">
            <a:extLst>
              <a:ext uri="{FF2B5EF4-FFF2-40B4-BE49-F238E27FC236}">
                <a16:creationId xmlns:a16="http://schemas.microsoft.com/office/drawing/2014/main" id="{3D659563-D475-6822-243F-D1A054AD1A3F}"/>
              </a:ext>
            </a:extLst>
          </p:cNvPr>
          <p:cNvCxnSpPr>
            <a:cxnSpLocks/>
            <a:endCxn id="140" idx="1"/>
          </p:cNvCxnSpPr>
          <p:nvPr/>
        </p:nvCxnSpPr>
        <p:spPr>
          <a:xfrm>
            <a:off x="3865207" y="3619762"/>
            <a:ext cx="530139"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フローチャート : 代替処理 2">
            <a:extLst>
              <a:ext uri="{FF2B5EF4-FFF2-40B4-BE49-F238E27FC236}">
                <a16:creationId xmlns:a16="http://schemas.microsoft.com/office/drawing/2014/main" id="{4E608F10-541A-EA47-1A12-15E3456796BE}"/>
              </a:ext>
            </a:extLst>
          </p:cNvPr>
          <p:cNvSpPr/>
          <p:nvPr/>
        </p:nvSpPr>
        <p:spPr>
          <a:xfrm>
            <a:off x="2230768"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受領</a:t>
            </a:r>
          </a:p>
        </p:txBody>
      </p:sp>
      <p:sp>
        <p:nvSpPr>
          <p:cNvPr id="182" name="フローチャート : 書類 22">
            <a:extLst>
              <a:ext uri="{FF2B5EF4-FFF2-40B4-BE49-F238E27FC236}">
                <a16:creationId xmlns:a16="http://schemas.microsoft.com/office/drawing/2014/main" id="{7B8909F0-6257-A720-42E0-28475CA470CB}"/>
              </a:ext>
            </a:extLst>
          </p:cNvPr>
          <p:cNvSpPr/>
          <p:nvPr/>
        </p:nvSpPr>
        <p:spPr>
          <a:xfrm>
            <a:off x="2810445" y="38905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83" name="フローチャート : 書類 22">
            <a:extLst>
              <a:ext uri="{FF2B5EF4-FFF2-40B4-BE49-F238E27FC236}">
                <a16:creationId xmlns:a16="http://schemas.microsoft.com/office/drawing/2014/main" id="{0538B2AB-9CC2-A83C-60E4-18AE5943BB71}"/>
              </a:ext>
            </a:extLst>
          </p:cNvPr>
          <p:cNvSpPr/>
          <p:nvPr/>
        </p:nvSpPr>
        <p:spPr>
          <a:xfrm>
            <a:off x="2776211" y="38590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3" name="フローチャート : 代替処理 2">
            <a:extLst>
              <a:ext uri="{FF2B5EF4-FFF2-40B4-BE49-F238E27FC236}">
                <a16:creationId xmlns:a16="http://schemas.microsoft.com/office/drawing/2014/main" id="{42E82ED8-5A28-0799-D0B8-EC1FC67D61C1}"/>
              </a:ext>
            </a:extLst>
          </p:cNvPr>
          <p:cNvSpPr/>
          <p:nvPr/>
        </p:nvSpPr>
        <p:spPr>
          <a:xfrm>
            <a:off x="3295187"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リネーム＆保管</a:t>
            </a:r>
          </a:p>
        </p:txBody>
      </p:sp>
      <p:grpSp>
        <p:nvGrpSpPr>
          <p:cNvPr id="13" name="グループ化 12">
            <a:extLst>
              <a:ext uri="{FF2B5EF4-FFF2-40B4-BE49-F238E27FC236}">
                <a16:creationId xmlns:a16="http://schemas.microsoft.com/office/drawing/2014/main" id="{B0075056-035F-6782-37DA-3B2652937C11}"/>
              </a:ext>
            </a:extLst>
          </p:cNvPr>
          <p:cNvGrpSpPr/>
          <p:nvPr/>
        </p:nvGrpSpPr>
        <p:grpSpPr>
          <a:xfrm>
            <a:off x="3828503" y="3859007"/>
            <a:ext cx="407047" cy="299100"/>
            <a:chOff x="2895591" y="3820907"/>
            <a:chExt cx="407047" cy="299100"/>
          </a:xfrm>
        </p:grpSpPr>
        <p:sp>
          <p:nvSpPr>
            <p:cNvPr id="10" name="フローチャート : 書類 22">
              <a:extLst>
                <a:ext uri="{FF2B5EF4-FFF2-40B4-BE49-F238E27FC236}">
                  <a16:creationId xmlns:a16="http://schemas.microsoft.com/office/drawing/2014/main" id="{59155AC0-4559-234F-717B-54408DA56F33}"/>
                </a:ext>
              </a:extLst>
            </p:cNvPr>
            <p:cNvSpPr/>
            <p:nvPr/>
          </p:nvSpPr>
          <p:spPr>
            <a:xfrm>
              <a:off x="2929825" y="38524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2" name="フローチャート : 書類 22">
              <a:extLst>
                <a:ext uri="{FF2B5EF4-FFF2-40B4-BE49-F238E27FC236}">
                  <a16:creationId xmlns:a16="http://schemas.microsoft.com/office/drawing/2014/main" id="{29D50BB2-7750-9B42-98D0-6C4C88140B48}"/>
                </a:ext>
              </a:extLst>
            </p:cNvPr>
            <p:cNvSpPr/>
            <p:nvPr/>
          </p:nvSpPr>
          <p:spPr>
            <a:xfrm>
              <a:off x="2895591" y="38209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b="1" dirty="0">
                  <a:solidFill>
                    <a:schemeClr val="bg2">
                      <a:lumMod val="50000"/>
                    </a:schemeClr>
                  </a:solidFill>
                  <a:latin typeface="Meiryo UI" panose="020B0604030504040204" pitchFamily="50" charset="-128"/>
                  <a:ea typeface="Meiryo UI" panose="020B0604030504040204" pitchFamily="50" charset="-128"/>
                </a:rPr>
                <a:t>XX</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grpSp>
      <p:grpSp>
        <p:nvGrpSpPr>
          <p:cNvPr id="25" name="グループ化 24">
            <a:extLst>
              <a:ext uri="{FF2B5EF4-FFF2-40B4-BE49-F238E27FC236}">
                <a16:creationId xmlns:a16="http://schemas.microsoft.com/office/drawing/2014/main" id="{B58EC3D7-2DB1-393C-68D8-E073241E22BD}"/>
              </a:ext>
            </a:extLst>
          </p:cNvPr>
          <p:cNvGrpSpPr/>
          <p:nvPr/>
        </p:nvGrpSpPr>
        <p:grpSpPr>
          <a:xfrm>
            <a:off x="3470970" y="4207761"/>
            <a:ext cx="580936" cy="580936"/>
            <a:chOff x="3045064" y="4118673"/>
            <a:chExt cx="580936" cy="580936"/>
          </a:xfrm>
        </p:grpSpPr>
        <p:pic>
          <p:nvPicPr>
            <p:cNvPr id="22" name="グラフィックス 21" descr="フォルダー">
              <a:extLst>
                <a:ext uri="{FF2B5EF4-FFF2-40B4-BE49-F238E27FC236}">
                  <a16:creationId xmlns:a16="http://schemas.microsoft.com/office/drawing/2014/main" id="{509C121C-4833-BBFC-7D40-2AD58700C0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064" y="4118673"/>
              <a:ext cx="580936" cy="580936"/>
            </a:xfrm>
            <a:prstGeom prst="rect">
              <a:avLst/>
            </a:prstGeom>
          </p:spPr>
        </p:pic>
        <p:sp>
          <p:nvSpPr>
            <p:cNvPr id="24" name="フローチャート : 書類 22">
              <a:extLst>
                <a:ext uri="{FF2B5EF4-FFF2-40B4-BE49-F238E27FC236}">
                  <a16:creationId xmlns:a16="http://schemas.microsoft.com/office/drawing/2014/main" id="{50465E86-B8F2-4D08-53FE-3EFA7D4111F8}"/>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共有</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5" name="直線矢印コネクタ 34">
            <a:extLst>
              <a:ext uri="{FF2B5EF4-FFF2-40B4-BE49-F238E27FC236}">
                <a16:creationId xmlns:a16="http://schemas.microsoft.com/office/drawing/2014/main" id="{EB8C5FDF-ECA4-F0F8-FCF2-139D7FAAFEAE}"/>
              </a:ext>
            </a:extLst>
          </p:cNvPr>
          <p:cNvCxnSpPr>
            <a:cxnSpLocks/>
            <a:stCxn id="3" idx="2"/>
            <a:endCxn id="24" idx="0"/>
          </p:cNvCxnSpPr>
          <p:nvPr/>
        </p:nvCxnSpPr>
        <p:spPr>
          <a:xfrm flipH="1">
            <a:off x="3761439" y="3841961"/>
            <a:ext cx="1748" cy="53519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4AC88F7A-9033-EBCA-EDC8-91816EE55183}"/>
              </a:ext>
            </a:extLst>
          </p:cNvPr>
          <p:cNvCxnSpPr>
            <a:cxnSpLocks/>
            <a:stCxn id="51" idx="3"/>
            <a:endCxn id="174" idx="1"/>
          </p:cNvCxnSpPr>
          <p:nvPr/>
        </p:nvCxnSpPr>
        <p:spPr>
          <a:xfrm>
            <a:off x="2054247" y="3618502"/>
            <a:ext cx="176521" cy="126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609F81D2-82DA-09E7-77C9-2EC7230FD96F}"/>
              </a:ext>
            </a:extLst>
          </p:cNvPr>
          <p:cNvSpPr/>
          <p:nvPr/>
        </p:nvSpPr>
        <p:spPr bwMode="auto">
          <a:xfrm>
            <a:off x="1021111" y="5059021"/>
            <a:ext cx="1131308"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請求書管理画面</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BtoB</a:t>
            </a:r>
            <a:r>
              <a:rPr lang="ja-JP" altLang="en-US" sz="800" dirty="0">
                <a:solidFill>
                  <a:schemeClr val="bg2">
                    <a:lumMod val="50000"/>
                  </a:schemeClr>
                </a:solidFill>
                <a:latin typeface="Meiryo UI" panose="020B0604030504040204" pitchFamily="50" charset="-128"/>
                <a:ea typeface="Meiryo UI" panose="020B0604030504040204" pitchFamily="50" charset="-128"/>
              </a:rPr>
              <a:t>プラットフォーム＞</a:t>
            </a:r>
          </a:p>
        </p:txBody>
      </p:sp>
      <p:sp>
        <p:nvSpPr>
          <p:cNvPr id="51" name="フローチャート: 手操作入力 50">
            <a:extLst>
              <a:ext uri="{FF2B5EF4-FFF2-40B4-BE49-F238E27FC236}">
                <a16:creationId xmlns:a16="http://schemas.microsoft.com/office/drawing/2014/main" id="{431EA061-2697-C016-E398-F9F90FFB3425}"/>
              </a:ext>
            </a:extLst>
          </p:cNvPr>
          <p:cNvSpPr/>
          <p:nvPr/>
        </p:nvSpPr>
        <p:spPr bwMode="auto">
          <a:xfrm>
            <a:off x="1119283" y="342223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dirty="0" err="1">
                <a:solidFill>
                  <a:schemeClr val="bg2">
                    <a:lumMod val="50000"/>
                  </a:schemeClr>
                </a:solidFill>
                <a:latin typeface="Meiryo UI" panose="020B0604030504040204" pitchFamily="50" charset="-128"/>
                <a:ea typeface="Meiryo UI" panose="020B0604030504040204" pitchFamily="50" charset="-128"/>
              </a:rPr>
              <a:t>BtoB</a:t>
            </a:r>
            <a:r>
              <a:rPr lang="ja-JP" altLang="en-US" sz="800" dirty="0">
                <a:solidFill>
                  <a:schemeClr val="bg2">
                    <a:lumMod val="50000"/>
                  </a:schemeClr>
                </a:solidFill>
                <a:latin typeface="Meiryo UI" panose="020B0604030504040204" pitchFamily="50" charset="-128"/>
                <a:ea typeface="Meiryo UI" panose="020B0604030504040204" pitchFamily="50" charset="-128"/>
              </a:rPr>
              <a:t>プラットフォーム</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請求書ダウンロード</a:t>
            </a:r>
          </a:p>
        </p:txBody>
      </p:sp>
      <p:cxnSp>
        <p:nvCxnSpPr>
          <p:cNvPr id="54" name="コネクタ: カギ線 5">
            <a:extLst>
              <a:ext uri="{FF2B5EF4-FFF2-40B4-BE49-F238E27FC236}">
                <a16:creationId xmlns:a16="http://schemas.microsoft.com/office/drawing/2014/main" id="{0E40E68B-A6F0-596E-32F1-0BE3E8181D1F}"/>
              </a:ext>
            </a:extLst>
          </p:cNvPr>
          <p:cNvCxnSpPr>
            <a:cxnSpLocks/>
            <a:stCxn id="44" idx="6"/>
            <a:endCxn id="51" idx="1"/>
          </p:cNvCxnSpPr>
          <p:nvPr/>
        </p:nvCxnSpPr>
        <p:spPr>
          <a:xfrm>
            <a:off x="969180" y="3616970"/>
            <a:ext cx="150103" cy="153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EBCF7745-A5DF-2E0B-2726-7153F0C81C66}"/>
              </a:ext>
            </a:extLst>
          </p:cNvPr>
          <p:cNvCxnSpPr>
            <a:cxnSpLocks/>
            <a:stCxn id="50" idx="3"/>
            <a:endCxn id="182" idx="2"/>
          </p:cNvCxnSpPr>
          <p:nvPr/>
        </p:nvCxnSpPr>
        <p:spPr>
          <a:xfrm flipV="1">
            <a:off x="2152419" y="4140420"/>
            <a:ext cx="844433" cy="109422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フローチャート: 手操作入力 66">
            <a:extLst>
              <a:ext uri="{FF2B5EF4-FFF2-40B4-BE49-F238E27FC236}">
                <a16:creationId xmlns:a16="http://schemas.microsoft.com/office/drawing/2014/main" id="{212AEEF2-7FE6-834D-D2CC-10AFF2B63029}"/>
              </a:ext>
            </a:extLst>
          </p:cNvPr>
          <p:cNvSpPr/>
          <p:nvPr/>
        </p:nvSpPr>
        <p:spPr bwMode="auto">
          <a:xfrm>
            <a:off x="5009050" y="4163010"/>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支払予定表選択</a:t>
            </a:r>
          </a:p>
        </p:txBody>
      </p:sp>
      <p:cxnSp>
        <p:nvCxnSpPr>
          <p:cNvPr id="70" name="直線矢印コネクタ 94">
            <a:extLst>
              <a:ext uri="{FF2B5EF4-FFF2-40B4-BE49-F238E27FC236}">
                <a16:creationId xmlns:a16="http://schemas.microsoft.com/office/drawing/2014/main" id="{54FA19C9-5F8B-A566-A398-70EEC61FC069}"/>
              </a:ext>
            </a:extLst>
          </p:cNvPr>
          <p:cNvCxnSpPr>
            <a:cxnSpLocks/>
            <a:stCxn id="67" idx="3"/>
            <a:endCxn id="157" idx="1"/>
          </p:cNvCxnSpPr>
          <p:nvPr/>
        </p:nvCxnSpPr>
        <p:spPr>
          <a:xfrm flipV="1">
            <a:off x="5944014" y="3619763"/>
            <a:ext cx="293472" cy="739514"/>
          </a:xfrm>
          <a:prstGeom prst="bentConnector3">
            <a:avLst>
              <a:gd name="adj1" fmla="val 50000"/>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60">
            <a:extLst>
              <a:ext uri="{FF2B5EF4-FFF2-40B4-BE49-F238E27FC236}">
                <a16:creationId xmlns:a16="http://schemas.microsoft.com/office/drawing/2014/main" id="{238477E2-D564-377C-25EA-5946004549B5}"/>
              </a:ext>
            </a:extLst>
          </p:cNvPr>
          <p:cNvCxnSpPr>
            <a:cxnSpLocks/>
            <a:stCxn id="99" idx="3"/>
            <a:endCxn id="105" idx="1"/>
          </p:cNvCxnSpPr>
          <p:nvPr/>
        </p:nvCxnSpPr>
        <p:spPr>
          <a:xfrm>
            <a:off x="8449215" y="3625267"/>
            <a:ext cx="318865" cy="1614885"/>
          </a:xfrm>
          <a:prstGeom prst="bentConnector3">
            <a:avLst>
              <a:gd name="adj1" fmla="val 50000"/>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55C8BC7D-9EE8-5A6B-9762-D9A9ACC63D84}"/>
              </a:ext>
            </a:extLst>
          </p:cNvPr>
          <p:cNvCxnSpPr>
            <a:cxnSpLocks/>
            <a:stCxn id="67" idx="2"/>
          </p:cNvCxnSpPr>
          <p:nvPr/>
        </p:nvCxnSpPr>
        <p:spPr>
          <a:xfrm>
            <a:off x="5476532" y="4555543"/>
            <a:ext cx="0" cy="50347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6AD6C119-5255-8579-D3C8-791FEB020DC3}"/>
              </a:ext>
            </a:extLst>
          </p:cNvPr>
          <p:cNvCxnSpPr>
            <a:cxnSpLocks/>
            <a:stCxn id="157" idx="2"/>
          </p:cNvCxnSpPr>
          <p:nvPr/>
        </p:nvCxnSpPr>
        <p:spPr>
          <a:xfrm>
            <a:off x="6704968" y="3816029"/>
            <a:ext cx="0" cy="124299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フローチャート : 書類 22">
            <a:extLst>
              <a:ext uri="{FF2B5EF4-FFF2-40B4-BE49-F238E27FC236}">
                <a16:creationId xmlns:a16="http://schemas.microsoft.com/office/drawing/2014/main" id="{3D36A790-5C63-BFB6-ECD2-C021F066B258}"/>
              </a:ext>
            </a:extLst>
          </p:cNvPr>
          <p:cNvSpPr/>
          <p:nvPr/>
        </p:nvSpPr>
        <p:spPr>
          <a:xfrm>
            <a:off x="7096219" y="383307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94" name="直線矢印コネクタ 93">
            <a:extLst>
              <a:ext uri="{FF2B5EF4-FFF2-40B4-BE49-F238E27FC236}">
                <a16:creationId xmlns:a16="http://schemas.microsoft.com/office/drawing/2014/main" id="{B16B7441-EC88-F61C-3E80-3E3813046F0E}"/>
              </a:ext>
            </a:extLst>
          </p:cNvPr>
          <p:cNvCxnSpPr>
            <a:cxnSpLocks/>
          </p:cNvCxnSpPr>
          <p:nvPr/>
        </p:nvCxnSpPr>
        <p:spPr>
          <a:xfrm rot="10800000" flipH="1">
            <a:off x="7029155" y="3825554"/>
            <a:ext cx="1748" cy="54208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フローチャート : 書類 22">
            <a:extLst>
              <a:ext uri="{FF2B5EF4-FFF2-40B4-BE49-F238E27FC236}">
                <a16:creationId xmlns:a16="http://schemas.microsoft.com/office/drawing/2014/main" id="{71B8C90E-93FF-1C19-DEE0-5E51B495221D}"/>
              </a:ext>
            </a:extLst>
          </p:cNvPr>
          <p:cNvSpPr/>
          <p:nvPr/>
        </p:nvSpPr>
        <p:spPr>
          <a:xfrm>
            <a:off x="7096219" y="410593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見積書</a:t>
            </a:r>
          </a:p>
        </p:txBody>
      </p:sp>
      <p:cxnSp>
        <p:nvCxnSpPr>
          <p:cNvPr id="96" name="コネクタ: カギ線 5">
            <a:extLst>
              <a:ext uri="{FF2B5EF4-FFF2-40B4-BE49-F238E27FC236}">
                <a16:creationId xmlns:a16="http://schemas.microsoft.com/office/drawing/2014/main" id="{050C100F-9B2E-C68C-5B77-87045D81DDB1}"/>
              </a:ext>
            </a:extLst>
          </p:cNvPr>
          <p:cNvCxnSpPr>
            <a:cxnSpLocks/>
            <a:stCxn id="157" idx="3"/>
            <a:endCxn id="99" idx="1"/>
          </p:cNvCxnSpPr>
          <p:nvPr/>
        </p:nvCxnSpPr>
        <p:spPr>
          <a:xfrm>
            <a:off x="7172450" y="3619763"/>
            <a:ext cx="341801" cy="550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フローチャート: 手操作入力 98">
            <a:extLst>
              <a:ext uri="{FF2B5EF4-FFF2-40B4-BE49-F238E27FC236}">
                <a16:creationId xmlns:a16="http://schemas.microsoft.com/office/drawing/2014/main" id="{FD6A23F7-39F2-6CDB-F113-BBABDEFFC75B}"/>
              </a:ext>
            </a:extLst>
          </p:cNvPr>
          <p:cNvSpPr/>
          <p:nvPr/>
        </p:nvSpPr>
        <p:spPr bwMode="auto">
          <a:xfrm>
            <a:off x="7514251" y="3429000"/>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手入力＆提出</a:t>
            </a:r>
          </a:p>
        </p:txBody>
      </p:sp>
      <p:cxnSp>
        <p:nvCxnSpPr>
          <p:cNvPr id="102" name="直線矢印コネクタ 101">
            <a:extLst>
              <a:ext uri="{FF2B5EF4-FFF2-40B4-BE49-F238E27FC236}">
                <a16:creationId xmlns:a16="http://schemas.microsoft.com/office/drawing/2014/main" id="{C75C23A9-FA0A-D7E9-F4F7-E25620C8B0FB}"/>
              </a:ext>
            </a:extLst>
          </p:cNvPr>
          <p:cNvCxnSpPr>
            <a:cxnSpLocks/>
          </p:cNvCxnSpPr>
          <p:nvPr/>
        </p:nvCxnSpPr>
        <p:spPr>
          <a:xfrm>
            <a:off x="7981733" y="3821533"/>
            <a:ext cx="0" cy="124299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3" name="矢印: 左右 102">
            <a:extLst>
              <a:ext uri="{FF2B5EF4-FFF2-40B4-BE49-F238E27FC236}">
                <a16:creationId xmlns:a16="http://schemas.microsoft.com/office/drawing/2014/main" id="{21D217DE-73EE-8137-1847-58CAD33CDFCD}"/>
              </a:ext>
            </a:extLst>
          </p:cNvPr>
          <p:cNvSpPr/>
          <p:nvPr/>
        </p:nvSpPr>
        <p:spPr>
          <a:xfrm>
            <a:off x="4353572" y="1596442"/>
            <a:ext cx="4288776"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作業時間：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3</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5</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p>
        </p:txBody>
      </p:sp>
      <p:sp>
        <p:nvSpPr>
          <p:cNvPr id="105" name="正方形/長方形 104">
            <a:extLst>
              <a:ext uri="{FF2B5EF4-FFF2-40B4-BE49-F238E27FC236}">
                <a16:creationId xmlns:a16="http://schemas.microsoft.com/office/drawing/2014/main" id="{E0A5765A-867C-C42A-64F8-DD94A6C553DA}"/>
              </a:ext>
            </a:extLst>
          </p:cNvPr>
          <p:cNvSpPr/>
          <p:nvPr/>
        </p:nvSpPr>
        <p:spPr bwMode="auto">
          <a:xfrm>
            <a:off x="8768080"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請求書提出データシート更新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sp>
        <p:nvSpPr>
          <p:cNvPr id="108" name="矢印: 左右 107">
            <a:extLst>
              <a:ext uri="{FF2B5EF4-FFF2-40B4-BE49-F238E27FC236}">
                <a16:creationId xmlns:a16="http://schemas.microsoft.com/office/drawing/2014/main" id="{8D8D320A-052B-C378-842D-51996FC00246}"/>
              </a:ext>
            </a:extLst>
          </p:cNvPr>
          <p:cNvSpPr/>
          <p:nvPr/>
        </p:nvSpPr>
        <p:spPr>
          <a:xfrm>
            <a:off x="8660428" y="1596442"/>
            <a:ext cx="2317421"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作業時間：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3</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a:solidFill>
                  <a:schemeClr val="bg2">
                    <a:lumMod val="50000"/>
                  </a:schemeClr>
                </a:solidFill>
                <a:latin typeface="Meiryo UI" panose="020B0604030504040204" pitchFamily="50" charset="-128"/>
                <a:ea typeface="Meiryo UI" panose="020B0604030504040204" pitchFamily="50" charset="-128"/>
              </a:rPr>
              <a:t>5</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p>
        </p:txBody>
      </p:sp>
      <p:sp>
        <p:nvSpPr>
          <p:cNvPr id="111" name="テキスト ボックス 110">
            <a:extLst>
              <a:ext uri="{FF2B5EF4-FFF2-40B4-BE49-F238E27FC236}">
                <a16:creationId xmlns:a16="http://schemas.microsoft.com/office/drawing/2014/main" id="{1110D814-007A-1BA5-46E6-87DBEC3DE5F7}"/>
              </a:ext>
            </a:extLst>
          </p:cNvPr>
          <p:cNvSpPr txBox="1"/>
          <p:nvPr/>
        </p:nvSpPr>
        <p:spPr>
          <a:xfrm>
            <a:off x="1245539" y="4343628"/>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2" name="テキスト ボックス 111">
            <a:extLst>
              <a:ext uri="{FF2B5EF4-FFF2-40B4-BE49-F238E27FC236}">
                <a16:creationId xmlns:a16="http://schemas.microsoft.com/office/drawing/2014/main" id="{0727FEAE-95BF-ACD5-9B92-ECC1D926BD09}"/>
              </a:ext>
            </a:extLst>
          </p:cNvPr>
          <p:cNvSpPr txBox="1"/>
          <p:nvPr/>
        </p:nvSpPr>
        <p:spPr>
          <a:xfrm>
            <a:off x="2661486" y="4507997"/>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ダウンロード</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3" name="フローチャート : 書類 22">
            <a:extLst>
              <a:ext uri="{FF2B5EF4-FFF2-40B4-BE49-F238E27FC236}">
                <a16:creationId xmlns:a16="http://schemas.microsoft.com/office/drawing/2014/main" id="{1B3B938C-4779-6414-D0CA-1D35446AEE89}"/>
              </a:ext>
            </a:extLst>
          </p:cNvPr>
          <p:cNvSpPr/>
          <p:nvPr/>
        </p:nvSpPr>
        <p:spPr>
          <a:xfrm>
            <a:off x="1775819" y="545967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14" name="フローチャート : 書類 22">
            <a:extLst>
              <a:ext uri="{FF2B5EF4-FFF2-40B4-BE49-F238E27FC236}">
                <a16:creationId xmlns:a16="http://schemas.microsoft.com/office/drawing/2014/main" id="{C568771B-63BA-813E-03EE-19A4FA1D1AFF}"/>
              </a:ext>
            </a:extLst>
          </p:cNvPr>
          <p:cNvSpPr/>
          <p:nvPr/>
        </p:nvSpPr>
        <p:spPr>
          <a:xfrm>
            <a:off x="1741585" y="542811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5" name="テキスト ボックス 114">
            <a:extLst>
              <a:ext uri="{FF2B5EF4-FFF2-40B4-BE49-F238E27FC236}">
                <a16:creationId xmlns:a16="http://schemas.microsoft.com/office/drawing/2014/main" id="{F39DEF32-425E-B9B6-594A-BD5C10D5261D}"/>
              </a:ext>
            </a:extLst>
          </p:cNvPr>
          <p:cNvSpPr txBox="1"/>
          <p:nvPr/>
        </p:nvSpPr>
        <p:spPr>
          <a:xfrm>
            <a:off x="5133616"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E52C01E2-D97D-71A4-2952-7D6B5450A0D5}"/>
              </a:ext>
            </a:extLst>
          </p:cNvPr>
          <p:cNvSpPr txBox="1"/>
          <p:nvPr/>
        </p:nvSpPr>
        <p:spPr>
          <a:xfrm>
            <a:off x="6362016"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21DDA5C8-58EC-15B0-E5C1-9CBC915D6D9D}"/>
              </a:ext>
            </a:extLst>
          </p:cNvPr>
          <p:cNvGrpSpPr/>
          <p:nvPr/>
        </p:nvGrpSpPr>
        <p:grpSpPr>
          <a:xfrm>
            <a:off x="6738686" y="4207761"/>
            <a:ext cx="580936" cy="580936"/>
            <a:chOff x="3045064" y="4118673"/>
            <a:chExt cx="580936" cy="580936"/>
          </a:xfrm>
        </p:grpSpPr>
        <p:pic>
          <p:nvPicPr>
            <p:cNvPr id="92" name="グラフィックス 91" descr="フォルダー">
              <a:extLst>
                <a:ext uri="{FF2B5EF4-FFF2-40B4-BE49-F238E27FC236}">
                  <a16:creationId xmlns:a16="http://schemas.microsoft.com/office/drawing/2014/main" id="{45F01B5A-B4C0-D51F-F9FC-26756F5BE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5064" y="4118673"/>
              <a:ext cx="580936" cy="580936"/>
            </a:xfrm>
            <a:prstGeom prst="rect">
              <a:avLst/>
            </a:prstGeom>
          </p:spPr>
        </p:pic>
        <p:sp>
          <p:nvSpPr>
            <p:cNvPr id="93" name="フローチャート : 書類 22">
              <a:extLst>
                <a:ext uri="{FF2B5EF4-FFF2-40B4-BE49-F238E27FC236}">
                  <a16:creationId xmlns:a16="http://schemas.microsoft.com/office/drawing/2014/main" id="{5E16D608-2083-117C-7D41-27163B61EF82}"/>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共有</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grpSp>
      <p:sp>
        <p:nvSpPr>
          <p:cNvPr id="117" name="テキスト ボックス 116">
            <a:extLst>
              <a:ext uri="{FF2B5EF4-FFF2-40B4-BE49-F238E27FC236}">
                <a16:creationId xmlns:a16="http://schemas.microsoft.com/office/drawing/2014/main" id="{D87316BB-0903-D013-54A9-539801551D41}"/>
              </a:ext>
            </a:extLst>
          </p:cNvPr>
          <p:cNvSpPr txBox="1"/>
          <p:nvPr/>
        </p:nvSpPr>
        <p:spPr>
          <a:xfrm>
            <a:off x="7651205"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参照</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437561FB-37E8-E140-4E9F-4BD306F8561C}"/>
              </a:ext>
            </a:extLst>
          </p:cNvPr>
          <p:cNvSpPr txBox="1"/>
          <p:nvPr/>
        </p:nvSpPr>
        <p:spPr>
          <a:xfrm>
            <a:off x="8516520" y="4349763"/>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書込</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23" name="円/楕円 9">
            <a:extLst>
              <a:ext uri="{FF2B5EF4-FFF2-40B4-BE49-F238E27FC236}">
                <a16:creationId xmlns:a16="http://schemas.microsoft.com/office/drawing/2014/main" id="{560AB39C-3DED-1EFB-7D16-7E89A2F74BA0}"/>
              </a:ext>
            </a:extLst>
          </p:cNvPr>
          <p:cNvSpPr/>
          <p:nvPr/>
        </p:nvSpPr>
        <p:spPr>
          <a:xfrm>
            <a:off x="8440053" y="5857482"/>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5A6A1948-8574-D3A5-75A1-357EAE75735D}"/>
              </a:ext>
            </a:extLst>
          </p:cNvPr>
          <p:cNvSpPr txBox="1"/>
          <p:nvPr/>
        </p:nvSpPr>
        <p:spPr>
          <a:xfrm>
            <a:off x="8252951" y="6043395"/>
            <a:ext cx="527762" cy="1968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rtl="0" latinLnBrk="1" hangingPunct="0"/>
            <a:r>
              <a:rPr kumimoji="1" lang="ja-JP" altLang="en-US" sz="800" dirty="0">
                <a:solidFill>
                  <a:srgbClr val="464646"/>
                </a:solidFill>
                <a:latin typeface="Meiryo UI" panose="020B0604030504040204" pitchFamily="50" charset="-128"/>
                <a:ea typeface="Meiryo UI" panose="020B0604030504040204" pitchFamily="50" charset="-128"/>
                <a:cs typeface="Arial" panose="020B0604020202020204" pitchFamily="34" charset="0"/>
              </a:rPr>
              <a:t>定期実行</a:t>
            </a:r>
            <a:endParaRPr kumimoji="1" lang="en-US" altLang="ja-JP" sz="800" dirty="0">
              <a:solidFill>
                <a:srgbClr val="464646"/>
              </a:solidFill>
              <a:latin typeface="Meiryo UI" panose="020B0604030504040204" pitchFamily="50" charset="-128"/>
              <a:ea typeface="Meiryo UI" panose="020B0604030504040204" pitchFamily="50" charset="-128"/>
              <a:cs typeface="Arial" panose="020B0604020202020204" pitchFamily="34" charset="0"/>
            </a:endParaRPr>
          </a:p>
        </p:txBody>
      </p:sp>
      <p:cxnSp>
        <p:nvCxnSpPr>
          <p:cNvPr id="125" name="コネクタ: カギ線 5">
            <a:extLst>
              <a:ext uri="{FF2B5EF4-FFF2-40B4-BE49-F238E27FC236}">
                <a16:creationId xmlns:a16="http://schemas.microsoft.com/office/drawing/2014/main" id="{18EEFCB2-E785-2675-19A9-59F8C6C97B62}"/>
              </a:ext>
            </a:extLst>
          </p:cNvPr>
          <p:cNvCxnSpPr>
            <a:cxnSpLocks/>
            <a:stCxn id="123" idx="6"/>
            <a:endCxn id="126" idx="1"/>
          </p:cNvCxnSpPr>
          <p:nvPr/>
        </p:nvCxnSpPr>
        <p:spPr>
          <a:xfrm>
            <a:off x="8593612" y="5937609"/>
            <a:ext cx="17446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a:extLst>
              <a:ext uri="{FF2B5EF4-FFF2-40B4-BE49-F238E27FC236}">
                <a16:creationId xmlns:a16="http://schemas.microsoft.com/office/drawing/2014/main" id="{9AE8F20D-ACBE-ED5D-1D2A-D6FE4FFD4F52}"/>
              </a:ext>
            </a:extLst>
          </p:cNvPr>
          <p:cNvSpPr/>
          <p:nvPr/>
        </p:nvSpPr>
        <p:spPr bwMode="auto">
          <a:xfrm>
            <a:off x="8768080" y="5761982"/>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シートデータ加工処理</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GoogleAppScript</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cxnSp>
        <p:nvCxnSpPr>
          <p:cNvPr id="128" name="直線矢印コネクタ 127">
            <a:extLst>
              <a:ext uri="{FF2B5EF4-FFF2-40B4-BE49-F238E27FC236}">
                <a16:creationId xmlns:a16="http://schemas.microsoft.com/office/drawing/2014/main" id="{DBD4CACB-66D5-91CF-6667-28B5A125E905}"/>
              </a:ext>
            </a:extLst>
          </p:cNvPr>
          <p:cNvCxnSpPr>
            <a:cxnSpLocks/>
            <a:stCxn id="126" idx="0"/>
            <a:endCxn id="105" idx="2"/>
          </p:cNvCxnSpPr>
          <p:nvPr/>
        </p:nvCxnSpPr>
        <p:spPr>
          <a:xfrm flipV="1">
            <a:off x="9435328" y="5415778"/>
            <a:ext cx="0" cy="34620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F61394DB-EEF5-4C5F-5C46-139F3B8103D7}"/>
              </a:ext>
            </a:extLst>
          </p:cNvPr>
          <p:cNvSpPr txBox="1"/>
          <p:nvPr/>
        </p:nvSpPr>
        <p:spPr>
          <a:xfrm>
            <a:off x="9094101" y="5560061"/>
            <a:ext cx="682453" cy="15415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加工</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C03AF0E0-7748-0C45-6E13-19B8031EF9EC}"/>
              </a:ext>
            </a:extLst>
          </p:cNvPr>
          <p:cNvSpPr/>
          <p:nvPr/>
        </p:nvSpPr>
        <p:spPr bwMode="auto">
          <a:xfrm>
            <a:off x="10353946"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請求書提出データシート更新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SpreadSheet</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146678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B31A-A877-AD6C-C2DC-BD0F29001EA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F076A1-505D-1D30-2BCF-4D7694F0A711}"/>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232839F-88C2-1835-791A-1F7CAB70ED9D}"/>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26" name="正方形/長方形 25">
            <a:extLst>
              <a:ext uri="{FF2B5EF4-FFF2-40B4-BE49-F238E27FC236}">
                <a16:creationId xmlns:a16="http://schemas.microsoft.com/office/drawing/2014/main" id="{E85D766D-0FA3-D97B-FF85-326797230764}"/>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sp>
        <p:nvSpPr>
          <p:cNvPr id="6" name="正方形/長方形 5">
            <a:extLst>
              <a:ext uri="{FF2B5EF4-FFF2-40B4-BE49-F238E27FC236}">
                <a16:creationId xmlns:a16="http://schemas.microsoft.com/office/drawing/2014/main" id="{5D6C131D-1032-6273-B0C5-4D79D617F6F5}"/>
              </a:ext>
            </a:extLst>
          </p:cNvPr>
          <p:cNvSpPr/>
          <p:nvPr/>
        </p:nvSpPr>
        <p:spPr>
          <a:xfrm>
            <a:off x="286372" y="4556516"/>
            <a:ext cx="463231" cy="77714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7BDEF28C-96C4-39ED-5A4F-CB7AAD36AEDB}"/>
              </a:ext>
            </a:extLst>
          </p:cNvPr>
          <p:cNvSpPr/>
          <p:nvPr/>
        </p:nvSpPr>
        <p:spPr>
          <a:xfrm>
            <a:off x="286372" y="2740076"/>
            <a:ext cx="463231" cy="1788396"/>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dirty="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8" name="円/楕円 9">
            <a:extLst>
              <a:ext uri="{FF2B5EF4-FFF2-40B4-BE49-F238E27FC236}">
                <a16:creationId xmlns:a16="http://schemas.microsoft.com/office/drawing/2014/main" id="{2DBFEF24-3DC6-73B8-A0B8-166BA38D64AD}"/>
              </a:ext>
            </a:extLst>
          </p:cNvPr>
          <p:cNvSpPr/>
          <p:nvPr/>
        </p:nvSpPr>
        <p:spPr>
          <a:xfrm>
            <a:off x="815621" y="221778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C44764C-A941-06CC-79F8-81028D33F590}"/>
              </a:ext>
            </a:extLst>
          </p:cNvPr>
          <p:cNvSpPr txBox="1"/>
          <p:nvPr/>
        </p:nvSpPr>
        <p:spPr>
          <a:xfrm>
            <a:off x="674317" y="2460410"/>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rtl="0" latinLnBrk="1" hangingPunct="0"/>
            <a:r>
              <a:rPr kumimoji="1" lang="ja-JP" altLang="en-US" sz="800" dirty="0">
                <a:solidFill>
                  <a:srgbClr val="464646"/>
                </a:solidFill>
                <a:latin typeface="Meiryo UI" panose="020B0604030504040204" pitchFamily="50" charset="-128"/>
                <a:ea typeface="Meiryo UI" panose="020B0604030504040204" pitchFamily="50" charset="-128"/>
                <a:cs typeface="Arial" panose="020B0604020202020204" pitchFamily="34" charset="0"/>
              </a:rPr>
              <a:t>都度</a:t>
            </a:r>
            <a:endParaRPr kumimoji="1" lang="en-US" altLang="ja-JP" sz="800" dirty="0">
              <a:solidFill>
                <a:srgbClr val="464646"/>
              </a:solidFill>
              <a:latin typeface="Meiryo UI" panose="020B0604030504040204" pitchFamily="50" charset="-128"/>
              <a:ea typeface="Meiryo UI" panose="020B0604030504040204" pitchFamily="50" charset="-128"/>
              <a:cs typeface="Arial" panose="020B0604020202020204" pitchFamily="34" charset="0"/>
            </a:endParaRPr>
          </a:p>
        </p:txBody>
      </p:sp>
      <p:sp>
        <p:nvSpPr>
          <p:cNvPr id="14" name="AutoShape 19">
            <a:extLst>
              <a:ext uri="{FF2B5EF4-FFF2-40B4-BE49-F238E27FC236}">
                <a16:creationId xmlns:a16="http://schemas.microsoft.com/office/drawing/2014/main" id="{4A123002-7426-E917-9C51-04100AC9C388}"/>
              </a:ext>
            </a:extLst>
          </p:cNvPr>
          <p:cNvSpPr>
            <a:spLocks noChangeArrowheads="1"/>
          </p:cNvSpPr>
          <p:nvPr/>
        </p:nvSpPr>
        <p:spPr bwMode="auto">
          <a:xfrm>
            <a:off x="4997482" y="2101622"/>
            <a:ext cx="970621" cy="358069"/>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ja-JP" altLang="en-US" sz="800" dirty="0">
                <a:solidFill>
                  <a:schemeClr val="bg2">
                    <a:lumMod val="50000"/>
                  </a:schemeClr>
                </a:solidFill>
                <a:latin typeface="Meiryo UI" panose="020B0604030504040204" pitchFamily="50" charset="-128"/>
                <a:ea typeface="Meiryo UI" panose="020B0604030504040204" pitchFamily="50" charset="-128"/>
              </a:rPr>
              <a:t>代理店番号入力</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defRPr sz="1000"/>
            </a:pPr>
            <a:r>
              <a:rPr lang="ja-JP" altLang="en-US" sz="800" dirty="0">
                <a:solidFill>
                  <a:schemeClr val="bg2">
                    <a:lumMod val="50000"/>
                  </a:schemeClr>
                </a:solidFill>
                <a:latin typeface="Meiryo UI" panose="020B0604030504040204" pitchFamily="50" charset="-128"/>
                <a:ea typeface="Meiryo UI" panose="020B0604030504040204" pitchFamily="50" charset="-128"/>
              </a:rPr>
              <a:t>代理店名確認</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 name="フローチャート : 書類 22">
            <a:extLst>
              <a:ext uri="{FF2B5EF4-FFF2-40B4-BE49-F238E27FC236}">
                <a16:creationId xmlns:a16="http://schemas.microsoft.com/office/drawing/2014/main" id="{5DDD1277-9FD6-654D-8380-99E3A76A3366}"/>
              </a:ext>
            </a:extLst>
          </p:cNvPr>
          <p:cNvSpPr/>
          <p:nvPr/>
        </p:nvSpPr>
        <p:spPr>
          <a:xfrm>
            <a:off x="5578243" y="269191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600" dirty="0">
              <a:solidFill>
                <a:schemeClr val="tx1"/>
              </a:solidFill>
              <a:latin typeface="Meiryo UI" panose="020B0604030504040204" pitchFamily="50" charset="-128"/>
              <a:ea typeface="Meiryo UI" panose="020B0604030504040204" pitchFamily="50" charset="-128"/>
            </a:endParaRPr>
          </a:p>
        </p:txBody>
      </p:sp>
      <p:sp>
        <p:nvSpPr>
          <p:cNvPr id="18" name="フローチャート : 書類 22">
            <a:extLst>
              <a:ext uri="{FF2B5EF4-FFF2-40B4-BE49-F238E27FC236}">
                <a16:creationId xmlns:a16="http://schemas.microsoft.com/office/drawing/2014/main" id="{4FB80A45-1712-F6D6-3C5F-28FF1277EAD7}"/>
              </a:ext>
            </a:extLst>
          </p:cNvPr>
          <p:cNvSpPr/>
          <p:nvPr/>
        </p:nvSpPr>
        <p:spPr>
          <a:xfrm>
            <a:off x="5552148" y="26494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600" dirty="0">
              <a:solidFill>
                <a:schemeClr val="tx1"/>
              </a:solidFill>
              <a:latin typeface="Meiryo UI" panose="020B0604030504040204" pitchFamily="50" charset="-128"/>
              <a:ea typeface="Meiryo UI" panose="020B0604030504040204" pitchFamily="50" charset="-128"/>
            </a:endParaRPr>
          </a:p>
        </p:txBody>
      </p:sp>
      <p:sp>
        <p:nvSpPr>
          <p:cNvPr id="19" name="フローチャート : 書類 22">
            <a:extLst>
              <a:ext uri="{FF2B5EF4-FFF2-40B4-BE49-F238E27FC236}">
                <a16:creationId xmlns:a16="http://schemas.microsoft.com/office/drawing/2014/main" id="{DCF68DD8-0743-AB21-BC86-98E46D9ED3EC}"/>
              </a:ext>
            </a:extLst>
          </p:cNvPr>
          <p:cNvSpPr/>
          <p:nvPr/>
        </p:nvSpPr>
        <p:spPr>
          <a:xfrm>
            <a:off x="1692456" y="257316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20" name="フローチャート : 書類 22">
            <a:extLst>
              <a:ext uri="{FF2B5EF4-FFF2-40B4-BE49-F238E27FC236}">
                <a16:creationId xmlns:a16="http://schemas.microsoft.com/office/drawing/2014/main" id="{8F6BD5C9-54E8-3EA0-E9BE-A52773B2B199}"/>
              </a:ext>
            </a:extLst>
          </p:cNvPr>
          <p:cNvSpPr/>
          <p:nvPr/>
        </p:nvSpPr>
        <p:spPr>
          <a:xfrm>
            <a:off x="1658222" y="254160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23" name="フローチャート : 書類 22">
            <a:extLst>
              <a:ext uri="{FF2B5EF4-FFF2-40B4-BE49-F238E27FC236}">
                <a16:creationId xmlns:a16="http://schemas.microsoft.com/office/drawing/2014/main" id="{EBEAD35F-5E92-2F0B-A889-CE80FE70E6E3}"/>
              </a:ext>
            </a:extLst>
          </p:cNvPr>
          <p:cNvSpPr/>
          <p:nvPr/>
        </p:nvSpPr>
        <p:spPr>
          <a:xfrm>
            <a:off x="5524808" y="2608879"/>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600" dirty="0">
              <a:solidFill>
                <a:schemeClr val="tx1"/>
              </a:solidFill>
              <a:latin typeface="Meiryo UI" panose="020B0604030504040204" pitchFamily="50" charset="-128"/>
              <a:ea typeface="Meiryo UI" panose="020B0604030504040204" pitchFamily="50" charset="-128"/>
            </a:endParaRPr>
          </a:p>
        </p:txBody>
      </p:sp>
      <p:sp>
        <p:nvSpPr>
          <p:cNvPr id="27" name="フローチャート : 書類 22">
            <a:extLst>
              <a:ext uri="{FF2B5EF4-FFF2-40B4-BE49-F238E27FC236}">
                <a16:creationId xmlns:a16="http://schemas.microsoft.com/office/drawing/2014/main" id="{8C202691-A215-C24B-1E03-DB8C6DFAF75D}"/>
              </a:ext>
            </a:extLst>
          </p:cNvPr>
          <p:cNvSpPr/>
          <p:nvPr/>
        </p:nvSpPr>
        <p:spPr>
          <a:xfrm>
            <a:off x="5490574" y="2577319"/>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申込書</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28" name="フローチャート : 判断 8">
            <a:extLst>
              <a:ext uri="{FF2B5EF4-FFF2-40B4-BE49-F238E27FC236}">
                <a16:creationId xmlns:a16="http://schemas.microsoft.com/office/drawing/2014/main" id="{8ED8ECFC-9828-60B2-A5DE-E469E097AD46}"/>
              </a:ext>
            </a:extLst>
          </p:cNvPr>
          <p:cNvSpPr/>
          <p:nvPr/>
        </p:nvSpPr>
        <p:spPr>
          <a:xfrm>
            <a:off x="7459575" y="2202435"/>
            <a:ext cx="141515" cy="114031"/>
          </a:xfrm>
          <a:prstGeom prst="flowChartDecisi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29" name="テキスト ボックス 28">
            <a:extLst>
              <a:ext uri="{FF2B5EF4-FFF2-40B4-BE49-F238E27FC236}">
                <a16:creationId xmlns:a16="http://schemas.microsoft.com/office/drawing/2014/main" id="{C10A7272-302E-5D6A-9BA5-889306733326}"/>
              </a:ext>
            </a:extLst>
          </p:cNvPr>
          <p:cNvSpPr txBox="1"/>
          <p:nvPr/>
        </p:nvSpPr>
        <p:spPr>
          <a:xfrm>
            <a:off x="5966703" y="2047860"/>
            <a:ext cx="750698"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相違なし</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30" name="フローチャート : 代替処理 2">
            <a:extLst>
              <a:ext uri="{FF2B5EF4-FFF2-40B4-BE49-F238E27FC236}">
                <a16:creationId xmlns:a16="http://schemas.microsoft.com/office/drawing/2014/main" id="{D97B94BA-4CE8-BA55-2FC0-2FEFF5EB0730}"/>
              </a:ext>
            </a:extLst>
          </p:cNvPr>
          <p:cNvSpPr/>
          <p:nvPr/>
        </p:nvSpPr>
        <p:spPr>
          <a:xfrm>
            <a:off x="6664428" y="2841903"/>
            <a:ext cx="970621"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営業部問い合わせ</a:t>
            </a:r>
          </a:p>
        </p:txBody>
      </p:sp>
      <p:pic>
        <p:nvPicPr>
          <p:cNvPr id="31" name="図 30">
            <a:extLst>
              <a:ext uri="{FF2B5EF4-FFF2-40B4-BE49-F238E27FC236}">
                <a16:creationId xmlns:a16="http://schemas.microsoft.com/office/drawing/2014/main" id="{4BD05FDA-4731-AD2F-DD3C-0CCAAB8562F8}"/>
              </a:ext>
            </a:extLst>
          </p:cNvPr>
          <p:cNvPicPr>
            <a:picLocks noChangeAspect="1"/>
          </p:cNvPicPr>
          <p:nvPr/>
        </p:nvPicPr>
        <p:blipFill>
          <a:blip r:embed="rId2"/>
          <a:stretch>
            <a:fillRect/>
          </a:stretch>
        </p:blipFill>
        <p:spPr>
          <a:xfrm>
            <a:off x="9393446" y="2198353"/>
            <a:ext cx="164606" cy="164606"/>
          </a:xfrm>
          <a:prstGeom prst="rect">
            <a:avLst/>
          </a:prstGeom>
        </p:spPr>
      </p:pic>
      <p:sp>
        <p:nvSpPr>
          <p:cNvPr id="32" name="フローチャート: 手操作入力 31">
            <a:extLst>
              <a:ext uri="{FF2B5EF4-FFF2-40B4-BE49-F238E27FC236}">
                <a16:creationId xmlns:a16="http://schemas.microsoft.com/office/drawing/2014/main" id="{422982F4-5461-7F89-F388-CCCFF360DF39}"/>
              </a:ext>
            </a:extLst>
          </p:cNvPr>
          <p:cNvSpPr/>
          <p:nvPr/>
        </p:nvSpPr>
        <p:spPr bwMode="auto">
          <a:xfrm>
            <a:off x="8756796" y="3340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申込受付システム</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ログイン</a:t>
            </a:r>
          </a:p>
        </p:txBody>
      </p:sp>
      <p:sp>
        <p:nvSpPr>
          <p:cNvPr id="33" name="角丸四角形 12">
            <a:extLst>
              <a:ext uri="{FF2B5EF4-FFF2-40B4-BE49-F238E27FC236}">
                <a16:creationId xmlns:a16="http://schemas.microsoft.com/office/drawing/2014/main" id="{5A65A703-A364-2413-33C5-C21D41F4F81F}"/>
              </a:ext>
            </a:extLst>
          </p:cNvPr>
          <p:cNvSpPr/>
          <p:nvPr/>
        </p:nvSpPr>
        <p:spPr bwMode="auto">
          <a:xfrm>
            <a:off x="8110491" y="2086781"/>
            <a:ext cx="994078" cy="387751"/>
          </a:xfrm>
          <a:prstGeom prst="round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スキャン用</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ボックスに申込書を入れる</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EE868C51-346E-C6BC-00C7-1FAD9F0E425F}"/>
              </a:ext>
            </a:extLst>
          </p:cNvPr>
          <p:cNvSpPr/>
          <p:nvPr/>
        </p:nvSpPr>
        <p:spPr bwMode="auto">
          <a:xfrm>
            <a:off x="4756666" y="4769461"/>
            <a:ext cx="934965"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請求書提出①</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a:t>
            </a:r>
            <a:r>
              <a:rPr lang="en-US" altLang="ja-JP" sz="800" dirty="0" err="1">
                <a:solidFill>
                  <a:schemeClr val="bg2">
                    <a:lumMod val="50000"/>
                  </a:schemeClr>
                </a:solidFill>
                <a:latin typeface="Meiryo UI" panose="020B0604030504040204" pitchFamily="50" charset="-128"/>
                <a:ea typeface="Meiryo UI" panose="020B0604030504040204" pitchFamily="50" charset="-128"/>
              </a:rPr>
              <a:t>AppSheet</a:t>
            </a:r>
            <a:r>
              <a:rPr lang="ja-JP" altLang="en-US" sz="800" dirty="0">
                <a:solidFill>
                  <a:schemeClr val="bg2">
                    <a:lumMod val="50000"/>
                  </a:schemeClr>
                </a:solidFill>
                <a:latin typeface="Meiryo UI" panose="020B0604030504040204" pitchFamily="50" charset="-128"/>
                <a:ea typeface="Meiryo UI" panose="020B0604030504040204" pitchFamily="50" charset="-128"/>
              </a:rPr>
              <a:t>＞</a:t>
            </a:r>
          </a:p>
        </p:txBody>
      </p:sp>
      <p:sp>
        <p:nvSpPr>
          <p:cNvPr id="36" name="テキスト ボックス 35">
            <a:extLst>
              <a:ext uri="{FF2B5EF4-FFF2-40B4-BE49-F238E27FC236}">
                <a16:creationId xmlns:a16="http://schemas.microsoft.com/office/drawing/2014/main" id="{AD0F8970-758D-3AFC-8836-A0F271F72D7D}"/>
              </a:ext>
            </a:extLst>
          </p:cNvPr>
          <p:cNvSpPr txBox="1"/>
          <p:nvPr/>
        </p:nvSpPr>
        <p:spPr>
          <a:xfrm>
            <a:off x="9630800" y="2112046"/>
            <a:ext cx="888138"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申込書スキャン</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処理へ</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37" name="直線矢印コネクタ 36">
            <a:extLst>
              <a:ext uri="{FF2B5EF4-FFF2-40B4-BE49-F238E27FC236}">
                <a16:creationId xmlns:a16="http://schemas.microsoft.com/office/drawing/2014/main" id="{029771B7-EFFA-5C82-20C0-1D6B5039B333}"/>
              </a:ext>
            </a:extLst>
          </p:cNvPr>
          <p:cNvCxnSpPr>
            <a:cxnSpLocks/>
          </p:cNvCxnSpPr>
          <p:nvPr/>
        </p:nvCxnSpPr>
        <p:spPr>
          <a:xfrm>
            <a:off x="11215360" y="3590023"/>
            <a:ext cx="233906"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088E4399-7405-2A77-CAAC-1C9D27E829DB}"/>
              </a:ext>
            </a:extLst>
          </p:cNvPr>
          <p:cNvCxnSpPr>
            <a:cxnSpLocks/>
          </p:cNvCxnSpPr>
          <p:nvPr/>
        </p:nvCxnSpPr>
        <p:spPr>
          <a:xfrm flipV="1">
            <a:off x="6342052" y="3370020"/>
            <a:ext cx="152948" cy="294344"/>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FB1E2D1-E950-0DC4-E25C-90954563D1C0}"/>
              </a:ext>
            </a:extLst>
          </p:cNvPr>
          <p:cNvCxnSpPr>
            <a:cxnSpLocks/>
            <a:stCxn id="14" idx="3"/>
            <a:endCxn id="56" idx="1"/>
          </p:cNvCxnSpPr>
          <p:nvPr/>
        </p:nvCxnSpPr>
        <p:spPr>
          <a:xfrm>
            <a:off x="5968103" y="2280657"/>
            <a:ext cx="696325"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AutoShape 19">
            <a:extLst>
              <a:ext uri="{FF2B5EF4-FFF2-40B4-BE49-F238E27FC236}">
                <a16:creationId xmlns:a16="http://schemas.microsoft.com/office/drawing/2014/main" id="{3A2E08EA-8AFD-AFDF-8352-75D59FC6E7DA}"/>
              </a:ext>
            </a:extLst>
          </p:cNvPr>
          <p:cNvSpPr>
            <a:spLocks noChangeArrowheads="1"/>
          </p:cNvSpPr>
          <p:nvPr/>
        </p:nvSpPr>
        <p:spPr bwMode="auto">
          <a:xfrm>
            <a:off x="6664428" y="2101622"/>
            <a:ext cx="970621" cy="358069"/>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defRPr sz="1000"/>
            </a:pPr>
            <a:r>
              <a:rPr lang="ja-JP" altLang="en-US" sz="800" dirty="0">
                <a:solidFill>
                  <a:schemeClr val="bg2">
                    <a:lumMod val="50000"/>
                  </a:schemeClr>
                </a:solidFill>
                <a:latin typeface="Meiryo UI" panose="020B0604030504040204" pitchFamily="50" charset="-128"/>
                <a:ea typeface="Meiryo UI" panose="020B0604030504040204" pitchFamily="50" charset="-128"/>
              </a:rPr>
              <a:t>代理店別申込数</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defRPr sz="1000"/>
            </a:pPr>
            <a:r>
              <a:rPr lang="ja-JP" altLang="en-US" sz="800" dirty="0">
                <a:solidFill>
                  <a:schemeClr val="bg2">
                    <a:lumMod val="50000"/>
                  </a:schemeClr>
                </a:solidFill>
                <a:latin typeface="Meiryo UI" panose="020B0604030504040204" pitchFamily="50" charset="-128"/>
                <a:ea typeface="Meiryo UI" panose="020B0604030504040204" pitchFamily="50" charset="-128"/>
              </a:rPr>
              <a:t>入力</a:t>
            </a: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不備数入力</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73" name="コネクタ: カギ線 72">
            <a:extLst>
              <a:ext uri="{FF2B5EF4-FFF2-40B4-BE49-F238E27FC236}">
                <a16:creationId xmlns:a16="http://schemas.microsoft.com/office/drawing/2014/main" id="{4ADEDA4C-6B46-E130-09F6-3EA48A693A07}"/>
              </a:ext>
            </a:extLst>
          </p:cNvPr>
          <p:cNvCxnSpPr>
            <a:cxnSpLocks/>
            <a:stCxn id="14" idx="3"/>
            <a:endCxn id="30" idx="1"/>
          </p:cNvCxnSpPr>
          <p:nvPr/>
        </p:nvCxnSpPr>
        <p:spPr>
          <a:xfrm>
            <a:off x="5968103" y="2280657"/>
            <a:ext cx="696325" cy="783445"/>
          </a:xfrm>
          <a:prstGeom prst="bentConnector3">
            <a:avLst>
              <a:gd name="adj1" fmla="val 50000"/>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73A28700-5BD7-92C4-F703-5F439CE32DA1}"/>
              </a:ext>
            </a:extLst>
          </p:cNvPr>
          <p:cNvCxnSpPr>
            <a:cxnSpLocks/>
            <a:stCxn id="56" idx="3"/>
            <a:endCxn id="33" idx="1"/>
          </p:cNvCxnSpPr>
          <p:nvPr/>
        </p:nvCxnSpPr>
        <p:spPr>
          <a:xfrm>
            <a:off x="7635049" y="2280657"/>
            <a:ext cx="475442"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E0084FF0-9890-78A8-16FB-D71F8A5B5CB2}"/>
              </a:ext>
            </a:extLst>
          </p:cNvPr>
          <p:cNvCxnSpPr>
            <a:cxnSpLocks/>
            <a:stCxn id="33" idx="3"/>
            <a:endCxn id="31" idx="1"/>
          </p:cNvCxnSpPr>
          <p:nvPr/>
        </p:nvCxnSpPr>
        <p:spPr>
          <a:xfrm flipV="1">
            <a:off x="9104569" y="2280656"/>
            <a:ext cx="288877" cy="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フローチャート : 代替処理 2">
            <a:extLst>
              <a:ext uri="{FF2B5EF4-FFF2-40B4-BE49-F238E27FC236}">
                <a16:creationId xmlns:a16="http://schemas.microsoft.com/office/drawing/2014/main" id="{94D3DD80-4549-BFDF-D59E-613E9CB4B0AC}"/>
              </a:ext>
            </a:extLst>
          </p:cNvPr>
          <p:cNvSpPr/>
          <p:nvPr/>
        </p:nvSpPr>
        <p:spPr>
          <a:xfrm>
            <a:off x="6664428" y="3478367"/>
            <a:ext cx="970621"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代理店番号や</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名称の変更有無確認</a:t>
            </a:r>
          </a:p>
        </p:txBody>
      </p:sp>
      <p:cxnSp>
        <p:nvCxnSpPr>
          <p:cNvPr id="89" name="直線矢印コネクタ 88">
            <a:extLst>
              <a:ext uri="{FF2B5EF4-FFF2-40B4-BE49-F238E27FC236}">
                <a16:creationId xmlns:a16="http://schemas.microsoft.com/office/drawing/2014/main" id="{2E851818-AD8E-44E8-B47C-168F1C0B7265}"/>
              </a:ext>
            </a:extLst>
          </p:cNvPr>
          <p:cNvCxnSpPr>
            <a:cxnSpLocks/>
            <a:stCxn id="30" idx="2"/>
            <a:endCxn id="81" idx="0"/>
          </p:cNvCxnSpPr>
          <p:nvPr/>
        </p:nvCxnSpPr>
        <p:spPr>
          <a:xfrm>
            <a:off x="7149739" y="3286301"/>
            <a:ext cx="0" cy="192066"/>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矢印: 左右 89">
            <a:extLst>
              <a:ext uri="{FF2B5EF4-FFF2-40B4-BE49-F238E27FC236}">
                <a16:creationId xmlns:a16="http://schemas.microsoft.com/office/drawing/2014/main" id="{3FB73C12-7A06-A4F6-B66B-E1DE5303220E}"/>
              </a:ext>
            </a:extLst>
          </p:cNvPr>
          <p:cNvSpPr/>
          <p:nvPr/>
        </p:nvSpPr>
        <p:spPr>
          <a:xfrm>
            <a:off x="767683" y="1602196"/>
            <a:ext cx="449277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作業時間：</a:t>
            </a:r>
            <a:r>
              <a:rPr lang="en-US" altLang="ja-JP" sz="800" dirty="0">
                <a:solidFill>
                  <a:schemeClr val="bg2">
                    <a:lumMod val="50000"/>
                  </a:schemeClr>
                </a:solidFill>
                <a:latin typeface="Meiryo UI" panose="020B0604030504040204" pitchFamily="50" charset="-128"/>
                <a:ea typeface="Meiryo UI" panose="020B0604030504040204" pitchFamily="50" charset="-128"/>
              </a:rPr>
              <a:t>XX</a:t>
            </a:r>
            <a:r>
              <a:rPr lang="ja-JP" altLang="en-US" sz="800" dirty="0">
                <a:solidFill>
                  <a:schemeClr val="bg2">
                    <a:lumMod val="50000"/>
                  </a:schemeClr>
                </a:solidFill>
                <a:latin typeface="Meiryo UI" panose="020B0604030504040204" pitchFamily="50" charset="-128"/>
                <a:ea typeface="Meiryo UI" panose="020B0604030504040204" pitchFamily="50" charset="-128"/>
              </a:rPr>
              <a:t>分程度</a:t>
            </a:r>
          </a:p>
        </p:txBody>
      </p:sp>
      <p:sp>
        <p:nvSpPr>
          <p:cNvPr id="91" name="矢印: 五方向 90">
            <a:extLst>
              <a:ext uri="{FF2B5EF4-FFF2-40B4-BE49-F238E27FC236}">
                <a16:creationId xmlns:a16="http://schemas.microsoft.com/office/drawing/2014/main" id="{60A1EDAA-FC43-4946-F512-A83B64F93034}"/>
              </a:ext>
            </a:extLst>
          </p:cNvPr>
          <p:cNvSpPr/>
          <p:nvPr/>
        </p:nvSpPr>
        <p:spPr>
          <a:xfrm>
            <a:off x="767683" y="1353312"/>
            <a:ext cx="4510855"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請求書受領</a:t>
            </a:r>
          </a:p>
        </p:txBody>
      </p:sp>
      <p:cxnSp>
        <p:nvCxnSpPr>
          <p:cNvPr id="95" name="直線矢印コネクタ 94">
            <a:extLst>
              <a:ext uri="{FF2B5EF4-FFF2-40B4-BE49-F238E27FC236}">
                <a16:creationId xmlns:a16="http://schemas.microsoft.com/office/drawing/2014/main" id="{D78B3CF3-BCE2-0615-0AA4-87E73C10CAC5}"/>
              </a:ext>
            </a:extLst>
          </p:cNvPr>
          <p:cNvCxnSpPr>
            <a:cxnSpLocks/>
            <a:stCxn id="140" idx="2"/>
            <a:endCxn id="98" idx="0"/>
          </p:cNvCxnSpPr>
          <p:nvPr/>
        </p:nvCxnSpPr>
        <p:spPr>
          <a:xfrm>
            <a:off x="3991925" y="3948079"/>
            <a:ext cx="0" cy="185046"/>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楕円 96">
            <a:extLst>
              <a:ext uri="{FF2B5EF4-FFF2-40B4-BE49-F238E27FC236}">
                <a16:creationId xmlns:a16="http://schemas.microsoft.com/office/drawing/2014/main" id="{65E0C7AC-D373-F878-21A0-2F66824A7531}"/>
              </a:ext>
            </a:extLst>
          </p:cNvPr>
          <p:cNvSpPr/>
          <p:nvPr/>
        </p:nvSpPr>
        <p:spPr>
          <a:xfrm>
            <a:off x="6549816" y="2362959"/>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chemeClr val="tx1"/>
                </a:solidFill>
                <a:latin typeface="Meiryo UI" panose="020B0604030504040204" pitchFamily="50" charset="-128"/>
                <a:ea typeface="Meiryo UI" panose="020B0604030504040204" pitchFamily="50" charset="-128"/>
              </a:rPr>
              <a:t>1</a:t>
            </a:r>
            <a:endParaRPr kumimoji="1" lang="ja-JP" altLang="en-US" sz="1050" dirty="0">
              <a:solidFill>
                <a:schemeClr val="tx1"/>
              </a:solidFill>
              <a:latin typeface="Meiryo UI" panose="020B0604030504040204" pitchFamily="50" charset="-128"/>
              <a:ea typeface="Meiryo UI" panose="020B0604030504040204" pitchFamily="50" charset="-128"/>
            </a:endParaRPr>
          </a:p>
        </p:txBody>
      </p:sp>
      <p:sp>
        <p:nvSpPr>
          <p:cNvPr id="98" name="楕円 97">
            <a:extLst>
              <a:ext uri="{FF2B5EF4-FFF2-40B4-BE49-F238E27FC236}">
                <a16:creationId xmlns:a16="http://schemas.microsoft.com/office/drawing/2014/main" id="{2828A087-840E-0791-EFE4-CC565934D073}"/>
              </a:ext>
            </a:extLst>
          </p:cNvPr>
          <p:cNvSpPr/>
          <p:nvPr/>
        </p:nvSpPr>
        <p:spPr>
          <a:xfrm>
            <a:off x="3899378" y="4133125"/>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01" name="コネクタ: カギ線 100">
            <a:extLst>
              <a:ext uri="{FF2B5EF4-FFF2-40B4-BE49-F238E27FC236}">
                <a16:creationId xmlns:a16="http://schemas.microsoft.com/office/drawing/2014/main" id="{3555A284-FFF6-2851-EE81-E26650B22679}"/>
              </a:ext>
            </a:extLst>
          </p:cNvPr>
          <p:cNvCxnSpPr>
            <a:cxnSpLocks/>
            <a:stCxn id="81" idx="3"/>
            <a:endCxn id="109" idx="1"/>
          </p:cNvCxnSpPr>
          <p:nvPr/>
        </p:nvCxnSpPr>
        <p:spPr>
          <a:xfrm>
            <a:off x="7635049" y="3700566"/>
            <a:ext cx="677604" cy="387460"/>
          </a:xfrm>
          <a:prstGeom prst="bentConnector3">
            <a:avLst>
              <a:gd name="adj1" fmla="val 50000"/>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E47189D5-2F5D-26E7-F30D-56D61FFFD67C}"/>
              </a:ext>
            </a:extLst>
          </p:cNvPr>
          <p:cNvSpPr txBox="1"/>
          <p:nvPr/>
        </p:nvSpPr>
        <p:spPr>
          <a:xfrm>
            <a:off x="8312653" y="3975174"/>
            <a:ext cx="999180"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代理店マスタ修正</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6DCE28CC-A05E-E8D8-39AE-1EBA2B877338}"/>
              </a:ext>
            </a:extLst>
          </p:cNvPr>
          <p:cNvSpPr txBox="1"/>
          <p:nvPr/>
        </p:nvSpPr>
        <p:spPr>
          <a:xfrm>
            <a:off x="7937304" y="3457218"/>
            <a:ext cx="750698"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誤記など</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19" name="テキスト ボックス 118">
            <a:extLst>
              <a:ext uri="{FF2B5EF4-FFF2-40B4-BE49-F238E27FC236}">
                <a16:creationId xmlns:a16="http://schemas.microsoft.com/office/drawing/2014/main" id="{EFE57999-5EE1-30AE-AF35-3FC6C3518754}"/>
              </a:ext>
            </a:extLst>
          </p:cNvPr>
          <p:cNvSpPr txBox="1"/>
          <p:nvPr/>
        </p:nvSpPr>
        <p:spPr>
          <a:xfrm>
            <a:off x="7615726" y="4051413"/>
            <a:ext cx="750698"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統廃合など</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cxnSp>
        <p:nvCxnSpPr>
          <p:cNvPr id="121" name="直線矢印コネクタ 120">
            <a:extLst>
              <a:ext uri="{FF2B5EF4-FFF2-40B4-BE49-F238E27FC236}">
                <a16:creationId xmlns:a16="http://schemas.microsoft.com/office/drawing/2014/main" id="{969D1409-06BC-0F98-6845-7E75D82DE7A1}"/>
              </a:ext>
            </a:extLst>
          </p:cNvPr>
          <p:cNvCxnSpPr>
            <a:cxnSpLocks/>
            <a:stCxn id="157" idx="2"/>
            <a:endCxn id="34" idx="0"/>
          </p:cNvCxnSpPr>
          <p:nvPr/>
        </p:nvCxnSpPr>
        <p:spPr>
          <a:xfrm>
            <a:off x="5224148" y="3816029"/>
            <a:ext cx="1" cy="95343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楕円 130">
            <a:extLst>
              <a:ext uri="{FF2B5EF4-FFF2-40B4-BE49-F238E27FC236}">
                <a16:creationId xmlns:a16="http://schemas.microsoft.com/office/drawing/2014/main" id="{40ED55E7-98FB-38F6-654A-956D2D1B8388}"/>
              </a:ext>
            </a:extLst>
          </p:cNvPr>
          <p:cNvSpPr/>
          <p:nvPr/>
        </p:nvSpPr>
        <p:spPr>
          <a:xfrm>
            <a:off x="9558052" y="3995479"/>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0059CAF6-C287-DEF9-BCD7-97D8CA7309A6}"/>
              </a:ext>
            </a:extLst>
          </p:cNvPr>
          <p:cNvSpPr txBox="1"/>
          <p:nvPr/>
        </p:nvSpPr>
        <p:spPr>
          <a:xfrm>
            <a:off x="9896473" y="3995479"/>
            <a:ext cx="1183433"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a:t>
            </a:r>
            <a:r>
              <a:rPr lang="ja-JP" altLang="en-US" sz="800" dirty="0">
                <a:solidFill>
                  <a:schemeClr val="bg2">
                    <a:lumMod val="50000"/>
                  </a:schemeClr>
                </a:solidFill>
                <a:latin typeface="Meiryo UI" panose="020B0604030504040204" pitchFamily="50" charset="-128"/>
                <a:ea typeface="Meiryo UI" panose="020B0604030504040204" pitchFamily="50" charset="-128"/>
              </a:rPr>
              <a:t>紙ではなくシステムを正とする</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5" name="正方形/長方形 134">
            <a:extLst>
              <a:ext uri="{FF2B5EF4-FFF2-40B4-BE49-F238E27FC236}">
                <a16:creationId xmlns:a16="http://schemas.microsoft.com/office/drawing/2014/main" id="{BECA02B8-486C-9C53-2E09-40FD6A7295FA}"/>
              </a:ext>
            </a:extLst>
          </p:cNvPr>
          <p:cNvSpPr/>
          <p:nvPr/>
        </p:nvSpPr>
        <p:spPr>
          <a:xfrm>
            <a:off x="8994312" y="2382805"/>
            <a:ext cx="183005" cy="183005"/>
          </a:xfrm>
          <a:prstGeom prst="rect">
            <a:avLst/>
          </a:prstGeom>
          <a:solidFill>
            <a:schemeClr val="bg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2</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36" name="正方形/長方形 135">
            <a:extLst>
              <a:ext uri="{FF2B5EF4-FFF2-40B4-BE49-F238E27FC236}">
                <a16:creationId xmlns:a16="http://schemas.microsoft.com/office/drawing/2014/main" id="{4F9A1DAA-189C-CE4E-676A-226C0A671F0D}"/>
              </a:ext>
            </a:extLst>
          </p:cNvPr>
          <p:cNvSpPr/>
          <p:nvPr/>
        </p:nvSpPr>
        <p:spPr>
          <a:xfrm>
            <a:off x="7577078" y="2382805"/>
            <a:ext cx="183005" cy="183005"/>
          </a:xfrm>
          <a:prstGeom prst="rect">
            <a:avLst/>
          </a:prstGeom>
          <a:solidFill>
            <a:schemeClr val="bg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bg2">
                    <a:lumMod val="50000"/>
                  </a:schemeClr>
                </a:solidFill>
                <a:latin typeface="Meiryo UI" panose="020B0604030504040204" pitchFamily="50" charset="-128"/>
                <a:ea typeface="Meiryo UI" panose="020B0604030504040204" pitchFamily="50" charset="-128"/>
              </a:rPr>
              <a:t>1</a:t>
            </a:r>
            <a:endParaRPr lang="ja-JP" altLang="en-US" sz="800"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139" name="グループ化 138">
            <a:extLst>
              <a:ext uri="{FF2B5EF4-FFF2-40B4-BE49-F238E27FC236}">
                <a16:creationId xmlns:a16="http://schemas.microsoft.com/office/drawing/2014/main" id="{25629E2D-66D0-8F9E-8D06-9D7903CEE03C}"/>
              </a:ext>
            </a:extLst>
          </p:cNvPr>
          <p:cNvGrpSpPr/>
          <p:nvPr/>
        </p:nvGrpSpPr>
        <p:grpSpPr>
          <a:xfrm>
            <a:off x="3463559" y="3291446"/>
            <a:ext cx="1056732" cy="656633"/>
            <a:chOff x="8173959" y="4428719"/>
            <a:chExt cx="721762" cy="448489"/>
          </a:xfrm>
        </p:grpSpPr>
        <p:sp>
          <p:nvSpPr>
            <p:cNvPr id="140" name="フローチャート: 判断 139">
              <a:extLst>
                <a:ext uri="{FF2B5EF4-FFF2-40B4-BE49-F238E27FC236}">
                  <a16:creationId xmlns:a16="http://schemas.microsoft.com/office/drawing/2014/main" id="{7AC48AF5-B170-44C6-D3A0-B351312838D6}"/>
                </a:ext>
              </a:extLst>
            </p:cNvPr>
            <p:cNvSpPr/>
            <p:nvPr/>
          </p:nvSpPr>
          <p:spPr>
            <a:xfrm>
              <a:off x="8200147" y="4428719"/>
              <a:ext cx="669386" cy="448489"/>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E3FB14F5-AEAB-2387-1675-5E5A37943F0F}"/>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支払予定表に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ある案件か</a:t>
              </a:r>
            </a:p>
          </p:txBody>
        </p:sp>
      </p:grpSp>
      <p:cxnSp>
        <p:nvCxnSpPr>
          <p:cNvPr id="142" name="コネクタ: カギ線 189">
            <a:extLst>
              <a:ext uri="{FF2B5EF4-FFF2-40B4-BE49-F238E27FC236}">
                <a16:creationId xmlns:a16="http://schemas.microsoft.com/office/drawing/2014/main" id="{FBC02ED2-8E2D-BE2A-E548-2A0D75E87BEB}"/>
              </a:ext>
            </a:extLst>
          </p:cNvPr>
          <p:cNvCxnSpPr>
            <a:cxnSpLocks/>
          </p:cNvCxnSpPr>
          <p:nvPr/>
        </p:nvCxnSpPr>
        <p:spPr>
          <a:xfrm flipH="1" flipV="1">
            <a:off x="10955491" y="2781057"/>
            <a:ext cx="8093" cy="101048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コネクタ: カギ線 5">
            <a:extLst>
              <a:ext uri="{FF2B5EF4-FFF2-40B4-BE49-F238E27FC236}">
                <a16:creationId xmlns:a16="http://schemas.microsoft.com/office/drawing/2014/main" id="{37044C81-BCB4-16AF-CA98-CAEE98301EF5}"/>
              </a:ext>
            </a:extLst>
          </p:cNvPr>
          <p:cNvCxnSpPr>
            <a:cxnSpLocks/>
            <a:stCxn id="8" idx="6"/>
            <a:endCxn id="169" idx="1"/>
          </p:cNvCxnSpPr>
          <p:nvPr/>
        </p:nvCxnSpPr>
        <p:spPr>
          <a:xfrm flipV="1">
            <a:off x="969180" y="2297907"/>
            <a:ext cx="149068"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0F068454-10A7-AF73-8644-7648B9FBDFBD}"/>
              </a:ext>
            </a:extLst>
          </p:cNvPr>
          <p:cNvSpPr txBox="1"/>
          <p:nvPr/>
        </p:nvSpPr>
        <p:spPr>
          <a:xfrm>
            <a:off x="4274469" y="3394060"/>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Yes</a:t>
            </a:r>
            <a:endParaRPr lang="ja-JP" altLang="en-US" dirty="0">
              <a:latin typeface="Meiryo UI" panose="020B0604030504040204" pitchFamily="50" charset="-128"/>
              <a:ea typeface="Meiryo UI" panose="020B0604030504040204" pitchFamily="50" charset="-128"/>
            </a:endParaRPr>
          </a:p>
        </p:txBody>
      </p:sp>
      <p:sp>
        <p:nvSpPr>
          <p:cNvPr id="145" name="テキスト ボックス 144">
            <a:extLst>
              <a:ext uri="{FF2B5EF4-FFF2-40B4-BE49-F238E27FC236}">
                <a16:creationId xmlns:a16="http://schemas.microsoft.com/office/drawing/2014/main" id="{BEF02CC5-C935-47A8-2019-9BB4CBCABF97}"/>
              </a:ext>
            </a:extLst>
          </p:cNvPr>
          <p:cNvSpPr txBox="1"/>
          <p:nvPr/>
        </p:nvSpPr>
        <p:spPr>
          <a:xfrm>
            <a:off x="3870063" y="3876815"/>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atin typeface="Meiryo UI" panose="020B0604030504040204" pitchFamily="50" charset="-128"/>
                <a:ea typeface="Meiryo UI" panose="020B0604030504040204" pitchFamily="50" charset="-128"/>
              </a:rPr>
              <a:t>No</a:t>
            </a:r>
            <a:endParaRPr lang="ja-JP" altLang="en-US" dirty="0">
              <a:latin typeface="Meiryo UI" panose="020B0604030504040204" pitchFamily="50" charset="-128"/>
              <a:ea typeface="Meiryo UI" panose="020B0604030504040204" pitchFamily="50" charset="-128"/>
            </a:endParaRPr>
          </a:p>
        </p:txBody>
      </p:sp>
      <p:cxnSp>
        <p:nvCxnSpPr>
          <p:cNvPr id="150" name="コネクタ: カギ線 5">
            <a:extLst>
              <a:ext uri="{FF2B5EF4-FFF2-40B4-BE49-F238E27FC236}">
                <a16:creationId xmlns:a16="http://schemas.microsoft.com/office/drawing/2014/main" id="{D7B77803-1684-7041-0D43-3D85223796E3}"/>
              </a:ext>
            </a:extLst>
          </p:cNvPr>
          <p:cNvCxnSpPr>
            <a:cxnSpLocks/>
            <a:stCxn id="140" idx="3"/>
          </p:cNvCxnSpPr>
          <p:nvPr/>
        </p:nvCxnSpPr>
        <p:spPr>
          <a:xfrm flipV="1">
            <a:off x="4481949" y="3619762"/>
            <a:ext cx="284302"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フローチャート: 手操作入力 156">
            <a:extLst>
              <a:ext uri="{FF2B5EF4-FFF2-40B4-BE49-F238E27FC236}">
                <a16:creationId xmlns:a16="http://schemas.microsoft.com/office/drawing/2014/main" id="{4DD2625D-2D30-6AFB-2269-7B0943B1999E}"/>
              </a:ext>
            </a:extLst>
          </p:cNvPr>
          <p:cNvSpPr/>
          <p:nvPr/>
        </p:nvSpPr>
        <p:spPr bwMode="auto">
          <a:xfrm>
            <a:off x="4756666" y="3423496"/>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dirty="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ログイン</a:t>
            </a:r>
          </a:p>
        </p:txBody>
      </p:sp>
      <p:sp>
        <p:nvSpPr>
          <p:cNvPr id="165" name="矢印: 五方向 164">
            <a:extLst>
              <a:ext uri="{FF2B5EF4-FFF2-40B4-BE49-F238E27FC236}">
                <a16:creationId xmlns:a16="http://schemas.microsoft.com/office/drawing/2014/main" id="{76B7CBEF-56BA-5838-2F57-3C240EFC60BC}"/>
              </a:ext>
            </a:extLst>
          </p:cNvPr>
          <p:cNvSpPr/>
          <p:nvPr/>
        </p:nvSpPr>
        <p:spPr>
          <a:xfrm>
            <a:off x="5278538" y="1359923"/>
            <a:ext cx="4510855"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166" name="正方形/長方形 165">
            <a:extLst>
              <a:ext uri="{FF2B5EF4-FFF2-40B4-BE49-F238E27FC236}">
                <a16:creationId xmlns:a16="http://schemas.microsoft.com/office/drawing/2014/main" id="{69AED08B-5596-49B3-D275-3724276B3D0B}"/>
              </a:ext>
            </a:extLst>
          </p:cNvPr>
          <p:cNvSpPr/>
          <p:nvPr/>
        </p:nvSpPr>
        <p:spPr>
          <a:xfrm>
            <a:off x="286372"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dirty="0">
                <a:solidFill>
                  <a:schemeClr val="bg1"/>
                </a:solidFill>
                <a:latin typeface="Meiryo UI" panose="020B0604030504040204" pitchFamily="50" charset="-128"/>
                <a:ea typeface="Meiryo UI" panose="020B0604030504040204" pitchFamily="50" charset="-128"/>
                <a:sym typeface="ヒラギノ角ゴ ProN W3"/>
              </a:rPr>
              <a:t>請求担当</a:t>
            </a:r>
            <a:endParaRPr kumimoji="0" lang="ja-JP" altLang="en-US" sz="1200" b="0" i="0" u="none" strike="noStrike" cap="none" spc="0" normalizeH="0" baseline="0" dirty="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167" name="正方形/長方形 166">
            <a:extLst>
              <a:ext uri="{FF2B5EF4-FFF2-40B4-BE49-F238E27FC236}">
                <a16:creationId xmlns:a16="http://schemas.microsoft.com/office/drawing/2014/main" id="{D1AC9B8E-5524-4FFE-E9BD-58DB1CD4A712}"/>
              </a:ext>
            </a:extLst>
          </p:cNvPr>
          <p:cNvSpPr/>
          <p:nvPr/>
        </p:nvSpPr>
        <p:spPr>
          <a:xfrm>
            <a:off x="-1" y="2739674"/>
            <a:ext cx="283709" cy="1789200"/>
          </a:xfrm>
          <a:prstGeom prst="rect">
            <a:avLst/>
          </a:prstGeom>
          <a:solidFill>
            <a:schemeClr val="bg1"/>
          </a:solidFill>
          <a:ln w="63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algn="ctr"/>
            <a:r>
              <a:rPr lang="ja-JP" altLang="en-US" sz="1200" dirty="0">
                <a:solidFill>
                  <a:schemeClr val="bg2">
                    <a:lumMod val="50000"/>
                  </a:schemeClr>
                </a:solidFill>
                <a:latin typeface="Meiryo UI" panose="020B0604030504040204" pitchFamily="50" charset="-128"/>
                <a:ea typeface="Meiryo UI" panose="020B0604030504040204" pitchFamily="50" charset="-128"/>
                <a:sym typeface="ヒラギノ角ゴ ProN W3"/>
              </a:rPr>
              <a:t>社内</a:t>
            </a:r>
          </a:p>
        </p:txBody>
      </p:sp>
      <p:sp>
        <p:nvSpPr>
          <p:cNvPr id="168" name="正方形/長方形 167">
            <a:extLst>
              <a:ext uri="{FF2B5EF4-FFF2-40B4-BE49-F238E27FC236}">
                <a16:creationId xmlns:a16="http://schemas.microsoft.com/office/drawing/2014/main" id="{D6B1F85F-FFC8-3C58-784A-DD7239FB4700}"/>
              </a:ext>
            </a:extLst>
          </p:cNvPr>
          <p:cNvSpPr/>
          <p:nvPr/>
        </p:nvSpPr>
        <p:spPr>
          <a:xfrm>
            <a:off x="-1" y="1885752"/>
            <a:ext cx="284400" cy="824310"/>
          </a:xfrm>
          <a:prstGeom prst="rect">
            <a:avLst/>
          </a:prstGeom>
          <a:solidFill>
            <a:schemeClr val="bg1"/>
          </a:solidFill>
          <a:ln w="63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R="0" algn="ctr" fontAlgn="auto">
              <a:lnSpc>
                <a:spcPct val="100000"/>
              </a:lnSpc>
              <a:spcBef>
                <a:spcPts val="0"/>
              </a:spcBef>
              <a:spcAft>
                <a:spcPts val="0"/>
              </a:spcAft>
              <a:buClrTx/>
              <a:buSzTx/>
              <a:buFontTx/>
              <a:buNone/>
              <a:tabLst/>
            </a:pPr>
            <a:r>
              <a:rPr lang="ja-JP" altLang="en-US" sz="1200" dirty="0">
                <a:solidFill>
                  <a:schemeClr val="bg2">
                    <a:lumMod val="50000"/>
                  </a:schemeClr>
                </a:solidFill>
                <a:latin typeface="Meiryo UI" panose="020B0604030504040204" pitchFamily="50" charset="-128"/>
                <a:ea typeface="Meiryo UI" panose="020B0604030504040204" pitchFamily="50" charset="-128"/>
                <a:sym typeface="ヒラギノ角ゴ ProN W3"/>
              </a:rPr>
              <a:t>社外</a:t>
            </a:r>
          </a:p>
        </p:txBody>
      </p:sp>
      <p:sp>
        <p:nvSpPr>
          <p:cNvPr id="169" name="フローチャート : 代替処理 2">
            <a:extLst>
              <a:ext uri="{FF2B5EF4-FFF2-40B4-BE49-F238E27FC236}">
                <a16:creationId xmlns:a16="http://schemas.microsoft.com/office/drawing/2014/main" id="{5EEADBBD-2A66-7DB7-E389-3BDFC02C879E}"/>
              </a:ext>
            </a:extLst>
          </p:cNvPr>
          <p:cNvSpPr/>
          <p:nvPr/>
        </p:nvSpPr>
        <p:spPr>
          <a:xfrm>
            <a:off x="1118248" y="2075708"/>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送付</a:t>
            </a:r>
          </a:p>
        </p:txBody>
      </p:sp>
      <p:cxnSp>
        <p:nvCxnSpPr>
          <p:cNvPr id="171" name="直線矢印コネクタ 170">
            <a:extLst>
              <a:ext uri="{FF2B5EF4-FFF2-40B4-BE49-F238E27FC236}">
                <a16:creationId xmlns:a16="http://schemas.microsoft.com/office/drawing/2014/main" id="{987F9D5D-9863-EB08-26B9-0C81795337CF}"/>
              </a:ext>
            </a:extLst>
          </p:cNvPr>
          <p:cNvCxnSpPr>
            <a:cxnSpLocks/>
            <a:stCxn id="169" idx="2"/>
            <a:endCxn id="174" idx="0"/>
          </p:cNvCxnSpPr>
          <p:nvPr/>
        </p:nvCxnSpPr>
        <p:spPr>
          <a:xfrm>
            <a:off x="1586248" y="2520106"/>
            <a:ext cx="0" cy="87745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D3F0E986-C8FC-3BC7-518C-639D4657AC80}"/>
              </a:ext>
            </a:extLst>
          </p:cNvPr>
          <p:cNvSpPr txBox="1"/>
          <p:nvPr/>
        </p:nvSpPr>
        <p:spPr>
          <a:xfrm>
            <a:off x="1245022" y="2881303"/>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dirty="0">
              <a:solidFill>
                <a:schemeClr val="bg2">
                  <a:lumMod val="50000"/>
                </a:schemeClr>
              </a:solidFill>
              <a:latin typeface="Meiryo UI" panose="020B0604030504040204" pitchFamily="50" charset="-128"/>
              <a:ea typeface="Meiryo UI" panose="020B0604030504040204" pitchFamily="50" charset="-128"/>
            </a:endParaRPr>
          </a:p>
        </p:txBody>
      </p:sp>
      <p:sp>
        <p:nvSpPr>
          <p:cNvPr id="174" name="フローチャート : 代替処理 2">
            <a:extLst>
              <a:ext uri="{FF2B5EF4-FFF2-40B4-BE49-F238E27FC236}">
                <a16:creationId xmlns:a16="http://schemas.microsoft.com/office/drawing/2014/main" id="{44C557EC-87A3-406D-5327-D18157E892D4}"/>
              </a:ext>
            </a:extLst>
          </p:cNvPr>
          <p:cNvSpPr/>
          <p:nvPr/>
        </p:nvSpPr>
        <p:spPr>
          <a:xfrm>
            <a:off x="1118248"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受領＆保管</a:t>
            </a:r>
          </a:p>
        </p:txBody>
      </p:sp>
      <p:cxnSp>
        <p:nvCxnSpPr>
          <p:cNvPr id="176" name="コネクタ: カギ線 5">
            <a:extLst>
              <a:ext uri="{FF2B5EF4-FFF2-40B4-BE49-F238E27FC236}">
                <a16:creationId xmlns:a16="http://schemas.microsoft.com/office/drawing/2014/main" id="{F829A2A2-4545-BA80-5487-AB31DAFF1EC2}"/>
              </a:ext>
            </a:extLst>
          </p:cNvPr>
          <p:cNvCxnSpPr>
            <a:cxnSpLocks/>
            <a:endCxn id="140" idx="1"/>
          </p:cNvCxnSpPr>
          <p:nvPr/>
        </p:nvCxnSpPr>
        <p:spPr>
          <a:xfrm>
            <a:off x="2971762" y="3619762"/>
            <a:ext cx="530139"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フローチャート : 書類 22">
            <a:extLst>
              <a:ext uri="{FF2B5EF4-FFF2-40B4-BE49-F238E27FC236}">
                <a16:creationId xmlns:a16="http://schemas.microsoft.com/office/drawing/2014/main" id="{31860A1E-B6F1-9238-59ED-026BBB27B3B1}"/>
              </a:ext>
            </a:extLst>
          </p:cNvPr>
          <p:cNvSpPr/>
          <p:nvPr/>
        </p:nvSpPr>
        <p:spPr>
          <a:xfrm>
            <a:off x="1697925" y="38905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dirty="0">
                <a:solidFill>
                  <a:schemeClr val="tx1"/>
                </a:solidFill>
                <a:latin typeface="Meiryo UI" panose="020B0604030504040204" pitchFamily="50" charset="-128"/>
                <a:ea typeface="Meiryo UI" panose="020B0604030504040204" pitchFamily="50" charset="-128"/>
              </a:rPr>
              <a:t>送付書</a:t>
            </a:r>
          </a:p>
        </p:txBody>
      </p:sp>
      <p:sp>
        <p:nvSpPr>
          <p:cNvPr id="183" name="フローチャート : 書類 22">
            <a:extLst>
              <a:ext uri="{FF2B5EF4-FFF2-40B4-BE49-F238E27FC236}">
                <a16:creationId xmlns:a16="http://schemas.microsoft.com/office/drawing/2014/main" id="{C14ACCC9-7787-8069-A3FC-DA0994EE0E68}"/>
              </a:ext>
            </a:extLst>
          </p:cNvPr>
          <p:cNvSpPr/>
          <p:nvPr/>
        </p:nvSpPr>
        <p:spPr>
          <a:xfrm>
            <a:off x="1663691" y="38590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p>
        </p:txBody>
      </p:sp>
      <p:sp>
        <p:nvSpPr>
          <p:cNvPr id="3" name="フローチャート : 代替処理 2">
            <a:extLst>
              <a:ext uri="{FF2B5EF4-FFF2-40B4-BE49-F238E27FC236}">
                <a16:creationId xmlns:a16="http://schemas.microsoft.com/office/drawing/2014/main" id="{B3B95FAF-F8D6-EA24-17DF-EC39FC9655B4}"/>
              </a:ext>
            </a:extLst>
          </p:cNvPr>
          <p:cNvSpPr/>
          <p:nvPr/>
        </p:nvSpPr>
        <p:spPr>
          <a:xfrm>
            <a:off x="2362275"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dirty="0">
                <a:solidFill>
                  <a:schemeClr val="bg2">
                    <a:lumMod val="50000"/>
                  </a:schemeClr>
                </a:solidFill>
                <a:latin typeface="Meiryo UI" panose="020B0604030504040204" pitchFamily="50" charset="-128"/>
                <a:ea typeface="Meiryo UI" panose="020B0604030504040204" pitchFamily="50" charset="-128"/>
              </a:rPr>
              <a:t>請求書</a:t>
            </a:r>
            <a:br>
              <a:rPr lang="en-US" altLang="ja-JP" sz="800" dirty="0">
                <a:solidFill>
                  <a:schemeClr val="bg2">
                    <a:lumMod val="50000"/>
                  </a:schemeClr>
                </a:solidFill>
                <a:latin typeface="Meiryo UI" panose="020B0604030504040204" pitchFamily="50" charset="-128"/>
                <a:ea typeface="Meiryo UI" panose="020B0604030504040204" pitchFamily="50" charset="-128"/>
              </a:rPr>
            </a:br>
            <a:r>
              <a:rPr lang="ja-JP" altLang="en-US" sz="800" dirty="0">
                <a:solidFill>
                  <a:schemeClr val="bg2">
                    <a:lumMod val="50000"/>
                  </a:schemeClr>
                </a:solidFill>
                <a:latin typeface="Meiryo UI" panose="020B0604030504040204" pitchFamily="50" charset="-128"/>
                <a:ea typeface="Meiryo UI" panose="020B0604030504040204" pitchFamily="50" charset="-128"/>
              </a:rPr>
              <a:t>受領＆保管</a:t>
            </a:r>
          </a:p>
        </p:txBody>
      </p:sp>
    </p:spTree>
    <p:extLst>
      <p:ext uri="{BB962C8B-B14F-4D97-AF65-F5344CB8AC3E}">
        <p14:creationId xmlns:p14="http://schemas.microsoft.com/office/powerpoint/2010/main" val="356502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8E3F-2D39-D362-4F4C-891F83226FD4}"/>
            </a:ext>
          </a:extLst>
        </p:cNvPr>
        <p:cNvGrpSpPr/>
        <p:nvPr/>
      </p:nvGrpSpPr>
      <p:grpSpPr>
        <a:xfrm>
          <a:off x="0" y="0"/>
          <a:ext cx="0" cy="0"/>
          <a:chOff x="0" y="0"/>
          <a:chExt cx="0" cy="0"/>
        </a:xfrm>
      </p:grpSpPr>
      <p:sp>
        <p:nvSpPr>
          <p:cNvPr id="16" name="四角形: 角を丸くする 15">
            <a:extLst>
              <a:ext uri="{FF2B5EF4-FFF2-40B4-BE49-F238E27FC236}">
                <a16:creationId xmlns:a16="http://schemas.microsoft.com/office/drawing/2014/main" id="{45232D2C-5AD4-2C0E-695A-66B4B2D72280}"/>
              </a:ext>
            </a:extLst>
          </p:cNvPr>
          <p:cNvSpPr/>
          <p:nvPr/>
        </p:nvSpPr>
        <p:spPr>
          <a:xfrm>
            <a:off x="2512789" y="3284929"/>
            <a:ext cx="8965975" cy="1839148"/>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altLang="ja-JP" sz="1400" dirty="0">
              <a:solidFill>
                <a:schemeClr val="tx1">
                  <a:lumMod val="65000"/>
                  <a:lumOff val="35000"/>
                </a:schemeClr>
              </a:solidFill>
              <a:latin typeface="Meiryo UI"/>
              <a:ea typeface="Meiryo UI"/>
            </a:endParaRPr>
          </a:p>
        </p:txBody>
      </p:sp>
      <p:sp>
        <p:nvSpPr>
          <p:cNvPr id="2" name="タイトル 1">
            <a:extLst>
              <a:ext uri="{FF2B5EF4-FFF2-40B4-BE49-F238E27FC236}">
                <a16:creationId xmlns:a16="http://schemas.microsoft.com/office/drawing/2014/main" id="{59EA7859-BA95-C412-B14E-19E95DADA23A}"/>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XXX</a:t>
            </a:r>
            <a:endParaRPr kumimoji="1"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15F77C7F-C976-24D4-8865-2864DB8A5F56}"/>
              </a:ext>
            </a:extLst>
          </p:cNvPr>
          <p:cNvSpPr>
            <a:spLocks noGrp="1"/>
          </p:cNvSpPr>
          <p:nvPr>
            <p:ph type="ftr" sz="quarter" idx="15"/>
          </p:nvPr>
        </p:nvSpPr>
        <p:spPr>
          <a:xfrm>
            <a:off x="4038600" y="6356350"/>
            <a:ext cx="4114800" cy="365125"/>
          </a:xfrm>
        </p:spPr>
        <p:txBody>
          <a:bodyPr/>
          <a:lstStyle/>
          <a:p>
            <a:r>
              <a:rPr kumimoji="1" lang="en" altLang="ja-JP" dirty="0"/>
              <a:t>(C) Recruit Co., Ltd. All rights reserved. </a:t>
            </a:r>
            <a:endParaRPr kumimoji="1" lang="ja-JP" altLang="en-US" dirty="0"/>
          </a:p>
        </p:txBody>
      </p:sp>
      <p:sp>
        <p:nvSpPr>
          <p:cNvPr id="3" name="四角形: 角を丸くする 2">
            <a:extLst>
              <a:ext uri="{FF2B5EF4-FFF2-40B4-BE49-F238E27FC236}">
                <a16:creationId xmlns:a16="http://schemas.microsoft.com/office/drawing/2014/main" id="{ACCC12F4-67C3-084B-85A1-805E22316158}"/>
              </a:ext>
            </a:extLst>
          </p:cNvPr>
          <p:cNvSpPr/>
          <p:nvPr/>
        </p:nvSpPr>
        <p:spPr>
          <a:xfrm>
            <a:off x="713237" y="1256508"/>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bg1"/>
                </a:solidFill>
                <a:latin typeface="Meiryo UI" panose="020B0604030504040204" pitchFamily="50" charset="-128"/>
                <a:ea typeface="Meiryo UI" panose="020B0604030504040204" pitchFamily="50" charset="-128"/>
              </a:rPr>
              <a:t>課題</a:t>
            </a:r>
            <a:endParaRPr kumimoji="1" lang="en-US" altLang="ja-JP" sz="1600" b="1" dirty="0">
              <a:solidFill>
                <a:schemeClr val="bg1"/>
              </a:solidFill>
              <a:latin typeface="Meiryo UI" panose="020B0604030504040204" pitchFamily="50" charset="-128"/>
              <a:ea typeface="Meiryo UI" panose="020B0604030504040204" pitchFamily="50" charset="-128"/>
            </a:endParaRPr>
          </a:p>
        </p:txBody>
      </p:sp>
      <p:sp>
        <p:nvSpPr>
          <p:cNvPr id="5" name="四角形: 角を丸くする 4">
            <a:extLst>
              <a:ext uri="{FF2B5EF4-FFF2-40B4-BE49-F238E27FC236}">
                <a16:creationId xmlns:a16="http://schemas.microsoft.com/office/drawing/2014/main" id="{77A8882A-3B30-1C26-3CE8-0F14F7131180}"/>
              </a:ext>
            </a:extLst>
          </p:cNvPr>
          <p:cNvSpPr/>
          <p:nvPr/>
        </p:nvSpPr>
        <p:spPr>
          <a:xfrm>
            <a:off x="2512789" y="1256508"/>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dirty="0">
                <a:solidFill>
                  <a:schemeClr val="tx1">
                    <a:lumMod val="65000"/>
                    <a:lumOff val="35000"/>
                  </a:schemeClr>
                </a:solidFill>
                <a:latin typeface="Meiryo UI"/>
                <a:ea typeface="Meiryo UI"/>
              </a:rPr>
              <a:t>国内の売上が減少傾向にある中、海外の販路を広げたいが、自社製品がどの地域で需要があるか見当がつかない。</a:t>
            </a:r>
            <a:endParaRPr lang="en-US" altLang="ja-JP" sz="1400" dirty="0">
              <a:solidFill>
                <a:schemeClr val="tx1">
                  <a:lumMod val="65000"/>
                  <a:lumOff val="35000"/>
                </a:schemeClr>
              </a:solidFill>
              <a:latin typeface="Meiryo UI"/>
              <a:ea typeface="Meiryo UI"/>
            </a:endParaRPr>
          </a:p>
        </p:txBody>
      </p:sp>
      <p:sp>
        <p:nvSpPr>
          <p:cNvPr id="9" name="四角形: 角を丸くする 8">
            <a:extLst>
              <a:ext uri="{FF2B5EF4-FFF2-40B4-BE49-F238E27FC236}">
                <a16:creationId xmlns:a16="http://schemas.microsoft.com/office/drawing/2014/main" id="{8998E234-84D0-91AA-26DD-8208086E1B17}"/>
              </a:ext>
            </a:extLst>
          </p:cNvPr>
          <p:cNvSpPr/>
          <p:nvPr/>
        </p:nvSpPr>
        <p:spPr>
          <a:xfrm>
            <a:off x="713237" y="1932648"/>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solidFill>
                  <a:schemeClr val="bg1"/>
                </a:solidFill>
                <a:latin typeface="Meiryo UI" panose="020B0604030504040204" pitchFamily="50" charset="-128"/>
                <a:ea typeface="Meiryo UI" panose="020B0604030504040204" pitchFamily="50" charset="-128"/>
              </a:rPr>
              <a:t>真因</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10" name="四角形: 角を丸くする 9">
            <a:extLst>
              <a:ext uri="{FF2B5EF4-FFF2-40B4-BE49-F238E27FC236}">
                <a16:creationId xmlns:a16="http://schemas.microsoft.com/office/drawing/2014/main" id="{BD5C94D8-89A5-90E7-27B9-2EF3221C75A7}"/>
              </a:ext>
            </a:extLst>
          </p:cNvPr>
          <p:cNvSpPr/>
          <p:nvPr/>
        </p:nvSpPr>
        <p:spPr>
          <a:xfrm>
            <a:off x="2512789" y="1932648"/>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dirty="0">
                <a:solidFill>
                  <a:schemeClr val="tx1">
                    <a:lumMod val="65000"/>
                    <a:lumOff val="35000"/>
                  </a:schemeClr>
                </a:solidFill>
                <a:latin typeface="Meiryo UI"/>
                <a:ea typeface="Meiryo UI"/>
              </a:rPr>
              <a:t>需要を把握するために、</a:t>
            </a:r>
            <a:r>
              <a:rPr lang="en-US" altLang="ja-JP" sz="1400" dirty="0">
                <a:solidFill>
                  <a:schemeClr val="tx1">
                    <a:lumMod val="65000"/>
                    <a:lumOff val="35000"/>
                  </a:schemeClr>
                </a:solidFill>
                <a:latin typeface="Meiryo UI"/>
                <a:ea typeface="Meiryo UI"/>
              </a:rPr>
              <a:t>JETRO</a:t>
            </a:r>
            <a:r>
              <a:rPr lang="ja-JP" altLang="en-US" sz="1400" dirty="0">
                <a:solidFill>
                  <a:schemeClr val="tx1">
                    <a:lumMod val="65000"/>
                    <a:lumOff val="35000"/>
                  </a:schemeClr>
                </a:solidFill>
                <a:latin typeface="Meiryo UI"/>
                <a:ea typeface="Meiryo UI"/>
              </a:rPr>
              <a:t>による海外展示会の参加などあるが、</a:t>
            </a:r>
            <a:r>
              <a:rPr lang="ja-JP" altLang="en-US" sz="1400" b="1" dirty="0">
                <a:solidFill>
                  <a:schemeClr val="tx1">
                    <a:lumMod val="65000"/>
                    <a:lumOff val="35000"/>
                  </a:schemeClr>
                </a:solidFill>
                <a:latin typeface="Meiryo UI"/>
                <a:ea typeface="Meiryo UI"/>
              </a:rPr>
              <a:t>非効率かつ手軽にはできない</a:t>
            </a:r>
            <a:r>
              <a:rPr lang="ja-JP" altLang="en-US" sz="1400" dirty="0">
                <a:solidFill>
                  <a:schemeClr val="tx1">
                    <a:lumMod val="65000"/>
                    <a:lumOff val="35000"/>
                  </a:schemeClr>
                </a:solidFill>
                <a:latin typeface="Meiryo UI"/>
                <a:ea typeface="Meiryo UI"/>
              </a:rPr>
              <a:t>。</a:t>
            </a:r>
            <a:endParaRPr lang="en-US" altLang="ja-JP" sz="1400" dirty="0">
              <a:solidFill>
                <a:schemeClr val="tx1">
                  <a:lumMod val="65000"/>
                  <a:lumOff val="35000"/>
                </a:schemeClr>
              </a:solidFill>
              <a:latin typeface="Meiryo UI"/>
              <a:ea typeface="Meiryo UI"/>
            </a:endParaRPr>
          </a:p>
          <a:p>
            <a:pPr fontAlgn="base">
              <a:spcBef>
                <a:spcPct val="0"/>
              </a:spcBef>
              <a:spcAft>
                <a:spcPct val="0"/>
              </a:spcAft>
              <a:defRPr/>
            </a:pPr>
            <a:r>
              <a:rPr lang="ja-JP" altLang="en-US" sz="1400" dirty="0">
                <a:solidFill>
                  <a:schemeClr val="tx1">
                    <a:lumMod val="65000"/>
                    <a:lumOff val="35000"/>
                  </a:schemeClr>
                </a:solidFill>
                <a:latin typeface="Meiryo UI"/>
                <a:ea typeface="Meiryo UI"/>
              </a:rPr>
              <a:t>一方で、海外コンサルといった外部業者にマーケティング調査を依頼すると</a:t>
            </a:r>
            <a:r>
              <a:rPr lang="ja-JP" altLang="en-US" sz="1400" b="1" dirty="0">
                <a:solidFill>
                  <a:schemeClr val="tx1">
                    <a:lumMod val="65000"/>
                    <a:lumOff val="35000"/>
                  </a:schemeClr>
                </a:solidFill>
                <a:latin typeface="Meiryo UI"/>
                <a:ea typeface="Meiryo UI"/>
              </a:rPr>
              <a:t>数百万のコスト</a:t>
            </a:r>
            <a:r>
              <a:rPr lang="ja-JP" altLang="en-US" sz="1400" dirty="0">
                <a:solidFill>
                  <a:schemeClr val="tx1">
                    <a:lumMod val="65000"/>
                    <a:lumOff val="35000"/>
                  </a:schemeClr>
                </a:solidFill>
                <a:latin typeface="Meiryo UI"/>
                <a:ea typeface="Meiryo UI"/>
              </a:rPr>
              <a:t>がかかるため、簡単に依頼できない。</a:t>
            </a:r>
            <a:endParaRPr lang="en-US" altLang="ja-JP" sz="1400" dirty="0">
              <a:solidFill>
                <a:schemeClr val="tx1">
                  <a:lumMod val="65000"/>
                  <a:lumOff val="35000"/>
                </a:schemeClr>
              </a:solidFill>
              <a:latin typeface="Meiryo UI"/>
              <a:ea typeface="Meiryo UI"/>
            </a:endParaRPr>
          </a:p>
        </p:txBody>
      </p:sp>
      <p:sp>
        <p:nvSpPr>
          <p:cNvPr id="12" name="四角形: 角を丸くする 11">
            <a:extLst>
              <a:ext uri="{FF2B5EF4-FFF2-40B4-BE49-F238E27FC236}">
                <a16:creationId xmlns:a16="http://schemas.microsoft.com/office/drawing/2014/main" id="{DAE365FF-9A8F-5814-E233-887B203CA552}"/>
              </a:ext>
            </a:extLst>
          </p:cNvPr>
          <p:cNvSpPr/>
          <p:nvPr/>
        </p:nvSpPr>
        <p:spPr>
          <a:xfrm>
            <a:off x="713237" y="2608788"/>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解</a:t>
            </a:r>
            <a:r>
              <a:rPr lang="ja-JP" altLang="en-US" sz="1600" b="1">
                <a:solidFill>
                  <a:schemeClr val="bg1"/>
                </a:solidFill>
                <a:latin typeface="Meiryo UI" panose="020B0604030504040204" pitchFamily="50" charset="-128"/>
                <a:ea typeface="Meiryo UI" panose="020B0604030504040204" pitchFamily="50" charset="-128"/>
              </a:rPr>
              <a:t>決策</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13" name="四角形: 角を丸くする 12">
            <a:extLst>
              <a:ext uri="{FF2B5EF4-FFF2-40B4-BE49-F238E27FC236}">
                <a16:creationId xmlns:a16="http://schemas.microsoft.com/office/drawing/2014/main" id="{356DC749-BE29-8866-BD9B-BE03B844FC8A}"/>
              </a:ext>
            </a:extLst>
          </p:cNvPr>
          <p:cNvSpPr/>
          <p:nvPr/>
        </p:nvSpPr>
        <p:spPr>
          <a:xfrm>
            <a:off x="2512789" y="2608788"/>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dirty="0">
                <a:solidFill>
                  <a:srgbClr val="4D4D4D"/>
                </a:solidFill>
                <a:latin typeface="Meiryo UI" panose="020B0604030504040204" pitchFamily="50" charset="-128"/>
                <a:ea typeface="Meiryo UI" panose="020B0604030504040204" pitchFamily="50" charset="-128"/>
              </a:rPr>
              <a:t>低価格かつ短期間で現地の日本人留学生に調査を依頼できるマッチングサービス「</a:t>
            </a:r>
            <a:r>
              <a:rPr lang="en-US" altLang="ja-JP" sz="1400" dirty="0" err="1">
                <a:solidFill>
                  <a:srgbClr val="4D4D4D"/>
                </a:solidFill>
                <a:latin typeface="Meiryo UI" panose="020B0604030504040204" pitchFamily="50" charset="-128"/>
                <a:ea typeface="Meiryo UI" panose="020B0604030504040204" pitchFamily="50" charset="-128"/>
              </a:rPr>
              <a:t>BlueTry</a:t>
            </a:r>
            <a:r>
              <a:rPr lang="ja-JP" altLang="en-US" sz="1400" dirty="0">
                <a:solidFill>
                  <a:srgbClr val="4D4D4D"/>
                </a:solidFill>
                <a:latin typeface="Meiryo UI" panose="020B0604030504040204" pitchFamily="50" charset="-128"/>
                <a:ea typeface="Meiryo UI" panose="020B0604030504040204" pitchFamily="50" charset="-128"/>
              </a:rPr>
              <a:t>」を提供する。</a:t>
            </a:r>
            <a:endParaRPr lang="en-US" altLang="ja-JP" sz="1400" dirty="0">
              <a:solidFill>
                <a:srgbClr val="4D4D4D"/>
              </a:solidFill>
              <a:latin typeface="Meiryo UI" panose="020B0604030504040204" pitchFamily="50" charset="-128"/>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00D70800-1B1A-233F-0569-87E00031DED9}"/>
              </a:ext>
            </a:extLst>
          </p:cNvPr>
          <p:cNvSpPr/>
          <p:nvPr/>
        </p:nvSpPr>
        <p:spPr>
          <a:xfrm>
            <a:off x="713237" y="3284929"/>
            <a:ext cx="1646701" cy="1839148"/>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サービス</a:t>
            </a:r>
            <a:r>
              <a:rPr lang="ja-JP" altLang="en-US" sz="1600" b="1">
                <a:solidFill>
                  <a:schemeClr val="bg1"/>
                </a:solidFill>
                <a:latin typeface="Meiryo UI" panose="020B0604030504040204" pitchFamily="50" charset="-128"/>
                <a:ea typeface="Meiryo UI" panose="020B0604030504040204" pitchFamily="50" charset="-128"/>
              </a:rPr>
              <a:t>概要</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21" name="四角形: 角を丸くする 20">
            <a:extLst>
              <a:ext uri="{FF2B5EF4-FFF2-40B4-BE49-F238E27FC236}">
                <a16:creationId xmlns:a16="http://schemas.microsoft.com/office/drawing/2014/main" id="{C428E12D-5608-842D-2D68-222A30A761D1}"/>
              </a:ext>
            </a:extLst>
          </p:cNvPr>
          <p:cNvSpPr/>
          <p:nvPr/>
        </p:nvSpPr>
        <p:spPr>
          <a:xfrm>
            <a:off x="713237" y="5276476"/>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中小企業が</a:t>
            </a:r>
            <a:br>
              <a:rPr lang="en-US" altLang="ja-JP" sz="1600" b="1" dirty="0">
                <a:solidFill>
                  <a:schemeClr val="bg1"/>
                </a:solidFill>
                <a:latin typeface="Meiryo UI" panose="020B0604030504040204" pitchFamily="50" charset="-128"/>
                <a:ea typeface="Meiryo UI" panose="020B0604030504040204" pitchFamily="50" charset="-128"/>
              </a:rPr>
            </a:br>
            <a:r>
              <a:rPr lang="ja-JP" altLang="en-US" sz="1600" b="1" dirty="0">
                <a:solidFill>
                  <a:schemeClr val="bg1"/>
                </a:solidFill>
                <a:latin typeface="Meiryo UI" panose="020B0604030504040204" pitchFamily="50" charset="-128"/>
                <a:ea typeface="Meiryo UI" panose="020B0604030504040204" pitchFamily="50" charset="-128"/>
              </a:rPr>
              <a:t>選ぶ理由</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22" name="四角形: 角を丸くする 21">
            <a:extLst>
              <a:ext uri="{FF2B5EF4-FFF2-40B4-BE49-F238E27FC236}">
                <a16:creationId xmlns:a16="http://schemas.microsoft.com/office/drawing/2014/main" id="{96115433-055E-CE1C-C51C-1F430D14F14C}"/>
              </a:ext>
            </a:extLst>
          </p:cNvPr>
          <p:cNvSpPr/>
          <p:nvPr/>
        </p:nvSpPr>
        <p:spPr>
          <a:xfrm>
            <a:off x="2512789" y="5276476"/>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b="1" dirty="0">
                <a:solidFill>
                  <a:schemeClr val="tx1">
                    <a:lumMod val="65000"/>
                    <a:lumOff val="35000"/>
                  </a:schemeClr>
                </a:solidFill>
                <a:latin typeface="Meiryo UI"/>
                <a:ea typeface="Meiryo UI"/>
              </a:rPr>
              <a:t>ネットで調べても分からない自社のニーズ</a:t>
            </a:r>
            <a:r>
              <a:rPr lang="ja-JP" altLang="en-US" sz="1400" dirty="0">
                <a:solidFill>
                  <a:schemeClr val="tx1">
                    <a:lumMod val="65000"/>
                    <a:lumOff val="35000"/>
                  </a:schemeClr>
                </a:solidFill>
                <a:latin typeface="Meiryo UI"/>
                <a:ea typeface="Meiryo UI"/>
              </a:rPr>
              <a:t>を</a:t>
            </a:r>
            <a:r>
              <a:rPr lang="ja-JP" altLang="en-US" sz="1400" b="1" dirty="0">
                <a:solidFill>
                  <a:schemeClr val="tx1">
                    <a:lumMod val="65000"/>
                    <a:lumOff val="35000"/>
                  </a:schemeClr>
                </a:solidFill>
                <a:latin typeface="Meiryo UI"/>
                <a:ea typeface="Meiryo UI"/>
              </a:rPr>
              <a:t>低価格</a:t>
            </a:r>
            <a:r>
              <a:rPr lang="ja-JP" altLang="en-US" sz="1400" dirty="0">
                <a:solidFill>
                  <a:schemeClr val="tx1">
                    <a:lumMod val="65000"/>
                    <a:lumOff val="35000"/>
                  </a:schemeClr>
                </a:solidFill>
                <a:latin typeface="Meiryo UI"/>
                <a:ea typeface="Meiryo UI"/>
              </a:rPr>
              <a:t>で</a:t>
            </a:r>
            <a:r>
              <a:rPr lang="ja-JP" altLang="en-US" sz="1400" b="1" dirty="0">
                <a:solidFill>
                  <a:schemeClr val="tx1">
                    <a:lumMod val="65000"/>
                    <a:lumOff val="35000"/>
                  </a:schemeClr>
                </a:solidFill>
                <a:latin typeface="Meiryo UI"/>
                <a:ea typeface="Meiryo UI"/>
              </a:rPr>
              <a:t>安全</a:t>
            </a:r>
            <a:r>
              <a:rPr lang="ja-JP" altLang="en-US" sz="1400" dirty="0">
                <a:solidFill>
                  <a:schemeClr val="tx1">
                    <a:lumMod val="65000"/>
                    <a:lumOff val="35000"/>
                  </a:schemeClr>
                </a:solidFill>
                <a:latin typeface="Meiryo UI"/>
                <a:ea typeface="Meiryo UI"/>
              </a:rPr>
              <a:t>に現地の日本人に調査できることは嬉しい。</a:t>
            </a:r>
            <a:endParaRPr lang="en-US" altLang="ja-JP" sz="1400" dirty="0">
              <a:solidFill>
                <a:schemeClr val="tx1">
                  <a:lumMod val="65000"/>
                  <a:lumOff val="35000"/>
                </a:schemeClr>
              </a:solidFill>
              <a:latin typeface="Meiryo UI"/>
              <a:ea typeface="Meiryo UI"/>
            </a:endParaRPr>
          </a:p>
          <a:p>
            <a:pPr fontAlgn="base">
              <a:spcBef>
                <a:spcPct val="0"/>
              </a:spcBef>
              <a:spcAft>
                <a:spcPct val="0"/>
              </a:spcAft>
              <a:defRPr/>
            </a:pPr>
            <a:r>
              <a:rPr lang="ja-JP" altLang="en-US" sz="1400" dirty="0">
                <a:solidFill>
                  <a:schemeClr val="tx1">
                    <a:lumMod val="65000"/>
                    <a:lumOff val="35000"/>
                  </a:schemeClr>
                </a:solidFill>
                <a:latin typeface="Meiryo UI"/>
                <a:ea typeface="Meiryo UI"/>
              </a:rPr>
              <a:t>海外の日本人留学生と伝手ができることで、代理店との面談機会創出や採用活動にも繋がるメリットもある。</a:t>
            </a:r>
            <a:endParaRPr lang="en-US" altLang="ja-JP" sz="1400" dirty="0">
              <a:solidFill>
                <a:schemeClr val="tx1">
                  <a:lumMod val="65000"/>
                  <a:lumOff val="35000"/>
                </a:schemeClr>
              </a:solidFill>
              <a:latin typeface="Meiryo UI"/>
              <a:ea typeface="Meiryo UI"/>
            </a:endParaRPr>
          </a:p>
        </p:txBody>
      </p:sp>
      <p:sp>
        <p:nvSpPr>
          <p:cNvPr id="24" name="四角形: 角を丸くする 23">
            <a:extLst>
              <a:ext uri="{FF2B5EF4-FFF2-40B4-BE49-F238E27FC236}">
                <a16:creationId xmlns:a16="http://schemas.microsoft.com/office/drawing/2014/main" id="{6AB63AB1-5084-E07C-C829-57046CA3C8C3}"/>
              </a:ext>
            </a:extLst>
          </p:cNvPr>
          <p:cNvSpPr/>
          <p:nvPr/>
        </p:nvSpPr>
        <p:spPr>
          <a:xfrm>
            <a:off x="713237" y="5952616"/>
            <a:ext cx="1646701" cy="523740"/>
          </a:xfrm>
          <a:prstGeom prst="roundRect">
            <a:avLst>
              <a:gd name="adj" fmla="val 0"/>
            </a:avLst>
          </a:prstGeom>
          <a:solidFill>
            <a:srgbClr val="262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bg1"/>
                </a:solidFill>
                <a:latin typeface="Meiryo UI" panose="020B0604030504040204" pitchFamily="50" charset="-128"/>
                <a:ea typeface="Meiryo UI" panose="020B0604030504040204" pitchFamily="50" charset="-128"/>
              </a:rPr>
              <a:t>留学</a:t>
            </a:r>
            <a:r>
              <a:rPr lang="ja-JP" altLang="en-US" sz="1600" b="1">
                <a:solidFill>
                  <a:schemeClr val="bg1"/>
                </a:solidFill>
                <a:latin typeface="Meiryo UI" panose="020B0604030504040204" pitchFamily="50" charset="-128"/>
                <a:ea typeface="Meiryo UI" panose="020B0604030504040204" pitchFamily="50" charset="-128"/>
              </a:rPr>
              <a:t>生が</a:t>
            </a:r>
            <a:br>
              <a:rPr lang="en-US" altLang="ja-JP" sz="1600" b="1" dirty="0">
                <a:solidFill>
                  <a:schemeClr val="bg1"/>
                </a:solidFill>
                <a:latin typeface="Meiryo UI" panose="020B0604030504040204" pitchFamily="50" charset="-128"/>
                <a:ea typeface="Meiryo UI" panose="020B0604030504040204" pitchFamily="50" charset="-128"/>
              </a:rPr>
            </a:br>
            <a:r>
              <a:rPr lang="ja-JP" altLang="en-US" sz="1600" b="1" dirty="0">
                <a:solidFill>
                  <a:schemeClr val="bg1"/>
                </a:solidFill>
                <a:latin typeface="Meiryo UI" panose="020B0604030504040204" pitchFamily="50" charset="-128"/>
                <a:ea typeface="Meiryo UI" panose="020B0604030504040204" pitchFamily="50" charset="-128"/>
              </a:rPr>
              <a:t>選ぶ</a:t>
            </a:r>
            <a:r>
              <a:rPr lang="ja-JP" altLang="en-US" sz="1600" b="1">
                <a:solidFill>
                  <a:schemeClr val="bg1"/>
                </a:solidFill>
                <a:latin typeface="Meiryo UI" panose="020B0604030504040204" pitchFamily="50" charset="-128"/>
                <a:ea typeface="Meiryo UI" panose="020B0604030504040204" pitchFamily="50" charset="-128"/>
              </a:rPr>
              <a:t>理由</a:t>
            </a:r>
            <a:endParaRPr lang="en-US" altLang="ja-JP" sz="1600" b="1" dirty="0">
              <a:solidFill>
                <a:schemeClr val="bg1"/>
              </a:solidFill>
              <a:latin typeface="Meiryo UI" panose="020B0604030504040204" pitchFamily="50" charset="-128"/>
              <a:ea typeface="Meiryo UI" panose="020B0604030504040204" pitchFamily="50" charset="-128"/>
            </a:endParaRPr>
          </a:p>
        </p:txBody>
      </p:sp>
      <p:sp>
        <p:nvSpPr>
          <p:cNvPr id="25" name="四角形: 角を丸くする 24">
            <a:extLst>
              <a:ext uri="{FF2B5EF4-FFF2-40B4-BE49-F238E27FC236}">
                <a16:creationId xmlns:a16="http://schemas.microsoft.com/office/drawing/2014/main" id="{19C86BC5-1BB5-29E0-549B-3F35ABB7EB4A}"/>
              </a:ext>
            </a:extLst>
          </p:cNvPr>
          <p:cNvSpPr/>
          <p:nvPr/>
        </p:nvSpPr>
        <p:spPr>
          <a:xfrm>
            <a:off x="2512789" y="5952616"/>
            <a:ext cx="8965975" cy="523740"/>
          </a:xfrm>
          <a:prstGeom prst="roundRect">
            <a:avLst>
              <a:gd name="adj" fmla="val 0"/>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ja-JP" altLang="en-US" sz="1400" b="1" dirty="0">
                <a:solidFill>
                  <a:schemeClr val="tx1">
                    <a:lumMod val="65000"/>
                    <a:lumOff val="35000"/>
                  </a:schemeClr>
                </a:solidFill>
                <a:latin typeface="Meiryo UI"/>
                <a:ea typeface="Meiryo UI"/>
              </a:rPr>
              <a:t>経済的に困っている学生は多く、</a:t>
            </a:r>
            <a:r>
              <a:rPr lang="ja-JP" altLang="en-US" sz="1400" dirty="0">
                <a:solidFill>
                  <a:schemeClr val="tx1">
                    <a:lumMod val="65000"/>
                    <a:lumOff val="35000"/>
                  </a:schemeClr>
                </a:solidFill>
                <a:latin typeface="Meiryo UI"/>
                <a:ea typeface="Meiryo UI"/>
              </a:rPr>
              <a:t>高単価のアルバイトを簡単にできることは非常に魅力的と考える。</a:t>
            </a:r>
            <a:endParaRPr lang="en-US" altLang="ja-JP" sz="1400" dirty="0">
              <a:solidFill>
                <a:schemeClr val="tx1">
                  <a:lumMod val="65000"/>
                  <a:lumOff val="35000"/>
                </a:schemeClr>
              </a:solidFill>
              <a:latin typeface="Meiryo UI"/>
              <a:ea typeface="Meiryo UI"/>
            </a:endParaRPr>
          </a:p>
          <a:p>
            <a:pPr fontAlgn="base">
              <a:spcBef>
                <a:spcPct val="0"/>
              </a:spcBef>
              <a:spcAft>
                <a:spcPct val="0"/>
              </a:spcAft>
              <a:defRPr/>
            </a:pPr>
            <a:r>
              <a:rPr lang="ja-JP" altLang="en-US" sz="1400" dirty="0">
                <a:solidFill>
                  <a:schemeClr val="tx1">
                    <a:lumMod val="65000"/>
                    <a:lumOff val="35000"/>
                  </a:schemeClr>
                </a:solidFill>
                <a:latin typeface="Meiryo UI"/>
                <a:ea typeface="Meiryo UI"/>
              </a:rPr>
              <a:t>ビザの問題により</a:t>
            </a:r>
            <a:r>
              <a:rPr lang="ja-JP" altLang="en-US" sz="1400" b="1" dirty="0">
                <a:solidFill>
                  <a:schemeClr val="tx1">
                    <a:lumMod val="65000"/>
                    <a:lumOff val="35000"/>
                  </a:schemeClr>
                </a:solidFill>
                <a:latin typeface="Meiryo UI"/>
                <a:ea typeface="Meiryo UI"/>
              </a:rPr>
              <a:t>留学生が現地でアルバイトを行うハードルは高いが、日本企業との契約により左記の制限を解消できる。</a:t>
            </a:r>
            <a:endParaRPr lang="en-US" altLang="ja-JP" sz="1400" dirty="0">
              <a:solidFill>
                <a:schemeClr val="tx1">
                  <a:lumMod val="65000"/>
                  <a:lumOff val="35000"/>
                </a:schemeClr>
              </a:solidFill>
              <a:latin typeface="Meiryo UI"/>
              <a:ea typeface="Meiryo UI"/>
            </a:endParaRPr>
          </a:p>
        </p:txBody>
      </p:sp>
      <p:sp>
        <p:nvSpPr>
          <p:cNvPr id="26" name="正方形/長方形 25">
            <a:extLst>
              <a:ext uri="{FF2B5EF4-FFF2-40B4-BE49-F238E27FC236}">
                <a16:creationId xmlns:a16="http://schemas.microsoft.com/office/drawing/2014/main" id="{ABABA750-F535-9DB0-A2ED-53755EF6216B}"/>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tx1">
                    <a:lumMod val="65000"/>
                    <a:lumOff val="35000"/>
                  </a:schemeClr>
                </a:solidFill>
                <a:latin typeface="Meiryo UI"/>
                <a:ea typeface="Meiryo UI"/>
                <a:cs typeface="Hiragino Kaku Gothic Pro W3" charset="-128"/>
              </a:rPr>
              <a:t>XXX</a:t>
            </a:r>
            <a:endParaRPr lang="en-US" altLang="ja-JP" sz="1200" dirty="0">
              <a:solidFill>
                <a:schemeClr val="tx1">
                  <a:lumMod val="65000"/>
                  <a:lumOff val="35000"/>
                </a:schemeClr>
              </a:solidFill>
              <a:latin typeface="Meiryo UI"/>
              <a:ea typeface="Meiryo UI"/>
              <a:cs typeface="Hiragino Kaku Gothic Pro W3" charset="-128"/>
            </a:endParaRPr>
          </a:p>
        </p:txBody>
      </p:sp>
      <p:cxnSp>
        <p:nvCxnSpPr>
          <p:cNvPr id="35" name="直線矢印コネクタ 34">
            <a:extLst>
              <a:ext uri="{FF2B5EF4-FFF2-40B4-BE49-F238E27FC236}">
                <a16:creationId xmlns:a16="http://schemas.microsoft.com/office/drawing/2014/main" id="{7346038D-FCD9-EA10-682E-0ED884A76259}"/>
              </a:ext>
            </a:extLst>
          </p:cNvPr>
          <p:cNvCxnSpPr>
            <a:cxnSpLocks/>
            <a:stCxn id="5" idx="2"/>
            <a:endCxn id="10" idx="0"/>
          </p:cNvCxnSpPr>
          <p:nvPr/>
        </p:nvCxnSpPr>
        <p:spPr>
          <a:xfrm>
            <a:off x="6995777" y="1780248"/>
            <a:ext cx="0" cy="15240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82F3F976-F38E-7039-B9F4-D65C8A58A80F}"/>
              </a:ext>
            </a:extLst>
          </p:cNvPr>
          <p:cNvCxnSpPr>
            <a:cxnSpLocks/>
            <a:stCxn id="10" idx="2"/>
            <a:endCxn id="13" idx="0"/>
          </p:cNvCxnSpPr>
          <p:nvPr/>
        </p:nvCxnSpPr>
        <p:spPr>
          <a:xfrm>
            <a:off x="6995777" y="2456388"/>
            <a:ext cx="0" cy="15240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81C20518-18B3-891B-D87C-FABE965397E8}"/>
              </a:ext>
            </a:extLst>
          </p:cNvPr>
          <p:cNvSpPr/>
          <p:nvPr/>
        </p:nvSpPr>
        <p:spPr>
          <a:xfrm rot="10800000">
            <a:off x="4981767" y="3184949"/>
            <a:ext cx="4028019" cy="180909"/>
          </a:xfrm>
          <a:prstGeom prst="triangl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2" name="グループ化 131">
            <a:extLst>
              <a:ext uri="{FF2B5EF4-FFF2-40B4-BE49-F238E27FC236}">
                <a16:creationId xmlns:a16="http://schemas.microsoft.com/office/drawing/2014/main" id="{F92B04DA-26EF-E7CA-9F8F-2D3011D7A0F2}"/>
              </a:ext>
            </a:extLst>
          </p:cNvPr>
          <p:cNvGrpSpPr/>
          <p:nvPr/>
        </p:nvGrpSpPr>
        <p:grpSpPr>
          <a:xfrm>
            <a:off x="2841702" y="3465492"/>
            <a:ext cx="8308148" cy="1516676"/>
            <a:chOff x="2841702" y="3589317"/>
            <a:chExt cx="8308148" cy="1516676"/>
          </a:xfrm>
        </p:grpSpPr>
        <p:grpSp>
          <p:nvGrpSpPr>
            <p:cNvPr id="94" name="グループ化 93">
              <a:extLst>
                <a:ext uri="{FF2B5EF4-FFF2-40B4-BE49-F238E27FC236}">
                  <a16:creationId xmlns:a16="http://schemas.microsoft.com/office/drawing/2014/main" id="{8ACB4139-60BA-A3A0-5047-090DC9E10FE2}"/>
                </a:ext>
              </a:extLst>
            </p:cNvPr>
            <p:cNvGrpSpPr/>
            <p:nvPr/>
          </p:nvGrpSpPr>
          <p:grpSpPr>
            <a:xfrm>
              <a:off x="2841702" y="3589317"/>
              <a:ext cx="1864807" cy="1230372"/>
              <a:chOff x="3179407" y="3492143"/>
              <a:chExt cx="1864807" cy="1230372"/>
            </a:xfrm>
          </p:grpSpPr>
          <p:grpSp>
            <p:nvGrpSpPr>
              <p:cNvPr id="72" name="グループ化 71">
                <a:extLst>
                  <a:ext uri="{FF2B5EF4-FFF2-40B4-BE49-F238E27FC236}">
                    <a16:creationId xmlns:a16="http://schemas.microsoft.com/office/drawing/2014/main" id="{CCDBF0D7-99F6-3084-098C-2FE665584F8C}"/>
                  </a:ext>
                </a:extLst>
              </p:cNvPr>
              <p:cNvGrpSpPr/>
              <p:nvPr/>
            </p:nvGrpSpPr>
            <p:grpSpPr>
              <a:xfrm>
                <a:off x="4207044" y="4036796"/>
                <a:ext cx="837170" cy="599363"/>
                <a:chOff x="4207044" y="4036796"/>
                <a:chExt cx="837170" cy="599363"/>
              </a:xfrm>
            </p:grpSpPr>
            <p:pic>
              <p:nvPicPr>
                <p:cNvPr id="42" name="グラフィックス 41" descr="ユーザー">
                  <a:extLst>
                    <a:ext uri="{FF2B5EF4-FFF2-40B4-BE49-F238E27FC236}">
                      <a16:creationId xmlns:a16="http://schemas.microsoft.com/office/drawing/2014/main" id="{9B9CCCDE-438F-D9DB-CC84-A012884A3E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5947" y="4036796"/>
                  <a:ext cx="599363" cy="599363"/>
                </a:xfrm>
                <a:prstGeom prst="rect">
                  <a:avLst/>
                </a:prstGeom>
              </p:spPr>
            </p:pic>
            <p:sp>
              <p:nvSpPr>
                <p:cNvPr id="43" name="正方形/長方形 42">
                  <a:extLst>
                    <a:ext uri="{FF2B5EF4-FFF2-40B4-BE49-F238E27FC236}">
                      <a16:creationId xmlns:a16="http://schemas.microsoft.com/office/drawing/2014/main" id="{341F32E4-A8D5-1C5C-BEA7-B06DE65991EA}"/>
                    </a:ext>
                  </a:extLst>
                </p:cNvPr>
                <p:cNvSpPr/>
                <p:nvPr/>
              </p:nvSpPr>
              <p:spPr>
                <a:xfrm>
                  <a:off x="4207044" y="4457145"/>
                  <a:ext cx="837170"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日本人留学生</a:t>
                  </a:r>
                  <a:endParaRPr lang="en-US" altLang="ja-JP" sz="800" dirty="0">
                    <a:solidFill>
                      <a:srgbClr val="4B4B4B"/>
                    </a:solidFill>
                    <a:latin typeface="Meiryo UI" panose="020B0604030504040204" pitchFamily="50" charset="-128"/>
                    <a:ea typeface="Meiryo UI" panose="020B0604030504040204" pitchFamily="50" charset="-128"/>
                  </a:endParaRPr>
                </a:p>
              </p:txBody>
            </p:sp>
          </p:grpSp>
          <p:sp>
            <p:nvSpPr>
              <p:cNvPr id="44" name="正方形/長方形 43">
                <a:extLst>
                  <a:ext uri="{FF2B5EF4-FFF2-40B4-BE49-F238E27FC236}">
                    <a16:creationId xmlns:a16="http://schemas.microsoft.com/office/drawing/2014/main" id="{3F2A51D0-267E-E4FC-6233-7F83125E81A4}"/>
                  </a:ext>
                </a:extLst>
              </p:cNvPr>
              <p:cNvSpPr/>
              <p:nvPr/>
            </p:nvSpPr>
            <p:spPr>
              <a:xfrm>
                <a:off x="3922467" y="4166144"/>
                <a:ext cx="391425" cy="161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依頼</a:t>
                </a:r>
                <a:endParaRPr lang="en-US" altLang="ja-JP" sz="800" dirty="0">
                  <a:solidFill>
                    <a:srgbClr val="4B4B4B"/>
                  </a:solidFill>
                  <a:latin typeface="Meiryo UI" panose="020B0604030504040204" pitchFamily="50" charset="-128"/>
                  <a:ea typeface="Meiryo UI" panose="020B0604030504040204" pitchFamily="50" charset="-128"/>
                </a:endParaRPr>
              </a:p>
            </p:txBody>
          </p:sp>
          <p:pic>
            <p:nvPicPr>
              <p:cNvPr id="45" name="グラフィックス 44" descr="ユーザー">
                <a:extLst>
                  <a:ext uri="{FF2B5EF4-FFF2-40B4-BE49-F238E27FC236}">
                    <a16:creationId xmlns:a16="http://schemas.microsoft.com/office/drawing/2014/main" id="{2ED38818-EA54-3FC8-2122-EC8BC40B4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1300" y="4036796"/>
                <a:ext cx="599363" cy="599363"/>
              </a:xfrm>
              <a:prstGeom prst="rect">
                <a:avLst/>
              </a:prstGeom>
            </p:spPr>
          </p:pic>
          <p:sp>
            <p:nvSpPr>
              <p:cNvPr id="46" name="正方形/長方形 45">
                <a:extLst>
                  <a:ext uri="{FF2B5EF4-FFF2-40B4-BE49-F238E27FC236}">
                    <a16:creationId xmlns:a16="http://schemas.microsoft.com/office/drawing/2014/main" id="{CF19EBC3-37C6-FC23-C48A-02181B6BA364}"/>
                  </a:ext>
                </a:extLst>
              </p:cNvPr>
              <p:cNvSpPr/>
              <p:nvPr/>
            </p:nvSpPr>
            <p:spPr>
              <a:xfrm>
                <a:off x="3220450" y="4441905"/>
                <a:ext cx="761064"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コミュニティ</a:t>
                </a:r>
                <a:br>
                  <a:rPr lang="en-US" altLang="ja-JP" sz="800" dirty="0">
                    <a:solidFill>
                      <a:srgbClr val="4B4B4B"/>
                    </a:solidFill>
                    <a:latin typeface="Meiryo UI" panose="020B0604030504040204" pitchFamily="50" charset="-128"/>
                    <a:ea typeface="Meiryo UI" panose="020B0604030504040204" pitchFamily="50" charset="-128"/>
                  </a:rPr>
                </a:br>
                <a:r>
                  <a:rPr lang="en-US" altLang="ja-JP" sz="800" dirty="0">
                    <a:solidFill>
                      <a:srgbClr val="4B4B4B"/>
                    </a:solidFill>
                    <a:latin typeface="Meiryo UI" panose="020B0604030504040204" pitchFamily="50" charset="-128"/>
                    <a:ea typeface="Meiryo UI" panose="020B0604030504040204" pitchFamily="50" charset="-128"/>
                  </a:rPr>
                  <a:t>※</a:t>
                </a:r>
                <a:r>
                  <a:rPr lang="ja-JP" altLang="en-US" sz="800" dirty="0">
                    <a:solidFill>
                      <a:srgbClr val="4B4B4B"/>
                    </a:solidFill>
                    <a:latin typeface="Meiryo UI" panose="020B0604030504040204" pitchFamily="50" charset="-128"/>
                    <a:ea typeface="Meiryo UI" panose="020B0604030504040204" pitchFamily="50" charset="-128"/>
                  </a:rPr>
                  <a:t>現地の方</a:t>
                </a:r>
                <a:endParaRPr lang="en-US" altLang="ja-JP" sz="800" dirty="0">
                  <a:solidFill>
                    <a:srgbClr val="4B4B4B"/>
                  </a:solidFill>
                  <a:latin typeface="Meiryo UI" panose="020B0604030504040204" pitchFamily="50" charset="-128"/>
                  <a:ea typeface="Meiryo UI" panose="020B0604030504040204" pitchFamily="50" charset="-128"/>
                </a:endParaRPr>
              </a:p>
            </p:txBody>
          </p:sp>
          <p:cxnSp>
            <p:nvCxnSpPr>
              <p:cNvPr id="47" name="コネクタ: カギ線 21">
                <a:extLst>
                  <a:ext uri="{FF2B5EF4-FFF2-40B4-BE49-F238E27FC236}">
                    <a16:creationId xmlns:a16="http://schemas.microsoft.com/office/drawing/2014/main" id="{653BCB59-45A4-D8CD-A775-C30F6E2B72FF}"/>
                  </a:ext>
                </a:extLst>
              </p:cNvPr>
              <p:cNvCxnSpPr>
                <a:cxnSpLocks/>
                <a:stCxn id="42" idx="1"/>
                <a:endCxn id="45" idx="3"/>
              </p:cNvCxnSpPr>
              <p:nvPr/>
            </p:nvCxnSpPr>
            <p:spPr>
              <a:xfrm flipH="1">
                <a:off x="3900663" y="4336478"/>
                <a:ext cx="425284"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四角形: 角を丸くする 47">
                <a:extLst>
                  <a:ext uri="{FF2B5EF4-FFF2-40B4-BE49-F238E27FC236}">
                    <a16:creationId xmlns:a16="http://schemas.microsoft.com/office/drawing/2014/main" id="{8A83AF37-59B4-2E14-1AED-C7F9F2495EAB}"/>
                  </a:ext>
                </a:extLst>
              </p:cNvPr>
              <p:cNvSpPr/>
              <p:nvPr/>
            </p:nvSpPr>
            <p:spPr>
              <a:xfrm>
                <a:off x="3179407" y="3851613"/>
                <a:ext cx="1861418" cy="870902"/>
              </a:xfrm>
              <a:prstGeom prst="roundRect">
                <a:avLst>
                  <a:gd name="adj" fmla="val 7814"/>
                </a:avLst>
              </a:prstGeom>
              <a:noFill/>
              <a:ln>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900" b="1" dirty="0">
                  <a:solidFill>
                    <a:srgbClr val="2F528F"/>
                  </a:solidFill>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4290D259-7980-BAB8-BD32-22943F72D99F}"/>
                  </a:ext>
                </a:extLst>
              </p:cNvPr>
              <p:cNvSpPr/>
              <p:nvPr/>
            </p:nvSpPr>
            <p:spPr>
              <a:xfrm>
                <a:off x="3803599" y="3798240"/>
                <a:ext cx="613033"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nvGrpSpPr>
              <p:cNvPr id="50" name="グループ化 49">
                <a:extLst>
                  <a:ext uri="{FF2B5EF4-FFF2-40B4-BE49-F238E27FC236}">
                    <a16:creationId xmlns:a16="http://schemas.microsoft.com/office/drawing/2014/main" id="{8ECFBB0B-B28D-695F-7535-9CDF0B9939CC}"/>
                  </a:ext>
                </a:extLst>
              </p:cNvPr>
              <p:cNvGrpSpPr/>
              <p:nvPr/>
            </p:nvGrpSpPr>
            <p:grpSpPr>
              <a:xfrm>
                <a:off x="3795625" y="3492143"/>
                <a:ext cx="628979" cy="650931"/>
                <a:chOff x="4675998" y="6840658"/>
                <a:chExt cx="959583" cy="993072"/>
              </a:xfrm>
            </p:grpSpPr>
            <p:pic>
              <p:nvPicPr>
                <p:cNvPr id="51" name="グラフィックス 50" descr="校舎">
                  <a:extLst>
                    <a:ext uri="{FF2B5EF4-FFF2-40B4-BE49-F238E27FC236}">
                      <a16:creationId xmlns:a16="http://schemas.microsoft.com/office/drawing/2014/main" id="{6736806C-7425-CDC5-53A2-29EA5931A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98589" y="6840658"/>
                  <a:ext cx="914400" cy="914400"/>
                </a:xfrm>
                <a:prstGeom prst="rect">
                  <a:avLst/>
                </a:prstGeom>
              </p:spPr>
            </p:pic>
            <p:sp>
              <p:nvSpPr>
                <p:cNvPr id="52" name="正方形/長方形 51">
                  <a:extLst>
                    <a:ext uri="{FF2B5EF4-FFF2-40B4-BE49-F238E27FC236}">
                      <a16:creationId xmlns:a16="http://schemas.microsoft.com/office/drawing/2014/main" id="{ABA2280C-8376-C7EF-AE5B-51FAC47EC66F}"/>
                    </a:ext>
                  </a:extLst>
                </p:cNvPr>
                <p:cNvSpPr/>
                <p:nvPr/>
              </p:nvSpPr>
              <p:spPr>
                <a:xfrm>
                  <a:off x="4675998" y="7562086"/>
                  <a:ext cx="959583" cy="271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海外大学</a:t>
                  </a:r>
                  <a:endParaRPr lang="en-US" altLang="ja-JP" sz="800" dirty="0">
                    <a:solidFill>
                      <a:srgbClr val="4B4B4B"/>
                    </a:solidFill>
                    <a:latin typeface="Meiryo UI" panose="020B0604030504040204" pitchFamily="50" charset="-128"/>
                    <a:ea typeface="Meiryo UI" panose="020B0604030504040204" pitchFamily="50" charset="-128"/>
                  </a:endParaRPr>
                </a:p>
              </p:txBody>
            </p:sp>
          </p:grpSp>
          <p:sp>
            <p:nvSpPr>
              <p:cNvPr id="53" name="楕円 52">
                <a:extLst>
                  <a:ext uri="{FF2B5EF4-FFF2-40B4-BE49-F238E27FC236}">
                    <a16:creationId xmlns:a16="http://schemas.microsoft.com/office/drawing/2014/main" id="{5A591BF1-33B9-CAF8-DE0A-F0C9C0B4A9A3}"/>
                  </a:ext>
                </a:extLst>
              </p:cNvPr>
              <p:cNvSpPr/>
              <p:nvPr/>
            </p:nvSpPr>
            <p:spPr>
              <a:xfrm>
                <a:off x="4757403" y="4507817"/>
                <a:ext cx="133570" cy="133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4" name="楕円 53">
                <a:extLst>
                  <a:ext uri="{FF2B5EF4-FFF2-40B4-BE49-F238E27FC236}">
                    <a16:creationId xmlns:a16="http://schemas.microsoft.com/office/drawing/2014/main" id="{34C9106C-0398-3DA5-EFFA-4812E01CF686}"/>
                  </a:ext>
                </a:extLst>
              </p:cNvPr>
              <p:cNvSpPr/>
              <p:nvPr/>
            </p:nvSpPr>
            <p:spPr>
              <a:xfrm>
                <a:off x="4368396" y="4507817"/>
                <a:ext cx="133570" cy="133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sp>
            <p:nvSpPr>
              <p:cNvPr id="55" name="楕円 54">
                <a:extLst>
                  <a:ext uri="{FF2B5EF4-FFF2-40B4-BE49-F238E27FC236}">
                    <a16:creationId xmlns:a16="http://schemas.microsoft.com/office/drawing/2014/main" id="{B6AB4835-C775-C669-B0F3-CFC32D7AA1D4}"/>
                  </a:ext>
                </a:extLst>
              </p:cNvPr>
              <p:cNvSpPr/>
              <p:nvPr/>
            </p:nvSpPr>
            <p:spPr>
              <a:xfrm>
                <a:off x="4562899" y="4507817"/>
                <a:ext cx="133570" cy="1335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dirty="0"/>
              </a:p>
            </p:txBody>
          </p:sp>
        </p:grpSp>
        <p:grpSp>
          <p:nvGrpSpPr>
            <p:cNvPr id="96" name="グループ化 95">
              <a:extLst>
                <a:ext uri="{FF2B5EF4-FFF2-40B4-BE49-F238E27FC236}">
                  <a16:creationId xmlns:a16="http://schemas.microsoft.com/office/drawing/2014/main" id="{60EDC039-71B1-D631-952D-BAFEB425FE06}"/>
                </a:ext>
              </a:extLst>
            </p:cNvPr>
            <p:cNvGrpSpPr/>
            <p:nvPr/>
          </p:nvGrpSpPr>
          <p:grpSpPr>
            <a:xfrm>
              <a:off x="6066870" y="3687858"/>
              <a:ext cx="1861200" cy="1131830"/>
              <a:chOff x="5878229" y="3590684"/>
              <a:chExt cx="1861200" cy="1131830"/>
            </a:xfrm>
          </p:grpSpPr>
          <p:grpSp>
            <p:nvGrpSpPr>
              <p:cNvPr id="62" name="グループ化 61">
                <a:extLst>
                  <a:ext uri="{FF2B5EF4-FFF2-40B4-BE49-F238E27FC236}">
                    <a16:creationId xmlns:a16="http://schemas.microsoft.com/office/drawing/2014/main" id="{5EAD5E2D-A10F-5B5A-797F-07B02C47988D}"/>
                  </a:ext>
                </a:extLst>
              </p:cNvPr>
              <p:cNvGrpSpPr/>
              <p:nvPr/>
            </p:nvGrpSpPr>
            <p:grpSpPr>
              <a:xfrm>
                <a:off x="5878229" y="3590684"/>
                <a:ext cx="1861200" cy="1131830"/>
                <a:chOff x="5878229" y="3571594"/>
                <a:chExt cx="1861200" cy="1131830"/>
              </a:xfrm>
            </p:grpSpPr>
            <p:sp>
              <p:nvSpPr>
                <p:cNvPr id="57" name="四角形: 角を丸くする 56">
                  <a:extLst>
                    <a:ext uri="{FF2B5EF4-FFF2-40B4-BE49-F238E27FC236}">
                      <a16:creationId xmlns:a16="http://schemas.microsoft.com/office/drawing/2014/main" id="{1E70E423-C8FA-0275-53E9-72CB4ACE1574}"/>
                    </a:ext>
                  </a:extLst>
                </p:cNvPr>
                <p:cNvSpPr/>
                <p:nvPr/>
              </p:nvSpPr>
              <p:spPr>
                <a:xfrm>
                  <a:off x="5878229" y="3832522"/>
                  <a:ext cx="1861200" cy="870902"/>
                </a:xfrm>
                <a:prstGeom prst="roundRect">
                  <a:avLst>
                    <a:gd name="adj" fmla="val 7814"/>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900" b="1" dirty="0">
                    <a:solidFill>
                      <a:srgbClr val="2F528F"/>
                    </a:solidFill>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26A75ABE-4112-587E-5A79-530B5F02C2AF}"/>
                    </a:ext>
                  </a:extLst>
                </p:cNvPr>
                <p:cNvSpPr/>
                <p:nvPr/>
              </p:nvSpPr>
              <p:spPr>
                <a:xfrm>
                  <a:off x="6483316" y="3788673"/>
                  <a:ext cx="613033"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nvGrpSpPr>
                <p:cNvPr id="58" name="グループ化 57">
                  <a:extLst>
                    <a:ext uri="{FF2B5EF4-FFF2-40B4-BE49-F238E27FC236}">
                      <a16:creationId xmlns:a16="http://schemas.microsoft.com/office/drawing/2014/main" id="{DC3BE79B-58F6-F6AF-98D9-4CFC2CF8115D}"/>
                    </a:ext>
                  </a:extLst>
                </p:cNvPr>
                <p:cNvGrpSpPr/>
                <p:nvPr/>
              </p:nvGrpSpPr>
              <p:grpSpPr>
                <a:xfrm>
                  <a:off x="6500566" y="3571594"/>
                  <a:ext cx="578532" cy="523706"/>
                  <a:chOff x="6315612" y="3607553"/>
                  <a:chExt cx="1055541" cy="955510"/>
                </a:xfrm>
              </p:grpSpPr>
              <p:pic>
                <p:nvPicPr>
                  <p:cNvPr id="59" name="図 58">
                    <a:extLst>
                      <a:ext uri="{FF2B5EF4-FFF2-40B4-BE49-F238E27FC236}">
                        <a16:creationId xmlns:a16="http://schemas.microsoft.com/office/drawing/2014/main" id="{6EF117D5-6AA8-5104-6A32-A3970E28151A}"/>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01632" y="3607553"/>
                    <a:ext cx="683500" cy="683500"/>
                  </a:xfrm>
                  <a:prstGeom prst="rect">
                    <a:avLst/>
                  </a:prstGeom>
                </p:spPr>
              </p:pic>
              <p:sp>
                <p:nvSpPr>
                  <p:cNvPr id="60" name="正方形/長方形 59">
                    <a:extLst>
                      <a:ext uri="{FF2B5EF4-FFF2-40B4-BE49-F238E27FC236}">
                        <a16:creationId xmlns:a16="http://schemas.microsoft.com/office/drawing/2014/main" id="{0F44B38F-8D8A-06A3-55A1-AE72A28B26B6}"/>
                      </a:ext>
                    </a:extLst>
                  </p:cNvPr>
                  <p:cNvSpPr/>
                  <p:nvPr/>
                </p:nvSpPr>
                <p:spPr>
                  <a:xfrm>
                    <a:off x="6315612" y="4291418"/>
                    <a:ext cx="1055541" cy="271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2F528F"/>
                        </a:solidFill>
                        <a:latin typeface="Meiryo UI" panose="020B0604030504040204" pitchFamily="50" charset="-128"/>
                        <a:ea typeface="Meiryo UI" panose="020B0604030504040204" pitchFamily="50" charset="-128"/>
                      </a:rPr>
                      <a:t>リクルート</a:t>
                    </a:r>
                    <a:endParaRPr lang="en-US" altLang="ja-JP" sz="800" dirty="0">
                      <a:solidFill>
                        <a:srgbClr val="2F528F"/>
                      </a:solidFill>
                      <a:latin typeface="Meiryo UI" panose="020B0604030504040204" pitchFamily="50" charset="-128"/>
                      <a:ea typeface="Meiryo UI" panose="020B0604030504040204" pitchFamily="50" charset="-128"/>
                    </a:endParaRPr>
                  </a:p>
                </p:txBody>
              </p:sp>
            </p:grpSp>
          </p:grpSp>
          <p:grpSp>
            <p:nvGrpSpPr>
              <p:cNvPr id="74" name="グループ化 73">
                <a:extLst>
                  <a:ext uri="{FF2B5EF4-FFF2-40B4-BE49-F238E27FC236}">
                    <a16:creationId xmlns:a16="http://schemas.microsoft.com/office/drawing/2014/main" id="{81CECF4E-2A64-DB1D-2219-B3C21B0D3D70}"/>
                  </a:ext>
                </a:extLst>
              </p:cNvPr>
              <p:cNvGrpSpPr/>
              <p:nvPr/>
            </p:nvGrpSpPr>
            <p:grpSpPr>
              <a:xfrm>
                <a:off x="6120878" y="4036796"/>
                <a:ext cx="1474086" cy="621264"/>
                <a:chOff x="6107713" y="4036796"/>
                <a:chExt cx="1474086" cy="621264"/>
              </a:xfrm>
            </p:grpSpPr>
            <p:grpSp>
              <p:nvGrpSpPr>
                <p:cNvPr id="67" name="グループ化 66">
                  <a:extLst>
                    <a:ext uri="{FF2B5EF4-FFF2-40B4-BE49-F238E27FC236}">
                      <a16:creationId xmlns:a16="http://schemas.microsoft.com/office/drawing/2014/main" id="{E986288C-1B4E-1AA6-1750-4C3C4AF8141C}"/>
                    </a:ext>
                  </a:extLst>
                </p:cNvPr>
                <p:cNvGrpSpPr/>
                <p:nvPr/>
              </p:nvGrpSpPr>
              <p:grpSpPr>
                <a:xfrm>
                  <a:off x="7139693" y="4183512"/>
                  <a:ext cx="305929" cy="305929"/>
                  <a:chOff x="6636867" y="4205685"/>
                  <a:chExt cx="305929" cy="305929"/>
                </a:xfrm>
              </p:grpSpPr>
              <p:grpSp>
                <p:nvGrpSpPr>
                  <p:cNvPr id="66" name="グループ化 65">
                    <a:extLst>
                      <a:ext uri="{FF2B5EF4-FFF2-40B4-BE49-F238E27FC236}">
                        <a16:creationId xmlns:a16="http://schemas.microsoft.com/office/drawing/2014/main" id="{4C746139-633A-1DCD-2777-AC7589EBDFD4}"/>
                      </a:ext>
                    </a:extLst>
                  </p:cNvPr>
                  <p:cNvGrpSpPr/>
                  <p:nvPr/>
                </p:nvGrpSpPr>
                <p:grpSpPr>
                  <a:xfrm>
                    <a:off x="6636867" y="4205685"/>
                    <a:ext cx="305929" cy="305929"/>
                    <a:chOff x="6636867" y="4205685"/>
                    <a:chExt cx="305929" cy="305929"/>
                  </a:xfrm>
                </p:grpSpPr>
                <p:pic>
                  <p:nvPicPr>
                    <p:cNvPr id="63" name="図 62">
                      <a:extLst>
                        <a:ext uri="{FF2B5EF4-FFF2-40B4-BE49-F238E27FC236}">
                          <a16:creationId xmlns:a16="http://schemas.microsoft.com/office/drawing/2014/main" id="{45B631FE-14DD-4BF7-72A0-E371491AC926}"/>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36867" y="4205685"/>
                      <a:ext cx="305929" cy="305929"/>
                    </a:xfrm>
                    <a:prstGeom prst="rect">
                      <a:avLst/>
                    </a:prstGeom>
                    <a:solidFill>
                      <a:schemeClr val="bg1"/>
                    </a:solidFill>
                  </p:spPr>
                </p:pic>
                <p:sp>
                  <p:nvSpPr>
                    <p:cNvPr id="65" name="正方形/長方形 64">
                      <a:extLst>
                        <a:ext uri="{FF2B5EF4-FFF2-40B4-BE49-F238E27FC236}">
                          <a16:creationId xmlns:a16="http://schemas.microsoft.com/office/drawing/2014/main" id="{3B56FBEB-5042-8E46-57EE-99E8CD3AB8F0}"/>
                        </a:ext>
                      </a:extLst>
                    </p:cNvPr>
                    <p:cNvSpPr/>
                    <p:nvPr/>
                  </p:nvSpPr>
                  <p:spPr>
                    <a:xfrm>
                      <a:off x="6685221" y="4279158"/>
                      <a:ext cx="209221" cy="179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pic>
                <p:nvPicPr>
                  <p:cNvPr id="64" name="グラフィックス 63" descr="データベース">
                    <a:extLst>
                      <a:ext uri="{FF2B5EF4-FFF2-40B4-BE49-F238E27FC236}">
                        <a16:creationId xmlns:a16="http://schemas.microsoft.com/office/drawing/2014/main" id="{42A56C64-5955-FB51-272F-23D7F7DF96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4232" y="4260582"/>
                    <a:ext cx="231197" cy="231197"/>
                  </a:xfrm>
                  <a:prstGeom prst="rect">
                    <a:avLst/>
                  </a:prstGeom>
                </p:spPr>
              </p:pic>
            </p:grpSp>
            <p:grpSp>
              <p:nvGrpSpPr>
                <p:cNvPr id="71" name="グループ化 70">
                  <a:extLst>
                    <a:ext uri="{FF2B5EF4-FFF2-40B4-BE49-F238E27FC236}">
                      <a16:creationId xmlns:a16="http://schemas.microsoft.com/office/drawing/2014/main" id="{20A51051-13B6-E800-99F3-052C1416212D}"/>
                    </a:ext>
                  </a:extLst>
                </p:cNvPr>
                <p:cNvGrpSpPr/>
                <p:nvPr/>
              </p:nvGrpSpPr>
              <p:grpSpPr>
                <a:xfrm>
                  <a:off x="6107713" y="4036796"/>
                  <a:ext cx="1474086" cy="621264"/>
                  <a:chOff x="7654916" y="3338126"/>
                  <a:chExt cx="1474086" cy="621264"/>
                </a:xfrm>
              </p:grpSpPr>
              <p:cxnSp>
                <p:nvCxnSpPr>
                  <p:cNvPr id="68" name="直線矢印コネクタ 67">
                    <a:extLst>
                      <a:ext uri="{FF2B5EF4-FFF2-40B4-BE49-F238E27FC236}">
                        <a16:creationId xmlns:a16="http://schemas.microsoft.com/office/drawing/2014/main" id="{5438FBD7-48AB-A28F-2CF8-7CE36CB4CADD}"/>
                      </a:ext>
                    </a:extLst>
                  </p:cNvPr>
                  <p:cNvCxnSpPr>
                    <a:cxnSpLocks/>
                    <a:stCxn id="69" idx="3"/>
                    <a:endCxn id="63" idx="1"/>
                  </p:cNvCxnSpPr>
                  <p:nvPr/>
                </p:nvCxnSpPr>
                <p:spPr>
                  <a:xfrm flipV="1">
                    <a:off x="8254279" y="3637807"/>
                    <a:ext cx="432617" cy="1"/>
                  </a:xfrm>
                  <a:prstGeom prst="straightConnector1">
                    <a:avLst/>
                  </a:prstGeom>
                  <a:ln>
                    <a:solidFill>
                      <a:srgbClr val="2F528F"/>
                    </a:solidFill>
                    <a:tailEnd type="triangle"/>
                  </a:ln>
                </p:spPr>
                <p:style>
                  <a:lnRef idx="1">
                    <a:schemeClr val="dk1"/>
                  </a:lnRef>
                  <a:fillRef idx="0">
                    <a:schemeClr val="dk1"/>
                  </a:fillRef>
                  <a:effectRef idx="0">
                    <a:schemeClr val="dk1"/>
                  </a:effectRef>
                  <a:fontRef idx="minor">
                    <a:schemeClr val="tx1"/>
                  </a:fontRef>
                </p:style>
              </p:cxnSp>
              <p:pic>
                <p:nvPicPr>
                  <p:cNvPr id="69" name="グラフィックス 68" descr="ユーザー">
                    <a:extLst>
                      <a:ext uri="{FF2B5EF4-FFF2-40B4-BE49-F238E27FC236}">
                        <a16:creationId xmlns:a16="http://schemas.microsoft.com/office/drawing/2014/main" id="{DC55E0A2-BD38-BE7B-181A-1E464A26B2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4916" y="3338126"/>
                    <a:ext cx="599363" cy="599363"/>
                  </a:xfrm>
                  <a:prstGeom prst="rect">
                    <a:avLst/>
                  </a:prstGeom>
                </p:spPr>
              </p:pic>
              <p:sp>
                <p:nvSpPr>
                  <p:cNvPr id="70" name="正方形/長方形 69">
                    <a:extLst>
                      <a:ext uri="{FF2B5EF4-FFF2-40B4-BE49-F238E27FC236}">
                        <a16:creationId xmlns:a16="http://schemas.microsoft.com/office/drawing/2014/main" id="{AE7D2C5A-AC04-81AE-ED5E-A6E7E59B147F}"/>
                      </a:ext>
                    </a:extLst>
                  </p:cNvPr>
                  <p:cNvSpPr/>
                  <p:nvPr/>
                </p:nvSpPr>
                <p:spPr>
                  <a:xfrm>
                    <a:off x="7668699" y="3781335"/>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2F528F"/>
                        </a:solidFill>
                        <a:latin typeface="Meiryo UI" panose="020B0604030504040204" pitchFamily="50" charset="-128"/>
                        <a:ea typeface="Meiryo UI" panose="020B0604030504040204" pitchFamily="50" charset="-128"/>
                      </a:rPr>
                      <a:t>運営</a:t>
                    </a:r>
                    <a:endParaRPr lang="en-US" altLang="ja-JP" sz="800" dirty="0">
                      <a:solidFill>
                        <a:srgbClr val="2F528F"/>
                      </a:solidFill>
                      <a:latin typeface="Meiryo UI" panose="020B0604030504040204" pitchFamily="50" charset="-128"/>
                      <a:ea typeface="Meiryo UI" panose="020B0604030504040204" pitchFamily="50" charset="-128"/>
                    </a:endParaRPr>
                  </a:p>
                </p:txBody>
              </p:sp>
              <p:sp>
                <p:nvSpPr>
                  <p:cNvPr id="76" name="正方形/長方形 75">
                    <a:extLst>
                      <a:ext uri="{FF2B5EF4-FFF2-40B4-BE49-F238E27FC236}">
                        <a16:creationId xmlns:a16="http://schemas.microsoft.com/office/drawing/2014/main" id="{A0D97E9A-14E9-2802-B6D4-7EC0801B8795}"/>
                      </a:ext>
                    </a:extLst>
                  </p:cNvPr>
                  <p:cNvSpPr/>
                  <p:nvPr/>
                </p:nvSpPr>
                <p:spPr>
                  <a:xfrm>
                    <a:off x="8557203" y="3781335"/>
                    <a:ext cx="571799"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en-US" altLang="ja-JP" sz="800" dirty="0" err="1">
                        <a:solidFill>
                          <a:srgbClr val="4B4B4B"/>
                        </a:solidFill>
                        <a:latin typeface="Meiryo UI" panose="020B0604030504040204" pitchFamily="50" charset="-128"/>
                        <a:ea typeface="Meiryo UI" panose="020B0604030504040204" pitchFamily="50" charset="-128"/>
                      </a:rPr>
                      <a:t>BlueTry</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sp>
            <p:nvSpPr>
              <p:cNvPr id="75" name="正方形/長方形 74">
                <a:extLst>
                  <a:ext uri="{FF2B5EF4-FFF2-40B4-BE49-F238E27FC236}">
                    <a16:creationId xmlns:a16="http://schemas.microsoft.com/office/drawing/2014/main" id="{4C0B2F4E-F06F-73CC-27FE-0AE907010E4A}"/>
                  </a:ext>
                </a:extLst>
              </p:cNvPr>
              <p:cNvSpPr/>
              <p:nvPr/>
            </p:nvSpPr>
            <p:spPr>
              <a:xfrm>
                <a:off x="6677430" y="4166144"/>
                <a:ext cx="473625" cy="161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2F528F"/>
                    </a:solidFill>
                    <a:latin typeface="Meiryo UI" panose="020B0604030504040204" pitchFamily="50" charset="-128"/>
                    <a:ea typeface="Meiryo UI" panose="020B0604030504040204" pitchFamily="50" charset="-128"/>
                  </a:rPr>
                  <a:t>メンテ</a:t>
                </a:r>
                <a:endParaRPr lang="en-US" altLang="ja-JP" sz="800" dirty="0">
                  <a:solidFill>
                    <a:srgbClr val="2F528F"/>
                  </a:solidFill>
                  <a:latin typeface="Meiryo UI" panose="020B0604030504040204" pitchFamily="50" charset="-128"/>
                  <a:ea typeface="Meiryo UI" panose="020B0604030504040204" pitchFamily="50" charset="-128"/>
                </a:endParaRPr>
              </a:p>
            </p:txBody>
          </p:sp>
        </p:grpSp>
        <p:sp>
          <p:nvSpPr>
            <p:cNvPr id="82" name="正方形/長方形 81">
              <a:extLst>
                <a:ext uri="{FF2B5EF4-FFF2-40B4-BE49-F238E27FC236}">
                  <a16:creationId xmlns:a16="http://schemas.microsoft.com/office/drawing/2014/main" id="{E1D09D03-0493-F49D-2425-B1E392AE80E0}"/>
                </a:ext>
              </a:extLst>
            </p:cNvPr>
            <p:cNvSpPr/>
            <p:nvPr/>
          </p:nvSpPr>
          <p:spPr>
            <a:xfrm>
              <a:off x="9876825" y="4046647"/>
              <a:ext cx="684630" cy="145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中小企業</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83" name="四角形: 角を丸くする 82">
              <a:extLst>
                <a:ext uri="{FF2B5EF4-FFF2-40B4-BE49-F238E27FC236}">
                  <a16:creationId xmlns:a16="http://schemas.microsoft.com/office/drawing/2014/main" id="{331D239F-EDE0-E4FC-D4C6-21746BA617B2}"/>
                </a:ext>
              </a:extLst>
            </p:cNvPr>
            <p:cNvSpPr/>
            <p:nvPr/>
          </p:nvSpPr>
          <p:spPr>
            <a:xfrm>
              <a:off x="9288431" y="3948787"/>
              <a:ext cx="1861419" cy="870902"/>
            </a:xfrm>
            <a:prstGeom prst="roundRect">
              <a:avLst>
                <a:gd name="adj" fmla="val 7814"/>
              </a:avLst>
            </a:prstGeom>
            <a:noFill/>
            <a:ln>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en-US" altLang="ja-JP" sz="900" b="1" dirty="0">
                <a:solidFill>
                  <a:srgbClr val="2F528F"/>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93B3E515-31DC-462A-F8C0-48727C947F4A}"/>
                </a:ext>
              </a:extLst>
            </p:cNvPr>
            <p:cNvSpPr/>
            <p:nvPr/>
          </p:nvSpPr>
          <p:spPr>
            <a:xfrm>
              <a:off x="9676126" y="3895414"/>
              <a:ext cx="1086026"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altLang="ja-JP" sz="800" dirty="0">
                <a:solidFill>
                  <a:schemeClr val="accent1"/>
                </a:solidFill>
                <a:latin typeface="Meiryo UI" panose="020B0604030504040204" pitchFamily="50" charset="-128"/>
                <a:ea typeface="Meiryo UI" panose="020B0604030504040204" pitchFamily="50" charset="-128"/>
              </a:endParaRPr>
            </a:p>
          </p:txBody>
        </p:sp>
        <p:grpSp>
          <p:nvGrpSpPr>
            <p:cNvPr id="85" name="グループ化 84">
              <a:extLst>
                <a:ext uri="{FF2B5EF4-FFF2-40B4-BE49-F238E27FC236}">
                  <a16:creationId xmlns:a16="http://schemas.microsoft.com/office/drawing/2014/main" id="{84426449-1098-89D5-1094-5ECD4F34CF3F}"/>
                </a:ext>
              </a:extLst>
            </p:cNvPr>
            <p:cNvGrpSpPr/>
            <p:nvPr/>
          </p:nvGrpSpPr>
          <p:grpSpPr>
            <a:xfrm>
              <a:off x="9730954" y="3704332"/>
              <a:ext cx="976373" cy="366383"/>
              <a:chOff x="6080028" y="4731871"/>
              <a:chExt cx="976373" cy="366383"/>
            </a:xfrm>
          </p:grpSpPr>
          <p:pic>
            <p:nvPicPr>
              <p:cNvPr id="86" name="図 85">
                <a:extLst>
                  <a:ext uri="{FF2B5EF4-FFF2-40B4-BE49-F238E27FC236}">
                    <a16:creationId xmlns:a16="http://schemas.microsoft.com/office/drawing/2014/main" id="{BC368C1B-4A65-AE2D-A3DD-8D9B11A28560}"/>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90019" y="4731871"/>
                <a:ext cx="366382" cy="366383"/>
              </a:xfrm>
              <a:prstGeom prst="rect">
                <a:avLst/>
              </a:prstGeom>
            </p:spPr>
          </p:pic>
          <p:pic>
            <p:nvPicPr>
              <p:cNvPr id="87" name="図 86">
                <a:extLst>
                  <a:ext uri="{FF2B5EF4-FFF2-40B4-BE49-F238E27FC236}">
                    <a16:creationId xmlns:a16="http://schemas.microsoft.com/office/drawing/2014/main" id="{C4DBBA51-A67F-E815-28A5-E0F53CE1B30B}"/>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85023" y="4731871"/>
                <a:ext cx="366382" cy="366383"/>
              </a:xfrm>
              <a:prstGeom prst="rect">
                <a:avLst/>
              </a:prstGeom>
            </p:spPr>
          </p:pic>
          <p:pic>
            <p:nvPicPr>
              <p:cNvPr id="88" name="図 87">
                <a:extLst>
                  <a:ext uri="{FF2B5EF4-FFF2-40B4-BE49-F238E27FC236}">
                    <a16:creationId xmlns:a16="http://schemas.microsoft.com/office/drawing/2014/main" id="{F11DD1CC-4C2D-73A0-5466-08506AE24CE0}"/>
                  </a:ext>
                </a:extLst>
              </p:cNvPr>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80028" y="4731871"/>
                <a:ext cx="366382" cy="366383"/>
              </a:xfrm>
              <a:prstGeom prst="rect">
                <a:avLst/>
              </a:prstGeom>
            </p:spPr>
          </p:pic>
        </p:grpSp>
        <p:pic>
          <p:nvPicPr>
            <p:cNvPr id="92" name="グラフィックス 91" descr="ユーザー">
              <a:extLst>
                <a:ext uri="{FF2B5EF4-FFF2-40B4-BE49-F238E27FC236}">
                  <a16:creationId xmlns:a16="http://schemas.microsoft.com/office/drawing/2014/main" id="{8E5508F6-F8E0-7299-2DBC-D3C148BDD6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57584" y="4133970"/>
              <a:ext cx="599363" cy="599363"/>
            </a:xfrm>
            <a:prstGeom prst="rect">
              <a:avLst/>
            </a:prstGeom>
          </p:spPr>
        </p:pic>
        <p:sp>
          <p:nvSpPr>
            <p:cNvPr id="93" name="正方形/長方形 92">
              <a:extLst>
                <a:ext uri="{FF2B5EF4-FFF2-40B4-BE49-F238E27FC236}">
                  <a16:creationId xmlns:a16="http://schemas.microsoft.com/office/drawing/2014/main" id="{44A3F6ED-50C4-F393-B998-159A1B417590}"/>
                </a:ext>
              </a:extLst>
            </p:cNvPr>
            <p:cNvSpPr/>
            <p:nvPr/>
          </p:nvSpPr>
          <p:spPr>
            <a:xfrm>
              <a:off x="9838681" y="4554319"/>
              <a:ext cx="837170" cy="178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担当者</a:t>
              </a:r>
              <a:endParaRPr lang="en-US" altLang="ja-JP" sz="800" dirty="0">
                <a:solidFill>
                  <a:srgbClr val="4B4B4B"/>
                </a:solidFill>
                <a:latin typeface="Meiryo UI" panose="020B0604030504040204" pitchFamily="50" charset="-128"/>
                <a:ea typeface="Meiryo UI" panose="020B0604030504040204" pitchFamily="50" charset="-128"/>
              </a:endParaRPr>
            </a:p>
          </p:txBody>
        </p:sp>
        <p:grpSp>
          <p:nvGrpSpPr>
            <p:cNvPr id="106" name="グループ化 105">
              <a:extLst>
                <a:ext uri="{FF2B5EF4-FFF2-40B4-BE49-F238E27FC236}">
                  <a16:creationId xmlns:a16="http://schemas.microsoft.com/office/drawing/2014/main" id="{A6529A61-946C-F100-CD55-6AB77C91AB71}"/>
                </a:ext>
              </a:extLst>
            </p:cNvPr>
            <p:cNvGrpSpPr/>
            <p:nvPr/>
          </p:nvGrpSpPr>
          <p:grpSpPr>
            <a:xfrm>
              <a:off x="3778761" y="4813339"/>
              <a:ext cx="6446730" cy="292654"/>
              <a:chOff x="5409122" y="3961895"/>
              <a:chExt cx="6446730" cy="292654"/>
            </a:xfrm>
          </p:grpSpPr>
          <p:cxnSp>
            <p:nvCxnSpPr>
              <p:cNvPr id="107" name="コネクタ: カギ線 21">
                <a:extLst>
                  <a:ext uri="{FF2B5EF4-FFF2-40B4-BE49-F238E27FC236}">
                    <a16:creationId xmlns:a16="http://schemas.microsoft.com/office/drawing/2014/main" id="{D28C0BFE-C62D-AC02-C653-47865780CAF7}"/>
                  </a:ext>
                </a:extLst>
              </p:cNvPr>
              <p:cNvCxnSpPr>
                <a:cxnSpLocks/>
                <a:stCxn id="83" idx="2"/>
                <a:endCxn id="48" idx="2"/>
              </p:cNvCxnSpPr>
              <p:nvPr/>
            </p:nvCxnSpPr>
            <p:spPr>
              <a:xfrm rot="5400000">
                <a:off x="8626137" y="744880"/>
                <a:ext cx="12700" cy="6446730"/>
              </a:xfrm>
              <a:prstGeom prst="bentConnector3">
                <a:avLst>
                  <a:gd name="adj1" fmla="val 1725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正方形/長方形 107">
                <a:extLst>
                  <a:ext uri="{FF2B5EF4-FFF2-40B4-BE49-F238E27FC236}">
                    <a16:creationId xmlns:a16="http://schemas.microsoft.com/office/drawing/2014/main" id="{1280A6FD-D615-B7BE-A14E-518C04D0DF02}"/>
                  </a:ext>
                </a:extLst>
              </p:cNvPr>
              <p:cNvSpPr/>
              <p:nvPr/>
            </p:nvSpPr>
            <p:spPr>
              <a:xfrm>
                <a:off x="8293636" y="4107396"/>
                <a:ext cx="630396"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商品送付</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30" name="グループ化 129">
              <a:extLst>
                <a:ext uri="{FF2B5EF4-FFF2-40B4-BE49-F238E27FC236}">
                  <a16:creationId xmlns:a16="http://schemas.microsoft.com/office/drawing/2014/main" id="{D471DE35-0D20-9F5F-E5BE-96226C31A885}"/>
                </a:ext>
              </a:extLst>
            </p:cNvPr>
            <p:cNvGrpSpPr/>
            <p:nvPr/>
          </p:nvGrpSpPr>
          <p:grpSpPr>
            <a:xfrm>
              <a:off x="4695756" y="4128912"/>
              <a:ext cx="2034304" cy="969141"/>
              <a:chOff x="4695756" y="4128912"/>
              <a:chExt cx="2034304" cy="969141"/>
            </a:xfrm>
          </p:grpSpPr>
          <p:grpSp>
            <p:nvGrpSpPr>
              <p:cNvPr id="103" name="グループ化 102">
                <a:extLst>
                  <a:ext uri="{FF2B5EF4-FFF2-40B4-BE49-F238E27FC236}">
                    <a16:creationId xmlns:a16="http://schemas.microsoft.com/office/drawing/2014/main" id="{A6B9A573-83FD-99F4-761A-4DC0FF4FC441}"/>
                  </a:ext>
                </a:extLst>
              </p:cNvPr>
              <p:cNvGrpSpPr/>
              <p:nvPr/>
            </p:nvGrpSpPr>
            <p:grpSpPr>
              <a:xfrm>
                <a:off x="4695756" y="4128912"/>
                <a:ext cx="1355642" cy="147153"/>
                <a:chOff x="7931013" y="4067071"/>
                <a:chExt cx="1355642" cy="147153"/>
              </a:xfrm>
            </p:grpSpPr>
            <p:cxnSp>
              <p:nvCxnSpPr>
                <p:cNvPr id="104" name="コネクタ: カギ線 21">
                  <a:extLst>
                    <a:ext uri="{FF2B5EF4-FFF2-40B4-BE49-F238E27FC236}">
                      <a16:creationId xmlns:a16="http://schemas.microsoft.com/office/drawing/2014/main" id="{A8ACE8CB-1EFB-109D-B480-96199A952D32}"/>
                    </a:ext>
                  </a:extLst>
                </p:cNvPr>
                <p:cNvCxnSpPr>
                  <a:cxnSpLocks/>
                </p:cNvCxnSpPr>
                <p:nvPr/>
              </p:nvCxnSpPr>
              <p:spPr>
                <a:xfrm flipH="1" flipV="1">
                  <a:off x="7931013" y="4137524"/>
                  <a:ext cx="1355642" cy="6246"/>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正方形/長方形 104">
                  <a:extLst>
                    <a:ext uri="{FF2B5EF4-FFF2-40B4-BE49-F238E27FC236}">
                      <a16:creationId xmlns:a16="http://schemas.microsoft.com/office/drawing/2014/main" id="{864EEB52-4D34-AD72-9A4F-6776541E2CB6}"/>
                    </a:ext>
                  </a:extLst>
                </p:cNvPr>
                <p:cNvSpPr/>
                <p:nvPr/>
              </p:nvSpPr>
              <p:spPr>
                <a:xfrm>
                  <a:off x="8147352" y="4067071"/>
                  <a:ext cx="922964"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プロファイル登録</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11" name="グループ化 110">
                <a:extLst>
                  <a:ext uri="{FF2B5EF4-FFF2-40B4-BE49-F238E27FC236}">
                    <a16:creationId xmlns:a16="http://schemas.microsoft.com/office/drawing/2014/main" id="{E002FDA7-1874-A092-A0B3-9FEDAE6D3E2C}"/>
                  </a:ext>
                </a:extLst>
              </p:cNvPr>
              <p:cNvGrpSpPr/>
              <p:nvPr/>
            </p:nvGrpSpPr>
            <p:grpSpPr>
              <a:xfrm>
                <a:off x="4695756" y="4359805"/>
                <a:ext cx="1355642" cy="147153"/>
                <a:chOff x="7931013" y="4067071"/>
                <a:chExt cx="1355642" cy="147153"/>
              </a:xfrm>
            </p:grpSpPr>
            <p:cxnSp>
              <p:nvCxnSpPr>
                <p:cNvPr id="112" name="コネクタ: カギ線 21">
                  <a:extLst>
                    <a:ext uri="{FF2B5EF4-FFF2-40B4-BE49-F238E27FC236}">
                      <a16:creationId xmlns:a16="http://schemas.microsoft.com/office/drawing/2014/main" id="{E4C1C30B-7887-EDD1-EC18-6564371CF4F7}"/>
                    </a:ext>
                  </a:extLst>
                </p:cNvPr>
                <p:cNvCxnSpPr>
                  <a:cxnSpLocks/>
                </p:cNvCxnSpPr>
                <p:nvPr/>
              </p:nvCxnSpPr>
              <p:spPr>
                <a:xfrm flipH="1" flipV="1">
                  <a:off x="7931013" y="4137524"/>
                  <a:ext cx="1355642" cy="6246"/>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3" name="正方形/長方形 112">
                  <a:extLst>
                    <a:ext uri="{FF2B5EF4-FFF2-40B4-BE49-F238E27FC236}">
                      <a16:creationId xmlns:a16="http://schemas.microsoft.com/office/drawing/2014/main" id="{89931FBE-4B7A-092C-8A55-1A4177958E49}"/>
                    </a:ext>
                  </a:extLst>
                </p:cNvPr>
                <p:cNvSpPr/>
                <p:nvPr/>
              </p:nvSpPr>
              <p:spPr>
                <a:xfrm>
                  <a:off x="8147352" y="4067071"/>
                  <a:ext cx="922964"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リサーチ結果登録</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23" name="グループ化 122">
                <a:extLst>
                  <a:ext uri="{FF2B5EF4-FFF2-40B4-BE49-F238E27FC236}">
                    <a16:creationId xmlns:a16="http://schemas.microsoft.com/office/drawing/2014/main" id="{08256489-E54C-9352-B524-BE454FBE6B97}"/>
                  </a:ext>
                </a:extLst>
              </p:cNvPr>
              <p:cNvGrpSpPr/>
              <p:nvPr/>
            </p:nvGrpSpPr>
            <p:grpSpPr>
              <a:xfrm>
                <a:off x="4695756" y="4590698"/>
                <a:ext cx="2034304" cy="507355"/>
                <a:chOff x="4699390" y="4590698"/>
                <a:chExt cx="2034304" cy="507355"/>
              </a:xfrm>
            </p:grpSpPr>
            <p:cxnSp>
              <p:nvCxnSpPr>
                <p:cNvPr id="120" name="コネクタ: カギ線 21">
                  <a:extLst>
                    <a:ext uri="{FF2B5EF4-FFF2-40B4-BE49-F238E27FC236}">
                      <a16:creationId xmlns:a16="http://schemas.microsoft.com/office/drawing/2014/main" id="{7AD9BA26-970E-4CEE-C599-1B72C32E5370}"/>
                    </a:ext>
                  </a:extLst>
                </p:cNvPr>
                <p:cNvCxnSpPr>
                  <a:cxnSpLocks/>
                </p:cNvCxnSpPr>
                <p:nvPr/>
              </p:nvCxnSpPr>
              <p:spPr>
                <a:xfrm flipH="1" flipV="1">
                  <a:off x="4699390" y="4655674"/>
                  <a:ext cx="1355642" cy="6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グループ化 121">
                  <a:extLst>
                    <a:ext uri="{FF2B5EF4-FFF2-40B4-BE49-F238E27FC236}">
                      <a16:creationId xmlns:a16="http://schemas.microsoft.com/office/drawing/2014/main" id="{0EF36855-3BAF-9D0B-1760-53823A40A7A3}"/>
                    </a:ext>
                  </a:extLst>
                </p:cNvPr>
                <p:cNvGrpSpPr/>
                <p:nvPr/>
              </p:nvGrpSpPr>
              <p:grpSpPr>
                <a:xfrm>
                  <a:off x="5152571" y="4590698"/>
                  <a:ext cx="1581123" cy="507355"/>
                  <a:chOff x="5222421" y="4673248"/>
                  <a:chExt cx="1581123" cy="507355"/>
                </a:xfrm>
              </p:grpSpPr>
              <p:sp>
                <p:nvSpPr>
                  <p:cNvPr id="118" name="正方形/長方形 117">
                    <a:extLst>
                      <a:ext uri="{FF2B5EF4-FFF2-40B4-BE49-F238E27FC236}">
                        <a16:creationId xmlns:a16="http://schemas.microsoft.com/office/drawing/2014/main" id="{C1C9D2E1-D037-10F5-3360-1DD7B6F60482}"/>
                      </a:ext>
                    </a:extLst>
                  </p:cNvPr>
                  <p:cNvSpPr/>
                  <p:nvPr/>
                </p:nvSpPr>
                <p:spPr>
                  <a:xfrm>
                    <a:off x="5278262" y="4675997"/>
                    <a:ext cx="417033" cy="13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報酬</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117" name="正方形/長方形 116">
                    <a:extLst>
                      <a:ext uri="{FF2B5EF4-FFF2-40B4-BE49-F238E27FC236}">
                        <a16:creationId xmlns:a16="http://schemas.microsoft.com/office/drawing/2014/main" id="{F5852502-C86D-4F92-AD7D-DF16F8BC363E}"/>
                      </a:ext>
                    </a:extLst>
                  </p:cNvPr>
                  <p:cNvSpPr/>
                  <p:nvPr/>
                </p:nvSpPr>
                <p:spPr>
                  <a:xfrm>
                    <a:off x="5222421" y="4673248"/>
                    <a:ext cx="133570" cy="133570"/>
                  </a:xfrm>
                  <a:prstGeom prst="rect">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a:t>
                    </a:r>
                    <a:endParaRPr kumimoji="1" lang="ja-JP" altLang="en-US" sz="1100" dirty="0"/>
                  </a:p>
                </p:txBody>
              </p:sp>
              <p:sp>
                <p:nvSpPr>
                  <p:cNvPr id="133" name="正方形/長方形 132">
                    <a:extLst>
                      <a:ext uri="{FF2B5EF4-FFF2-40B4-BE49-F238E27FC236}">
                        <a16:creationId xmlns:a16="http://schemas.microsoft.com/office/drawing/2014/main" id="{78663613-ACA6-0ABA-112C-1C19A0A01949}"/>
                      </a:ext>
                    </a:extLst>
                  </p:cNvPr>
                  <p:cNvSpPr/>
                  <p:nvPr/>
                </p:nvSpPr>
                <p:spPr>
                  <a:xfrm>
                    <a:off x="6669974" y="5047033"/>
                    <a:ext cx="133570" cy="133570"/>
                  </a:xfrm>
                  <a:prstGeom prst="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100" dirty="0"/>
                      <a:t>物</a:t>
                    </a:r>
                    <a:endParaRPr kumimoji="1" lang="ja-JP" altLang="en-US" sz="1100" dirty="0"/>
                  </a:p>
                </p:txBody>
              </p:sp>
            </p:grpSp>
          </p:grpSp>
        </p:grpSp>
        <p:grpSp>
          <p:nvGrpSpPr>
            <p:cNvPr id="129" name="グループ化 128">
              <a:extLst>
                <a:ext uri="{FF2B5EF4-FFF2-40B4-BE49-F238E27FC236}">
                  <a16:creationId xmlns:a16="http://schemas.microsoft.com/office/drawing/2014/main" id="{916CC7A0-F139-035B-AEE3-33224BA9775A}"/>
                </a:ext>
              </a:extLst>
            </p:cNvPr>
            <p:cNvGrpSpPr/>
            <p:nvPr/>
          </p:nvGrpSpPr>
          <p:grpSpPr>
            <a:xfrm>
              <a:off x="7924842" y="4128912"/>
              <a:ext cx="1355642" cy="567456"/>
              <a:chOff x="7924842" y="4128912"/>
              <a:chExt cx="1355642" cy="567456"/>
            </a:xfrm>
          </p:grpSpPr>
          <p:grpSp>
            <p:nvGrpSpPr>
              <p:cNvPr id="102" name="グループ化 101">
                <a:extLst>
                  <a:ext uri="{FF2B5EF4-FFF2-40B4-BE49-F238E27FC236}">
                    <a16:creationId xmlns:a16="http://schemas.microsoft.com/office/drawing/2014/main" id="{D5386C80-8DE3-14F8-4F83-EFC8E22A66E0}"/>
                  </a:ext>
                </a:extLst>
              </p:cNvPr>
              <p:cNvGrpSpPr/>
              <p:nvPr/>
            </p:nvGrpSpPr>
            <p:grpSpPr>
              <a:xfrm>
                <a:off x="7924842" y="4128912"/>
                <a:ext cx="1355642" cy="147153"/>
                <a:chOff x="7931013" y="4067071"/>
                <a:chExt cx="1355642" cy="147153"/>
              </a:xfrm>
            </p:grpSpPr>
            <p:cxnSp>
              <p:nvCxnSpPr>
                <p:cNvPr id="99" name="コネクタ: カギ線 21">
                  <a:extLst>
                    <a:ext uri="{FF2B5EF4-FFF2-40B4-BE49-F238E27FC236}">
                      <a16:creationId xmlns:a16="http://schemas.microsoft.com/office/drawing/2014/main" id="{50A528BD-EBFC-D94C-B794-5FCAC03E9097}"/>
                    </a:ext>
                  </a:extLst>
                </p:cNvPr>
                <p:cNvCxnSpPr>
                  <a:cxnSpLocks/>
                </p:cNvCxnSpPr>
                <p:nvPr/>
              </p:nvCxnSpPr>
              <p:spPr>
                <a:xfrm flipH="1" flipV="1">
                  <a:off x="7931013" y="4137524"/>
                  <a:ext cx="1355642" cy="6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52B0225C-1C96-01B6-431C-6902145AA0AB}"/>
                    </a:ext>
                  </a:extLst>
                </p:cNvPr>
                <p:cNvSpPr/>
                <p:nvPr/>
              </p:nvSpPr>
              <p:spPr>
                <a:xfrm>
                  <a:off x="8189305" y="4067071"/>
                  <a:ext cx="839058"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留学生依頼</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14" name="グループ化 113">
                <a:extLst>
                  <a:ext uri="{FF2B5EF4-FFF2-40B4-BE49-F238E27FC236}">
                    <a16:creationId xmlns:a16="http://schemas.microsoft.com/office/drawing/2014/main" id="{996EE233-CBF5-998C-818B-93EC959BDA1B}"/>
                  </a:ext>
                </a:extLst>
              </p:cNvPr>
              <p:cNvGrpSpPr/>
              <p:nvPr/>
            </p:nvGrpSpPr>
            <p:grpSpPr>
              <a:xfrm>
                <a:off x="7924842" y="4344378"/>
                <a:ext cx="1355642" cy="147153"/>
                <a:chOff x="7931013" y="4067071"/>
                <a:chExt cx="1355642" cy="147153"/>
              </a:xfrm>
            </p:grpSpPr>
            <p:cxnSp>
              <p:nvCxnSpPr>
                <p:cNvPr id="115" name="コネクタ: カギ線 21">
                  <a:extLst>
                    <a:ext uri="{FF2B5EF4-FFF2-40B4-BE49-F238E27FC236}">
                      <a16:creationId xmlns:a16="http://schemas.microsoft.com/office/drawing/2014/main" id="{DD237CF9-7750-196E-C8B1-A3F98FD15F35}"/>
                    </a:ext>
                  </a:extLst>
                </p:cNvPr>
                <p:cNvCxnSpPr>
                  <a:cxnSpLocks/>
                </p:cNvCxnSpPr>
                <p:nvPr/>
              </p:nvCxnSpPr>
              <p:spPr>
                <a:xfrm flipH="1" flipV="1">
                  <a:off x="7931013" y="4137524"/>
                  <a:ext cx="1355642" cy="6246"/>
                </a:xfrm>
                <a:prstGeom prst="straightConnector1">
                  <a:avLst/>
                </a:prstGeom>
                <a:ln>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正方形/長方形 115">
                  <a:extLst>
                    <a:ext uri="{FF2B5EF4-FFF2-40B4-BE49-F238E27FC236}">
                      <a16:creationId xmlns:a16="http://schemas.microsoft.com/office/drawing/2014/main" id="{98667E48-3F08-8EDF-42B1-6BD755CEE50C}"/>
                    </a:ext>
                  </a:extLst>
                </p:cNvPr>
                <p:cNvSpPr/>
                <p:nvPr/>
              </p:nvSpPr>
              <p:spPr>
                <a:xfrm>
                  <a:off x="8147352" y="4067071"/>
                  <a:ext cx="922964" cy="147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リサーチ結果受領</a:t>
                  </a:r>
                  <a:endParaRPr lang="en-US" altLang="ja-JP" sz="800" dirty="0">
                    <a:solidFill>
                      <a:srgbClr val="4B4B4B"/>
                    </a:solidFill>
                    <a:latin typeface="Meiryo UI" panose="020B0604030504040204" pitchFamily="50" charset="-128"/>
                    <a:ea typeface="Meiryo UI" panose="020B0604030504040204" pitchFamily="50" charset="-128"/>
                  </a:endParaRPr>
                </a:p>
              </p:txBody>
            </p:sp>
          </p:grpSp>
          <p:grpSp>
            <p:nvGrpSpPr>
              <p:cNvPr id="124" name="グループ化 123">
                <a:extLst>
                  <a:ext uri="{FF2B5EF4-FFF2-40B4-BE49-F238E27FC236}">
                    <a16:creationId xmlns:a16="http://schemas.microsoft.com/office/drawing/2014/main" id="{465AADE8-F827-6146-7328-4BE895E36A3E}"/>
                  </a:ext>
                </a:extLst>
              </p:cNvPr>
              <p:cNvGrpSpPr/>
              <p:nvPr/>
            </p:nvGrpSpPr>
            <p:grpSpPr>
              <a:xfrm>
                <a:off x="7924842" y="4559844"/>
                <a:ext cx="1355642" cy="136524"/>
                <a:chOff x="4699390" y="4590698"/>
                <a:chExt cx="1355642" cy="136524"/>
              </a:xfrm>
            </p:grpSpPr>
            <p:cxnSp>
              <p:nvCxnSpPr>
                <p:cNvPr id="125" name="コネクタ: カギ線 21">
                  <a:extLst>
                    <a:ext uri="{FF2B5EF4-FFF2-40B4-BE49-F238E27FC236}">
                      <a16:creationId xmlns:a16="http://schemas.microsoft.com/office/drawing/2014/main" id="{BCB956BB-A1C0-23A7-5031-598A10B6BF85}"/>
                    </a:ext>
                  </a:extLst>
                </p:cNvPr>
                <p:cNvCxnSpPr>
                  <a:cxnSpLocks/>
                </p:cNvCxnSpPr>
                <p:nvPr/>
              </p:nvCxnSpPr>
              <p:spPr>
                <a:xfrm flipH="1" flipV="1">
                  <a:off x="4699390" y="4655674"/>
                  <a:ext cx="1355642" cy="624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6" name="グループ化 125">
                  <a:extLst>
                    <a:ext uri="{FF2B5EF4-FFF2-40B4-BE49-F238E27FC236}">
                      <a16:creationId xmlns:a16="http://schemas.microsoft.com/office/drawing/2014/main" id="{230B893B-0843-88FA-6108-C40251EED8DE}"/>
                    </a:ext>
                  </a:extLst>
                </p:cNvPr>
                <p:cNvGrpSpPr/>
                <p:nvPr/>
              </p:nvGrpSpPr>
              <p:grpSpPr>
                <a:xfrm>
                  <a:off x="5152571" y="4590698"/>
                  <a:ext cx="561112" cy="136524"/>
                  <a:chOff x="5222421" y="4673248"/>
                  <a:chExt cx="561112" cy="136524"/>
                </a:xfrm>
              </p:grpSpPr>
              <p:sp>
                <p:nvSpPr>
                  <p:cNvPr id="127" name="正方形/長方形 126">
                    <a:extLst>
                      <a:ext uri="{FF2B5EF4-FFF2-40B4-BE49-F238E27FC236}">
                        <a16:creationId xmlns:a16="http://schemas.microsoft.com/office/drawing/2014/main" id="{C84C6DD4-DF68-BFFF-C534-98C0941D6E93}"/>
                      </a:ext>
                    </a:extLst>
                  </p:cNvPr>
                  <p:cNvSpPr/>
                  <p:nvPr/>
                </p:nvSpPr>
                <p:spPr>
                  <a:xfrm>
                    <a:off x="5278923" y="4675997"/>
                    <a:ext cx="504610" cy="13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r>
                      <a:rPr lang="ja-JP" altLang="en-US" sz="800" dirty="0">
                        <a:solidFill>
                          <a:srgbClr val="4B4B4B"/>
                        </a:solidFill>
                        <a:latin typeface="Meiryo UI" panose="020B0604030504040204" pitchFamily="50" charset="-128"/>
                        <a:ea typeface="Meiryo UI" panose="020B0604030504040204" pitchFamily="50" charset="-128"/>
                      </a:rPr>
                      <a:t>利用料</a:t>
                    </a:r>
                    <a:endParaRPr lang="en-US" altLang="ja-JP" sz="800" dirty="0">
                      <a:solidFill>
                        <a:srgbClr val="4B4B4B"/>
                      </a:solidFill>
                      <a:latin typeface="Meiryo UI" panose="020B0604030504040204" pitchFamily="50" charset="-128"/>
                      <a:ea typeface="Meiryo UI" panose="020B0604030504040204" pitchFamily="50" charset="-128"/>
                    </a:endParaRPr>
                  </a:p>
                </p:txBody>
              </p:sp>
              <p:sp>
                <p:nvSpPr>
                  <p:cNvPr id="128" name="正方形/長方形 127">
                    <a:extLst>
                      <a:ext uri="{FF2B5EF4-FFF2-40B4-BE49-F238E27FC236}">
                        <a16:creationId xmlns:a16="http://schemas.microsoft.com/office/drawing/2014/main" id="{A5591FBB-137F-22D6-52C7-EF6F317E25FB}"/>
                      </a:ext>
                    </a:extLst>
                  </p:cNvPr>
                  <p:cNvSpPr/>
                  <p:nvPr/>
                </p:nvSpPr>
                <p:spPr>
                  <a:xfrm>
                    <a:off x="5222421" y="4673248"/>
                    <a:ext cx="133570" cy="133570"/>
                  </a:xfrm>
                  <a:prstGeom prst="rect">
                    <a:avLst/>
                  </a:prstGeom>
                  <a:solidFill>
                    <a:schemeClr val="accent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a:t>
                    </a:r>
                    <a:endParaRPr kumimoji="1" lang="ja-JP" altLang="en-US" sz="1100" dirty="0"/>
                  </a:p>
                </p:txBody>
              </p:sp>
            </p:grpSp>
          </p:grpSp>
        </p:grpSp>
      </p:grpSp>
    </p:spTree>
    <p:extLst>
      <p:ext uri="{BB962C8B-B14F-4D97-AF65-F5344CB8AC3E}">
        <p14:creationId xmlns:p14="http://schemas.microsoft.com/office/powerpoint/2010/main" val="1054187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2">
            <a:extLst>
              <a:ext uri="{FF2B5EF4-FFF2-40B4-BE49-F238E27FC236}">
                <a16:creationId xmlns:a16="http://schemas.microsoft.com/office/drawing/2014/main" id="{25585D75-63E3-A248-9DB0-5D45BB0D1A66}"/>
              </a:ext>
            </a:extLst>
          </p:cNvPr>
          <p:cNvSpPr txBox="1">
            <a:spLocks noChangeArrowheads="1"/>
          </p:cNvSpPr>
          <p:nvPr/>
        </p:nvSpPr>
        <p:spPr bwMode="auto">
          <a:xfrm>
            <a:off x="4279900" y="3662736"/>
            <a:ext cx="363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rgbClr val="33464D"/>
                </a:solidFill>
                <a:latin typeface="Arial" panose="020B0604020202020204" pitchFamily="34" charset="0"/>
                <a:ea typeface="Osaka" panose="020B0600000000000000" pitchFamily="34" charset="-128"/>
              </a:defRPr>
            </a:lvl1pPr>
            <a:lvl2pPr marL="742950" indent="-285750">
              <a:spcBef>
                <a:spcPct val="20000"/>
              </a:spcBef>
              <a:buChar char="–"/>
              <a:defRPr kumimoji="1" sz="2800">
                <a:solidFill>
                  <a:srgbClr val="33464D"/>
                </a:solidFill>
                <a:latin typeface="Arial" panose="020B0604020202020204" pitchFamily="34" charset="0"/>
                <a:ea typeface="Osaka" panose="020B0600000000000000" pitchFamily="34" charset="-128"/>
              </a:defRPr>
            </a:lvl2pPr>
            <a:lvl3pPr marL="1143000" indent="-228600">
              <a:spcBef>
                <a:spcPct val="20000"/>
              </a:spcBef>
              <a:buChar char="•"/>
              <a:defRPr kumimoji="1" sz="2400">
                <a:solidFill>
                  <a:srgbClr val="33464D"/>
                </a:solidFill>
                <a:latin typeface="Arial" panose="020B0604020202020204" pitchFamily="34" charset="0"/>
                <a:ea typeface="Osaka" panose="020B0600000000000000" pitchFamily="34" charset="-128"/>
              </a:defRPr>
            </a:lvl3pPr>
            <a:lvl4pPr marL="16002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4pPr>
            <a:lvl5pPr marL="20574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5pPr>
            <a:lvl6pPr marL="25146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6pPr>
            <a:lvl7pPr marL="29718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7pPr>
            <a:lvl8pPr marL="34290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8pPr>
            <a:lvl9pPr marL="38862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9pPr>
          </a:lstStyle>
          <a:p>
            <a:pPr algn="ctr" eaLnBrk="1" hangingPunct="1">
              <a:spcBef>
                <a:spcPct val="0"/>
              </a:spcBef>
              <a:buFontTx/>
              <a:buNone/>
            </a:pPr>
            <a:r>
              <a:rPr lang="ja-JP" altLang="en-US" sz="1600" dirty="0">
                <a:latin typeface="Meiryo UI" panose="020B0604030504040204" pitchFamily="50" charset="-128"/>
                <a:ea typeface="Meiryo UI" panose="020B0604030504040204" pitchFamily="50" charset="-128"/>
              </a:rPr>
              <a:t>チーム</a:t>
            </a:r>
            <a:r>
              <a:rPr lang="en-US" altLang="ja-JP" sz="1600" dirty="0">
                <a:latin typeface="Meiryo UI" panose="020B0604030504040204" pitchFamily="50" charset="-128"/>
                <a:ea typeface="Meiryo UI" panose="020B0604030504040204" pitchFamily="50" charset="-128"/>
              </a:rPr>
              <a:t>Ring07</a:t>
            </a:r>
          </a:p>
        </p:txBody>
      </p:sp>
      <p:sp>
        <p:nvSpPr>
          <p:cNvPr id="5" name="テキスト ボックス 3">
            <a:extLst>
              <a:ext uri="{FF2B5EF4-FFF2-40B4-BE49-F238E27FC236}">
                <a16:creationId xmlns:a16="http://schemas.microsoft.com/office/drawing/2014/main" id="{67B9DCFA-E61A-FD4E-B45C-230337E262A2}"/>
              </a:ext>
            </a:extLst>
          </p:cNvPr>
          <p:cNvSpPr txBox="1">
            <a:spLocks noChangeArrowheads="1"/>
          </p:cNvSpPr>
          <p:nvPr/>
        </p:nvSpPr>
        <p:spPr bwMode="auto">
          <a:xfrm>
            <a:off x="8257428" y="6311060"/>
            <a:ext cx="363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rgbClr val="33464D"/>
                </a:solidFill>
                <a:latin typeface="Arial" panose="020B0604020202020204" pitchFamily="34" charset="0"/>
                <a:ea typeface="Osaka" panose="020B0600000000000000" pitchFamily="34" charset="-128"/>
              </a:defRPr>
            </a:lvl1pPr>
            <a:lvl2pPr marL="742950" indent="-285750">
              <a:spcBef>
                <a:spcPct val="20000"/>
              </a:spcBef>
              <a:buChar char="–"/>
              <a:defRPr kumimoji="1" sz="2800">
                <a:solidFill>
                  <a:srgbClr val="33464D"/>
                </a:solidFill>
                <a:latin typeface="Arial" panose="020B0604020202020204" pitchFamily="34" charset="0"/>
                <a:ea typeface="Osaka" panose="020B0600000000000000" pitchFamily="34" charset="-128"/>
              </a:defRPr>
            </a:lvl2pPr>
            <a:lvl3pPr marL="1143000" indent="-228600">
              <a:spcBef>
                <a:spcPct val="20000"/>
              </a:spcBef>
              <a:buChar char="•"/>
              <a:defRPr kumimoji="1" sz="2400">
                <a:solidFill>
                  <a:srgbClr val="33464D"/>
                </a:solidFill>
                <a:latin typeface="Arial" panose="020B0604020202020204" pitchFamily="34" charset="0"/>
                <a:ea typeface="Osaka" panose="020B0600000000000000" pitchFamily="34" charset="-128"/>
              </a:defRPr>
            </a:lvl3pPr>
            <a:lvl4pPr marL="16002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4pPr>
            <a:lvl5pPr marL="2057400" indent="-228600">
              <a:spcBef>
                <a:spcPct val="20000"/>
              </a:spcBef>
              <a:buChar char="»"/>
              <a:defRPr kumimoji="1" sz="2000">
                <a:solidFill>
                  <a:srgbClr val="33464D"/>
                </a:solidFill>
                <a:latin typeface="Arial" panose="020B0604020202020204" pitchFamily="34" charset="0"/>
                <a:ea typeface="Osaka" panose="020B0600000000000000" pitchFamily="34" charset="-128"/>
              </a:defRPr>
            </a:lvl5pPr>
            <a:lvl6pPr marL="25146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6pPr>
            <a:lvl7pPr marL="29718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7pPr>
            <a:lvl8pPr marL="34290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8pPr>
            <a:lvl9pPr marL="3886200" indent="-228600" eaLnBrk="0" fontAlgn="base" hangingPunct="0">
              <a:spcBef>
                <a:spcPct val="20000"/>
              </a:spcBef>
              <a:spcAft>
                <a:spcPct val="0"/>
              </a:spcAft>
              <a:buChar char="»"/>
              <a:defRPr kumimoji="1" sz="2000">
                <a:solidFill>
                  <a:srgbClr val="33464D"/>
                </a:solidFill>
                <a:latin typeface="Arial" panose="020B0604020202020204" pitchFamily="34" charset="0"/>
                <a:ea typeface="Osaka" panose="020B0600000000000000" pitchFamily="34" charset="-128"/>
              </a:defRPr>
            </a:lvl9pPr>
          </a:lstStyle>
          <a:p>
            <a:pPr algn="r" eaLnBrk="1" hangingPunct="1">
              <a:spcBef>
                <a:spcPct val="0"/>
              </a:spcBef>
              <a:buFontTx/>
              <a:buNone/>
            </a:pPr>
            <a:r>
              <a:rPr lang="en-US" altLang="ja-JP" sz="1600" dirty="0">
                <a:latin typeface="Meiryo UI" panose="020B0604030504040204" pitchFamily="50" charset="-128"/>
                <a:ea typeface="Meiryo UI" panose="020B0604030504040204" pitchFamily="50" charset="-128"/>
              </a:rPr>
              <a:t>2025</a:t>
            </a:r>
            <a:r>
              <a:rPr lang="ja-JP" altLang="en-US" sz="1600" dirty="0">
                <a:latin typeface="Meiryo UI" panose="020B0604030504040204" pitchFamily="50" charset="-128"/>
                <a:ea typeface="Meiryo UI" panose="020B0604030504040204" pitchFamily="50" charset="-128"/>
              </a:rPr>
              <a:t>年</a:t>
            </a:r>
            <a:r>
              <a:rPr lang="en-US" altLang="ja-JP" sz="1600" dirty="0">
                <a:latin typeface="Meiryo UI" panose="020B0604030504040204" pitchFamily="50" charset="-128"/>
                <a:ea typeface="Meiryo UI" panose="020B0604030504040204" pitchFamily="50" charset="-128"/>
              </a:rPr>
              <a:t>9</a:t>
            </a:r>
            <a:r>
              <a:rPr lang="ja-JP" altLang="en-US" sz="1600" dirty="0">
                <a:latin typeface="Meiryo UI" panose="020B0604030504040204" pitchFamily="50" charset="-128"/>
                <a:ea typeface="Meiryo UI" panose="020B0604030504040204" pitchFamily="50" charset="-128"/>
              </a:rPr>
              <a:t>月</a:t>
            </a:r>
            <a:r>
              <a:rPr lang="en-US" altLang="ja-JP" sz="1600" dirty="0">
                <a:latin typeface="Meiryo UI" panose="020B0604030504040204" pitchFamily="50" charset="-128"/>
                <a:ea typeface="Meiryo UI" panose="020B0604030504040204" pitchFamily="50" charset="-128"/>
              </a:rPr>
              <a:t>24</a:t>
            </a:r>
            <a:r>
              <a:rPr lang="ja-JP" altLang="en-US" sz="1600" dirty="0">
                <a:latin typeface="Meiryo UI" panose="020B0604030504040204" pitchFamily="50" charset="-128"/>
                <a:ea typeface="Meiryo UI" panose="020B0604030504040204" pitchFamily="50" charset="-128"/>
              </a:rPr>
              <a:t>日</a:t>
            </a:r>
            <a:endParaRPr lang="en-US" altLang="ja-JP" sz="1600" dirty="0">
              <a:latin typeface="Meiryo UI" panose="020B0604030504040204" pitchFamily="50" charset="-128"/>
              <a:ea typeface="Meiryo UI" panose="020B0604030504040204" pitchFamily="50" charset="-128"/>
            </a:endParaRPr>
          </a:p>
        </p:txBody>
      </p:sp>
      <p:sp>
        <p:nvSpPr>
          <p:cNvPr id="10" name="タイトル 1">
            <a:extLst>
              <a:ext uri="{FF2B5EF4-FFF2-40B4-BE49-F238E27FC236}">
                <a16:creationId xmlns:a16="http://schemas.microsoft.com/office/drawing/2014/main" id="{25F5808E-880B-1E4B-95F0-6E5926A1492B}"/>
              </a:ext>
            </a:extLst>
          </p:cNvPr>
          <p:cNvSpPr>
            <a:spLocks noGrp="1"/>
          </p:cNvSpPr>
          <p:nvPr>
            <p:ph type="ctrTitle"/>
          </p:nvPr>
        </p:nvSpPr>
        <p:spPr>
          <a:xfrm>
            <a:off x="2160494" y="1769394"/>
            <a:ext cx="7871012" cy="1617195"/>
          </a:xfrm>
        </p:spPr>
        <p:txBody>
          <a:bodyPr anchor="t">
            <a:normAutofit/>
          </a:bodyPr>
          <a:lstStyle/>
          <a:p>
            <a:r>
              <a:rPr lang="ja-JP" altLang="en-US" sz="2400" dirty="0">
                <a:latin typeface="Meiryo UI" panose="020B0604030504040204" pitchFamily="50" charset="-128"/>
                <a:ea typeface="Meiryo UI" panose="020B0604030504040204" pitchFamily="50" charset="-128"/>
              </a:rPr>
              <a:t>日本人留学生を通じた</a:t>
            </a:r>
            <a:br>
              <a:rPr lang="en-US" altLang="ja-JP" sz="2400" dirty="0">
                <a:latin typeface="Meiryo UI" panose="020B0604030504040204" pitchFamily="50" charset="-128"/>
                <a:ea typeface="Meiryo UI" panose="020B0604030504040204" pitchFamily="50" charset="-128"/>
              </a:rPr>
            </a:br>
            <a:r>
              <a:rPr lang="ja-JP" altLang="en-US" sz="2400" dirty="0">
                <a:latin typeface="Meiryo UI" panose="020B0604030504040204" pitchFamily="50" charset="-128"/>
                <a:ea typeface="Meiryo UI" panose="020B0604030504040204" pitchFamily="50" charset="-128"/>
              </a:rPr>
              <a:t>中小企業の海外進出を促進するサービス「</a:t>
            </a:r>
            <a:r>
              <a:rPr lang="en-US" altLang="ja-JP" sz="2400" dirty="0" err="1">
                <a:latin typeface="Meiryo UI" panose="020B0604030504040204" pitchFamily="50" charset="-128"/>
                <a:ea typeface="Meiryo UI" panose="020B0604030504040204" pitchFamily="50" charset="-128"/>
              </a:rPr>
              <a:t>BlueTry</a:t>
            </a:r>
            <a:r>
              <a:rPr lang="ja-JP" altLang="en-US" sz="2400" dirty="0">
                <a:latin typeface="Meiryo UI" panose="020B0604030504040204" pitchFamily="50" charset="-128"/>
                <a:ea typeface="Meiryo UI" panose="020B0604030504040204" pitchFamily="50" charset="-128"/>
              </a:rPr>
              <a:t>」</a:t>
            </a:r>
            <a:endParaRPr kumimoji="1" lang="ja-JP" altLang="en-US" sz="2400" dirty="0">
              <a:latin typeface="Meiryo UI" panose="020B0604030504040204" pitchFamily="50" charset="-128"/>
              <a:ea typeface="Meiryo UI" panose="020B0604030504040204" pitchFamily="50" charset="-128"/>
            </a:endParaRPr>
          </a:p>
        </p:txBody>
      </p:sp>
      <p:sp>
        <p:nvSpPr>
          <p:cNvPr id="2" name="フッター プレースホルダー 1">
            <a:extLst>
              <a:ext uri="{FF2B5EF4-FFF2-40B4-BE49-F238E27FC236}">
                <a16:creationId xmlns:a16="http://schemas.microsoft.com/office/drawing/2014/main" id="{DDA36884-329D-C14B-873F-22234843EEDB}"/>
              </a:ext>
            </a:extLst>
          </p:cNvPr>
          <p:cNvSpPr>
            <a:spLocks noGrp="1"/>
          </p:cNvSpPr>
          <p:nvPr>
            <p:ph type="ftr" sz="quarter" idx="11"/>
          </p:nvPr>
        </p:nvSpPr>
        <p:spPr/>
        <p:txBody>
          <a:bodyPr/>
          <a:lstStyle/>
          <a:p>
            <a:r>
              <a:rPr kumimoji="1" lang="en" altLang="ja-JP" dirty="0"/>
              <a:t>(C) Recruit Co., Ltd. All rights reserved. </a:t>
            </a:r>
            <a:endParaRPr kumimoji="1" lang="ja-JP" altLang="en-US" dirty="0"/>
          </a:p>
        </p:txBody>
      </p:sp>
    </p:spTree>
    <p:extLst>
      <p:ext uri="{BB962C8B-B14F-4D97-AF65-F5344CB8AC3E}">
        <p14:creationId xmlns:p14="http://schemas.microsoft.com/office/powerpoint/2010/main" val="6401429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6070</Words>
  <Application>Microsoft Office PowerPoint</Application>
  <PresentationFormat>ワイド画面</PresentationFormat>
  <Paragraphs>1224</Paragraphs>
  <Slides>38</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1</vt:i4>
      </vt:variant>
      <vt:variant>
        <vt:lpstr>埋め込まれた OLE サーバー</vt:lpstr>
      </vt:variant>
      <vt:variant>
        <vt:i4>1</vt:i4>
      </vt:variant>
      <vt:variant>
        <vt:lpstr>スライド タイトル</vt:lpstr>
      </vt:variant>
      <vt:variant>
        <vt:i4>38</vt:i4>
      </vt:variant>
    </vt:vector>
  </HeadingPairs>
  <TitlesOfParts>
    <vt:vector size="44" baseType="lpstr">
      <vt:lpstr>Meiryo UI</vt:lpstr>
      <vt:lpstr>ＭＳ ゴシック</vt:lpstr>
      <vt:lpstr>游ゴシック</vt:lpstr>
      <vt:lpstr>Arial</vt:lpstr>
      <vt:lpstr>Office テーマ</vt:lpstr>
      <vt:lpstr>think-cell スライド</vt:lpstr>
      <vt:lpstr>XXX（１/４）</vt:lpstr>
      <vt:lpstr>XXX（２/４）</vt:lpstr>
      <vt:lpstr>XXX（３/４）</vt:lpstr>
      <vt:lpstr>XXX（４/４）</vt:lpstr>
      <vt:lpstr>XXX</vt:lpstr>
      <vt:lpstr>XXX</vt:lpstr>
      <vt:lpstr>XXX</vt:lpstr>
      <vt:lpstr>XXX</vt:lpstr>
      <vt:lpstr>日本人留学生を通じた 中小企業の海外進出を促進するサービス「BlueTry」</vt:lpstr>
      <vt:lpstr>エグゼクティブサマリ</vt:lpstr>
      <vt:lpstr>目次</vt:lpstr>
      <vt:lpstr>１．はじめに</vt:lpstr>
      <vt:lpstr>２．市場性</vt:lpstr>
      <vt:lpstr>中小企業の海外進出を取り巻く状況</vt:lpstr>
      <vt:lpstr>中小企業の海外進出における課題</vt:lpstr>
      <vt:lpstr>留学生を取り巻く状況</vt:lpstr>
      <vt:lpstr>留学中の課題</vt:lpstr>
      <vt:lpstr>３．受容性</vt:lpstr>
      <vt:lpstr>中小企業における本ビジネスの価値</vt:lpstr>
      <vt:lpstr>留学生における本ビジネスの価値</vt:lpstr>
      <vt:lpstr>４．優位性</vt:lpstr>
      <vt:lpstr>中小企業のターゲット</vt:lpstr>
      <vt:lpstr>バリューチェーンによる競合比較</vt:lpstr>
      <vt:lpstr>HRとのシナジー：リクナビ / リクルートエージェント（RA）連携</vt:lpstr>
      <vt:lpstr>５．実現性</vt:lpstr>
      <vt:lpstr>サービス全体像</vt:lpstr>
      <vt:lpstr>詳細の画面イメージ</vt:lpstr>
      <vt:lpstr>実機によるデモ</vt:lpstr>
      <vt:lpstr>６．収益性</vt:lpstr>
      <vt:lpstr>マネタイズメニュー</vt:lpstr>
      <vt:lpstr>マーケットサイズ</vt:lpstr>
      <vt:lpstr>P/Lプラン</vt:lpstr>
      <vt:lpstr>７．持続性</vt:lpstr>
      <vt:lpstr>本ビジネスモデルの継続性と可能性について</vt:lpstr>
      <vt:lpstr>8．今後の活動について</vt:lpstr>
      <vt:lpstr>審査通過後の進め方</vt:lpstr>
      <vt:lpstr>aPPENDIX</vt:lpstr>
      <vt:lpstr>XXX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2025-09-23T07:44:41Z</dcterms:created>
  <dcterms:modified xsi:type="dcterms:W3CDTF">2025-10-06T23:29:56Z</dcterms:modified>
</cp:coreProperties>
</file>